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3" r:id="rId1"/>
  </p:sldMasterIdLst>
  <p:notesMasterIdLst>
    <p:notesMasterId r:id="rId32"/>
  </p:notesMasterIdLst>
  <p:handoutMasterIdLst>
    <p:handoutMasterId r:id="rId33"/>
  </p:handoutMasterIdLst>
  <p:sldIdLst>
    <p:sldId id="326" r:id="rId2"/>
    <p:sldId id="526" r:id="rId3"/>
    <p:sldId id="368" r:id="rId4"/>
    <p:sldId id="413" r:id="rId5"/>
    <p:sldId id="410" r:id="rId6"/>
    <p:sldId id="521" r:id="rId7"/>
    <p:sldId id="334" r:id="rId8"/>
    <p:sldId id="370" r:id="rId9"/>
    <p:sldId id="414" r:id="rId10"/>
    <p:sldId id="416" r:id="rId11"/>
    <p:sldId id="415" r:id="rId12"/>
    <p:sldId id="418" r:id="rId13"/>
    <p:sldId id="420" r:id="rId14"/>
    <p:sldId id="419" r:id="rId15"/>
    <p:sldId id="527" r:id="rId16"/>
    <p:sldId id="528" r:id="rId17"/>
    <p:sldId id="520" r:id="rId18"/>
    <p:sldId id="422" r:id="rId19"/>
    <p:sldId id="386" r:id="rId20"/>
    <p:sldId id="378" r:id="rId21"/>
    <p:sldId id="529" r:id="rId22"/>
    <p:sldId id="348" r:id="rId23"/>
    <p:sldId id="364" r:id="rId24"/>
    <p:sldId id="363" r:id="rId25"/>
    <p:sldId id="355" r:id="rId26"/>
    <p:sldId id="365" r:id="rId27"/>
    <p:sldId id="375" r:id="rId28"/>
    <p:sldId id="376" r:id="rId29"/>
    <p:sldId id="525" r:id="rId30"/>
    <p:sldId id="359" r:id="rId31"/>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99"/>
    <a:srgbClr val="000099"/>
    <a:srgbClr val="9999FF"/>
    <a:srgbClr val="99CCFF"/>
    <a:srgbClr val="99CC00"/>
    <a:srgbClr val="CCFFCC"/>
    <a:srgbClr val="CCFF66"/>
    <a:srgbClr val="002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925" autoAdjust="0"/>
  </p:normalViewPr>
  <p:slideViewPr>
    <p:cSldViewPr showGuides="1">
      <p:cViewPr varScale="1">
        <p:scale>
          <a:sx n="97" d="100"/>
          <a:sy n="97" d="100"/>
        </p:scale>
        <p:origin x="1027" y="67"/>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6" d="100"/>
          <a:sy n="96" d="100"/>
        </p:scale>
        <p:origin x="4022"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Feuil5!$G$51:$G$58</c:f>
              <c:strCache>
                <c:ptCount val="8"/>
                <c:pt idx="0">
                  <c:v>0 à 1 an</c:v>
                </c:pt>
                <c:pt idx="1">
                  <c:v>1 à 2 ans</c:v>
                </c:pt>
                <c:pt idx="2">
                  <c:v>2 à 3 ans</c:v>
                </c:pt>
                <c:pt idx="3">
                  <c:v>3 à 5 ans</c:v>
                </c:pt>
                <c:pt idx="4">
                  <c:v>5 à 10 ans</c:v>
                </c:pt>
                <c:pt idx="5">
                  <c:v>10 à 15 ans</c:v>
                </c:pt>
                <c:pt idx="6">
                  <c:v>15 à 20 ans</c:v>
                </c:pt>
                <c:pt idx="7">
                  <c:v>Non renseigné</c:v>
                </c:pt>
              </c:strCache>
            </c:strRef>
          </c:cat>
          <c:val>
            <c:numRef>
              <c:f>Feuil5!$I$51:$I$58</c:f>
              <c:numCache>
                <c:formatCode>0%</c:formatCode>
                <c:ptCount val="8"/>
                <c:pt idx="0">
                  <c:v>0.50264550264550267</c:v>
                </c:pt>
                <c:pt idx="1">
                  <c:v>3.7037037037037035E-2</c:v>
                </c:pt>
                <c:pt idx="2">
                  <c:v>4.7619047619047616E-2</c:v>
                </c:pt>
                <c:pt idx="3">
                  <c:v>5.2910052910052907E-2</c:v>
                </c:pt>
                <c:pt idx="4">
                  <c:v>6.8783068783068779E-2</c:v>
                </c:pt>
                <c:pt idx="5">
                  <c:v>0.17989417989417988</c:v>
                </c:pt>
                <c:pt idx="6">
                  <c:v>1.5873015873015872E-2</c:v>
                </c:pt>
                <c:pt idx="7">
                  <c:v>9.5238095238095233E-2</c:v>
                </c:pt>
              </c:numCache>
            </c:numRef>
          </c:val>
          <c:extLst>
            <c:ext xmlns:c16="http://schemas.microsoft.com/office/drawing/2014/chart" uri="{C3380CC4-5D6E-409C-BE32-E72D297353CC}">
              <c16:uniqueId val="{00000000-01B8-4554-9F10-FC3C9A6E6905}"/>
            </c:ext>
          </c:extLst>
        </c:ser>
        <c:dLbls>
          <c:dLblPos val="outEnd"/>
          <c:showLegendKey val="0"/>
          <c:showVal val="1"/>
          <c:showCatName val="0"/>
          <c:showSerName val="0"/>
          <c:showPercent val="0"/>
          <c:showBubbleSize val="0"/>
        </c:dLbls>
        <c:gapWidth val="182"/>
        <c:axId val="1536556416"/>
        <c:axId val="1536556896"/>
      </c:barChart>
      <c:catAx>
        <c:axId val="1536556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36556896"/>
        <c:crosses val="autoZero"/>
        <c:auto val="1"/>
        <c:lblAlgn val="ctr"/>
        <c:lblOffset val="100"/>
        <c:noMultiLvlLbl val="0"/>
      </c:catAx>
      <c:valAx>
        <c:axId val="15365568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536556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'Analyse des causes'!$E$274:$E$281</c:f>
              <c:strCache>
                <c:ptCount val="8"/>
                <c:pt idx="0">
                  <c:v>Autre</c:v>
                </c:pt>
                <c:pt idx="1">
                  <c:v>Demandes de soutien ou comportements face aux incidents</c:v>
                </c:pt>
                <c:pt idx="2">
                  <c:v>Encadrement, Supervision</c:v>
                </c:pt>
                <c:pt idx="3">
                  <c:v>Répartition des tâches</c:v>
                </c:pt>
                <c:pt idx="4">
                  <c:v>Communication vers le patient et ses proches</c:v>
                </c:pt>
                <c:pt idx="5">
                  <c:v>Informations écrites (dossier patient…)</c:v>
                </c:pt>
                <c:pt idx="6">
                  <c:v>Transmissions et alertes</c:v>
                </c:pt>
                <c:pt idx="7">
                  <c:v>Communication entre professionnels</c:v>
                </c:pt>
              </c:strCache>
            </c:strRef>
          </c:cat>
          <c:val>
            <c:numRef>
              <c:f>'Analyse des causes'!$F$274:$F$281</c:f>
              <c:numCache>
                <c:formatCode>0%</c:formatCode>
                <c:ptCount val="8"/>
                <c:pt idx="0">
                  <c:v>0.06</c:v>
                </c:pt>
                <c:pt idx="1">
                  <c:v>0.1</c:v>
                </c:pt>
                <c:pt idx="2">
                  <c:v>0.11</c:v>
                </c:pt>
                <c:pt idx="3">
                  <c:v>0.12</c:v>
                </c:pt>
                <c:pt idx="4">
                  <c:v>0.19</c:v>
                </c:pt>
                <c:pt idx="5">
                  <c:v>0.25</c:v>
                </c:pt>
                <c:pt idx="6">
                  <c:v>0.28999999999999998</c:v>
                </c:pt>
                <c:pt idx="7">
                  <c:v>0.43</c:v>
                </c:pt>
              </c:numCache>
            </c:numRef>
          </c:val>
          <c:extLst>
            <c:ext xmlns:c16="http://schemas.microsoft.com/office/drawing/2014/chart" uri="{C3380CC4-5D6E-409C-BE32-E72D297353CC}">
              <c16:uniqueId val="{00000000-3106-4B00-B3E6-82C16109C05A}"/>
            </c:ext>
          </c:extLst>
        </c:ser>
        <c:dLbls>
          <c:showLegendKey val="0"/>
          <c:showVal val="0"/>
          <c:showCatName val="0"/>
          <c:showSerName val="0"/>
          <c:showPercent val="0"/>
          <c:showBubbleSize val="0"/>
        </c:dLbls>
        <c:gapWidth val="182"/>
        <c:axId val="195090928"/>
        <c:axId val="195091408"/>
      </c:barChart>
      <c:catAx>
        <c:axId val="195090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5091408"/>
        <c:crosses val="autoZero"/>
        <c:auto val="1"/>
        <c:lblAlgn val="ctr"/>
        <c:lblOffset val="100"/>
        <c:noMultiLvlLbl val="0"/>
      </c:catAx>
      <c:valAx>
        <c:axId val="1950914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5090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FD37A4B-A15C-40F2-A559-56F081274E2D}" type="datetimeFigureOut">
              <a:rPr lang="fr-FR" smtClean="0"/>
              <a:t>11/09/2025</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fr-FR"/>
              <a:t>Direction Veille et Sécurité Sanitaires / Département Réclamations Evènements Indésirables et Vigilances</a:t>
            </a: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CA018E6-D3E9-4D40-BD28-B995F41E18E0}" type="slidenum">
              <a:rPr lang="fr-FR" smtClean="0"/>
              <a:t>‹N°›</a:t>
            </a:fld>
            <a:endParaRPr lang="fr-FR"/>
          </a:p>
        </p:txBody>
      </p:sp>
    </p:spTree>
    <p:extLst>
      <p:ext uri="{BB962C8B-B14F-4D97-AF65-F5344CB8AC3E}">
        <p14:creationId xmlns:p14="http://schemas.microsoft.com/office/powerpoint/2010/main" val="5875111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11/09/2025</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itchFamily="34" charset="0"/>
              </a:defRPr>
            </a:lvl1pPr>
          </a:lstStyle>
          <a:p>
            <a:r>
              <a:rPr lang="fr-FR"/>
              <a:t>Direction Veille et Sécurité Sanitaires / Département Réclamations Evènements Indésirables et Vigilances</a:t>
            </a:r>
            <a:endParaRPr lang="fr-FR" dirty="0"/>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11"/>
          </p:nvPr>
        </p:nvSpPr>
        <p:spPr/>
        <p:txBody>
          <a:bodyPr/>
          <a:lstStyle/>
          <a:p>
            <a:fld id="{1B06CD8F-B7ED-4A05-9FB1-A01CC0EF02CC}" type="slidenum">
              <a:rPr lang="fr-FR" smtClean="0"/>
              <a:pPr/>
              <a:t>1</a:t>
            </a:fld>
            <a:endParaRPr lang="fr-FR" dirty="0"/>
          </a:p>
        </p:txBody>
      </p:sp>
    </p:spTree>
    <p:extLst>
      <p:ext uri="{BB962C8B-B14F-4D97-AF65-F5344CB8AC3E}">
        <p14:creationId xmlns:p14="http://schemas.microsoft.com/office/powerpoint/2010/main" val="638950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13</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280749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14</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3690971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15</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376587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16</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328100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Refaire </a:t>
            </a:r>
            <a:r>
              <a:rPr lang="fr-FR" dirty="0" err="1"/>
              <a:t>diag</a:t>
            </a:r>
            <a:r>
              <a:rPr lang="fr-FR" dirty="0"/>
              <a:t> en regroupant les évitables ensemble</a:t>
            </a: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18</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57032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19</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3041576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20</a:t>
            </a:fld>
            <a:endParaRPr lang="fr-FR" dirty="0"/>
          </a:p>
        </p:txBody>
      </p:sp>
    </p:spTree>
    <p:extLst>
      <p:ext uri="{BB962C8B-B14F-4D97-AF65-F5344CB8AC3E}">
        <p14:creationId xmlns:p14="http://schemas.microsoft.com/office/powerpoint/2010/main" val="3514729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23</a:t>
            </a:fld>
            <a:endParaRPr lang="fr-FR" dirty="0"/>
          </a:p>
        </p:txBody>
      </p:sp>
    </p:spTree>
    <p:extLst>
      <p:ext uri="{BB962C8B-B14F-4D97-AF65-F5344CB8AC3E}">
        <p14:creationId xmlns:p14="http://schemas.microsoft.com/office/powerpoint/2010/main" val="279340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24</a:t>
            </a:fld>
            <a:endParaRPr lang="fr-FR" dirty="0"/>
          </a:p>
        </p:txBody>
      </p:sp>
    </p:spTree>
    <p:extLst>
      <p:ext uri="{BB962C8B-B14F-4D97-AF65-F5344CB8AC3E}">
        <p14:creationId xmlns:p14="http://schemas.microsoft.com/office/powerpoint/2010/main" val="843777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Signalement pharmacovigilance</a:t>
            </a:r>
            <a:r>
              <a:rPr lang="fr-FR" baseline="0" dirty="0"/>
              <a:t> / réanimation éphémère / Le centre d’hémodialyse du CHP de l’Europe est un centre lourd de repli pour des associations et d’autres Centres d’hémodialyse. .• Il accueille les patients en insuffisance rénale chronique complexes et/ou en urgences..• Il accueille les patients hospitalisés au sein de l’établissement.</a:t>
            </a:r>
            <a:endParaRPr lang="fr-FR" dirty="0"/>
          </a:p>
        </p:txBody>
      </p:sp>
      <p:sp>
        <p:nvSpPr>
          <p:cNvPr id="4" name="Espace réservé du pied de page 3"/>
          <p:cNvSpPr>
            <a:spLocks noGrp="1"/>
          </p:cNvSpPr>
          <p:nvPr>
            <p:ph type="ftr" sz="quarter" idx="10"/>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11"/>
          </p:nvPr>
        </p:nvSpPr>
        <p:spPr/>
        <p:txBody>
          <a:bodyPr/>
          <a:lstStyle/>
          <a:p>
            <a:fld id="{1B06CD8F-B7ED-4A05-9FB1-A01CC0EF02CC}" type="slidenum">
              <a:rPr lang="fr-FR" smtClean="0"/>
              <a:pPr/>
              <a:t>27</a:t>
            </a:fld>
            <a:endParaRPr lang="fr-FR" dirty="0"/>
          </a:p>
        </p:txBody>
      </p:sp>
    </p:spTree>
    <p:extLst>
      <p:ext uri="{BB962C8B-B14F-4D97-AF65-F5344CB8AC3E}">
        <p14:creationId xmlns:p14="http://schemas.microsoft.com/office/powerpoint/2010/main" val="423337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11"/>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345505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ne pas citer l’ES lui-même …</a:t>
            </a:r>
          </a:p>
          <a:p>
            <a:r>
              <a:rPr lang="fr-FR" dirty="0"/>
              <a:t>En outre le point 5 et le point 11  : ce sont les mêmes  donc garder le point 11 tel quel et le mettre en point 5 .</a:t>
            </a:r>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29</a:t>
            </a:fld>
            <a:endParaRPr lang="fr-FR" dirty="0"/>
          </a:p>
        </p:txBody>
      </p:sp>
    </p:spTree>
    <p:extLst>
      <p:ext uri="{BB962C8B-B14F-4D97-AF65-F5344CB8AC3E}">
        <p14:creationId xmlns:p14="http://schemas.microsoft.com/office/powerpoint/2010/main" val="270206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4</a:t>
            </a:fld>
            <a:endParaRPr lang="fr-FR" dirty="0"/>
          </a:p>
        </p:txBody>
      </p:sp>
    </p:spTree>
    <p:extLst>
      <p:ext uri="{BB962C8B-B14F-4D97-AF65-F5344CB8AC3E}">
        <p14:creationId xmlns:p14="http://schemas.microsoft.com/office/powerpoint/2010/main" val="218316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5</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14457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7</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344484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9</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92907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10</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216485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11</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1785332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12</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1113987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fld id="{6A4A60EE-9D13-3442-9796-E718C6343EC1}" type="datetime1">
              <a:rPr lang="fr-FR" cap="all" smtClean="0"/>
              <a:pPr/>
              <a:t>11/09/2025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72419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FE0D206-6BDE-444B-AA98-48D4008C6EE1}" type="datetime1">
              <a:rPr lang="fr-FR" smtClean="0"/>
              <a:t>11/09/2025</a:t>
            </a:fld>
            <a:endParaRPr lang="fr-FR"/>
          </a:p>
        </p:txBody>
      </p:sp>
      <p:sp>
        <p:nvSpPr>
          <p:cNvPr id="5" name="Espace réservé du pied de page 4"/>
          <p:cNvSpPr>
            <a:spLocks noGrp="1"/>
          </p:cNvSpPr>
          <p:nvPr>
            <p:ph type="ftr" sz="quarter" idx="11"/>
          </p:nvPr>
        </p:nvSpPr>
        <p:spPr/>
        <p:txBody>
          <a:bodyPr/>
          <a:lstStyle/>
          <a:p>
            <a:r>
              <a:rPr lang="fr-FR"/>
              <a:t>01/09/2022 CALASS - Barcelona</a:t>
            </a: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‹N°›</a:t>
            </a:fld>
            <a:endParaRPr lang="fr-FR"/>
          </a:p>
        </p:txBody>
      </p:sp>
    </p:spTree>
    <p:extLst>
      <p:ext uri="{BB962C8B-B14F-4D97-AF65-F5344CB8AC3E}">
        <p14:creationId xmlns:p14="http://schemas.microsoft.com/office/powerpoint/2010/main" val="161470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92B019E-2B0C-4058-8352-6CF31DFD803F}" type="datetime1">
              <a:rPr lang="fr-FR" smtClean="0"/>
              <a:t>11/09/2025</a:t>
            </a:fld>
            <a:endParaRPr lang="fr-FR"/>
          </a:p>
        </p:txBody>
      </p:sp>
      <p:sp>
        <p:nvSpPr>
          <p:cNvPr id="6" name="Espace réservé du pied de page 5"/>
          <p:cNvSpPr>
            <a:spLocks noGrp="1"/>
          </p:cNvSpPr>
          <p:nvPr>
            <p:ph type="ftr" sz="quarter" idx="11"/>
          </p:nvPr>
        </p:nvSpPr>
        <p:spPr/>
        <p:txBody>
          <a:bodyPr/>
          <a:lstStyle/>
          <a:p>
            <a:r>
              <a:rPr lang="fr-FR"/>
              <a:t>01/09/2022 CALASS - Barcelona</a:t>
            </a:r>
          </a:p>
        </p:txBody>
      </p:sp>
      <p:sp>
        <p:nvSpPr>
          <p:cNvPr id="7" name="Espace réservé du numéro de diapositive 6"/>
          <p:cNvSpPr>
            <a:spLocks noGrp="1"/>
          </p:cNvSpPr>
          <p:nvPr>
            <p:ph type="sldNum" sz="quarter" idx="12"/>
          </p:nvPr>
        </p:nvSpPr>
        <p:spPr/>
        <p:txBody>
          <a:bodyPr/>
          <a:lstStyle/>
          <a:p>
            <a:fld id="{6DC68A8C-B387-4767-B847-D165E53B4482}" type="slidenum">
              <a:rPr lang="fr-FR" smtClean="0"/>
              <a:t>‹N°›</a:t>
            </a:fld>
            <a:endParaRPr lang="fr-FR"/>
          </a:p>
        </p:txBody>
      </p:sp>
    </p:spTree>
    <p:extLst>
      <p:ext uri="{BB962C8B-B14F-4D97-AF65-F5344CB8AC3E}">
        <p14:creationId xmlns:p14="http://schemas.microsoft.com/office/powerpoint/2010/main" val="134229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1878806"/>
            <a:ext cx="3868340"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1878806"/>
            <a:ext cx="3887391"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3A508CF-5AA3-4DFD-AEF7-B96E0BF36D27}" type="datetime1">
              <a:rPr lang="fr-FR" smtClean="0"/>
              <a:t>11/09/2025</a:t>
            </a:fld>
            <a:endParaRPr lang="fr-FR"/>
          </a:p>
        </p:txBody>
      </p:sp>
      <p:sp>
        <p:nvSpPr>
          <p:cNvPr id="8" name="Espace réservé du pied de page 7"/>
          <p:cNvSpPr>
            <a:spLocks noGrp="1"/>
          </p:cNvSpPr>
          <p:nvPr>
            <p:ph type="ftr" sz="quarter" idx="11"/>
          </p:nvPr>
        </p:nvSpPr>
        <p:spPr/>
        <p:txBody>
          <a:bodyPr/>
          <a:lstStyle/>
          <a:p>
            <a:r>
              <a:rPr lang="fr-FR"/>
              <a:t>01/09/2022 CALASS - Barcelona</a:t>
            </a:r>
          </a:p>
        </p:txBody>
      </p:sp>
      <p:sp>
        <p:nvSpPr>
          <p:cNvPr id="9" name="Espace réservé du numéro de diapositive 8"/>
          <p:cNvSpPr>
            <a:spLocks noGrp="1"/>
          </p:cNvSpPr>
          <p:nvPr>
            <p:ph type="sldNum" sz="quarter" idx="12"/>
          </p:nvPr>
        </p:nvSpPr>
        <p:spPr/>
        <p:txBody>
          <a:bodyPr/>
          <a:lstStyle/>
          <a:p>
            <a:fld id="{6DC68A8C-B387-4767-B847-D165E53B4482}" type="slidenum">
              <a:rPr lang="fr-FR" smtClean="0"/>
              <a:t>‹N°›</a:t>
            </a:fld>
            <a:endParaRPr lang="fr-FR"/>
          </a:p>
        </p:txBody>
      </p:sp>
    </p:spTree>
    <p:extLst>
      <p:ext uri="{BB962C8B-B14F-4D97-AF65-F5344CB8AC3E}">
        <p14:creationId xmlns:p14="http://schemas.microsoft.com/office/powerpoint/2010/main" val="225157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23528" y="1563638"/>
            <a:ext cx="2520000" cy="288032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251C71F6-E0A6-1740-B64F-38F332886BAF}" type="datetime1">
              <a:rPr lang="fr-FR" cap="all" smtClean="0"/>
              <a:pPr/>
              <a:t>11/09/2025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23850" y="682801"/>
            <a:ext cx="8424863" cy="539991"/>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288813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5E6183FC-BA60-7C49-ABF3-B50982741576}" type="datetime1">
              <a:rPr lang="fr-FR" cap="all" smtClean="0"/>
              <a:pPr/>
              <a:t>11/09/2025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323850" y="682801"/>
            <a:ext cx="8424863" cy="539991"/>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323528" y="1707654"/>
            <a:ext cx="2556471"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3275856"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69134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23528"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0597CDB5-73DC-8641-8CC1-FAD9379FD627}" type="datetime1">
              <a:rPr lang="fr-FR" cap="all" smtClean="0"/>
              <a:pPr/>
              <a:t>11/09/2025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131840" y="1707654"/>
            <a:ext cx="5616624" cy="2880320"/>
          </a:xfrm>
        </p:spPr>
        <p:txBody>
          <a:bodyPr/>
          <a:lstStyle/>
          <a:p>
            <a:r>
              <a:rPr lang="fr-FR"/>
              <a:t>Cliquez sur l'icône pour ajouter une image</a:t>
            </a:r>
          </a:p>
        </p:txBody>
      </p:sp>
    </p:spTree>
    <p:extLst>
      <p:ext uri="{BB962C8B-B14F-4D97-AF65-F5344CB8AC3E}">
        <p14:creationId xmlns:p14="http://schemas.microsoft.com/office/powerpoint/2010/main" val="207718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8E1290DD-BE4D-794B-919C-D565D1B9C67D}" type="datetime1">
              <a:rPr lang="fr-FR" cap="all" smtClean="0"/>
              <a:pPr/>
              <a:t>11/09/2025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323528" y="1707654"/>
            <a:ext cx="5761038" cy="2879725"/>
          </a:xfrm>
        </p:spPr>
        <p:txBody>
          <a:bodyPr/>
          <a:lstStyle/>
          <a:p>
            <a:r>
              <a:rPr lang="fr-FR"/>
              <a:t>Cliquez sur l'icône pour ajouter un graphique</a:t>
            </a:r>
          </a:p>
        </p:txBody>
      </p:sp>
    </p:spTree>
    <p:extLst>
      <p:ext uri="{BB962C8B-B14F-4D97-AF65-F5344CB8AC3E}">
        <p14:creationId xmlns:p14="http://schemas.microsoft.com/office/powerpoint/2010/main" val="204411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52000" y="252000"/>
            <a:ext cx="1440000" cy="1440000"/>
          </a:xfrm>
          <a:prstGeom prst="rect">
            <a:avLst/>
          </a:prstGeom>
        </p:spPr>
      </p:pic>
      <p:sp>
        <p:nvSpPr>
          <p:cNvPr id="11"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baseline="0"/>
            </a:lvl1pPr>
            <a:lvl2pPr marL="92075" indent="0">
              <a:spcBef>
                <a:spcPts val="500"/>
              </a:spcBef>
              <a:spcAft>
                <a:spcPts val="0"/>
              </a:spcAft>
              <a:buNone/>
              <a:tabLst/>
              <a:defRPr sz="1850"/>
            </a:lvl2pPr>
          </a:lstStyle>
          <a:p>
            <a:pPr lvl="0"/>
            <a:r>
              <a:rPr lang="fr-FR" dirty="0"/>
              <a:t>Titre</a:t>
            </a:r>
          </a:p>
          <a:p>
            <a:pPr lvl="1"/>
            <a:r>
              <a:rPr lang="fr-FR" dirty="0"/>
              <a:t>Sous-titre</a:t>
            </a:r>
          </a:p>
        </p:txBody>
      </p:sp>
      <p:cxnSp>
        <p:nvCxnSpPr>
          <p:cNvPr id="12"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D7698221-35EF-134F-B87A-568DECC70F29}" type="datetime1">
              <a:rPr lang="fr-FR" cap="all" smtClean="0"/>
              <a:pPr/>
              <a:t>11/09/2025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4067944" y="195486"/>
            <a:ext cx="4680769"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057385" y="347482"/>
            <a:ext cx="2010556" cy="1154711"/>
          </a:xfrm>
          <a:prstGeom prst="rect">
            <a:avLst/>
          </a:prstGeom>
        </p:spPr>
      </p:pic>
    </p:spTree>
    <p:extLst>
      <p:ext uri="{BB962C8B-B14F-4D97-AF65-F5344CB8AC3E}">
        <p14:creationId xmlns:p14="http://schemas.microsoft.com/office/powerpoint/2010/main" val="27858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738000"/>
            <a:ext cx="9144000" cy="4443958"/>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fld id="{5F7325A3-5315-1B4B-A0D9-112471EB5837}" type="datetime1">
              <a:rPr lang="fr-FR" cap="all" smtClean="0"/>
              <a:pPr/>
              <a:t>11/09/2025</a:t>
            </a:fld>
            <a:endParaRPr lang="fr-FR" cap="all"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107654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4EA19884-7A29-DC4E-9311-A62E54788E52}" type="datetime1">
              <a:rPr lang="fr-FR" smtClean="0"/>
              <a:t>11/09/2025</a:t>
            </a:fld>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228184" y="537849"/>
            <a:ext cx="2195813" cy="126110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40000" y="360000"/>
            <a:ext cx="2700000" cy="2700000"/>
          </a:xfrm>
          <a:prstGeom prst="rect">
            <a:avLst/>
          </a:prstGeom>
        </p:spPr>
      </p:pic>
    </p:spTree>
    <p:extLst>
      <p:ext uri="{BB962C8B-B14F-4D97-AF65-F5344CB8AC3E}">
        <p14:creationId xmlns:p14="http://schemas.microsoft.com/office/powerpoint/2010/main" val="212740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4EA19884-7A29-DC4E-9311-A62E54788E52}" type="datetime1">
              <a:rPr lang="fr-FR" smtClean="0"/>
              <a:t>11/09/2025</a:t>
            </a:fld>
            <a:endParaRPr lang="fr-FR" dirty="0"/>
          </a:p>
        </p:txBody>
      </p:sp>
      <p:sp>
        <p:nvSpPr>
          <p:cNvPr id="5" name="Espace réservé du pied de page 4"/>
          <p:cNvSpPr>
            <a:spLocks noGrp="1"/>
          </p:cNvSpPr>
          <p:nvPr>
            <p:ph type="ftr" sz="quarter" idx="11"/>
          </p:nvPr>
        </p:nvSpPr>
        <p:spPr bwMode="gray">
          <a:xfrm>
            <a:off x="720000" y="4371949"/>
            <a:ext cx="3240000" cy="447947"/>
          </a:xfrm>
        </p:spPr>
        <p:txBody>
          <a:bodyPr anchor="ctr" anchorCtr="0"/>
          <a:lstStyle>
            <a:lvl1pPr algn="l">
              <a:defRPr sz="1150"/>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228184" y="537849"/>
            <a:ext cx="2195813" cy="126110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40000" y="360000"/>
            <a:ext cx="2700000" cy="2700000"/>
          </a:xfrm>
          <a:prstGeom prst="rect">
            <a:avLst/>
          </a:prstGeom>
        </p:spPr>
      </p:pic>
    </p:spTree>
    <p:extLst>
      <p:ext uri="{BB962C8B-B14F-4D97-AF65-F5344CB8AC3E}">
        <p14:creationId xmlns:p14="http://schemas.microsoft.com/office/powerpoint/2010/main" val="3868831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323850" y="1707654"/>
            <a:ext cx="8424863" cy="2952325"/>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23850" y="682801"/>
            <a:ext cx="8424863" cy="539991"/>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315703" y="4783500"/>
            <a:ext cx="2057400" cy="274637"/>
          </a:xfrm>
          <a:prstGeom prst="rect">
            <a:avLst/>
          </a:prstGeom>
        </p:spPr>
        <p:txBody>
          <a:bodyPr vert="horz" lIns="91440" tIns="45720" rIns="91440" bIns="45720" rtlCol="0" anchor="ctr"/>
          <a:lstStyle>
            <a:lvl1pPr algn="l">
              <a:defRPr sz="750" b="1">
                <a:solidFill>
                  <a:schemeClr val="tx1"/>
                </a:solidFill>
              </a:defRPr>
            </a:lvl1pPr>
          </a:lstStyle>
          <a:p>
            <a:fld id="{B858D49A-5A7A-574D-A0ED-52B5C1EFA876}" type="datetime1">
              <a:rPr lang="fr-FR" cap="all" smtClean="0"/>
              <a:pPr/>
              <a:t>11/09/2025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C7551C4-641A-D343-AA7E-79AE4711BF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gray">
          <a:xfrm>
            <a:off x="1172877" y="185732"/>
            <a:ext cx="606854" cy="348531"/>
          </a:xfrm>
          <a:prstGeom prst="rect">
            <a:avLst/>
          </a:prstGeom>
        </p:spPr>
      </p:pic>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bwMode="gray">
          <a:xfrm>
            <a:off x="288000" y="108000"/>
            <a:ext cx="540000" cy="540000"/>
          </a:xfrm>
          <a:prstGeom prst="rect">
            <a:avLst/>
          </a:prstGeom>
        </p:spPr>
      </p:pic>
    </p:spTree>
    <p:extLst>
      <p:ext uri="{BB962C8B-B14F-4D97-AF65-F5344CB8AC3E}">
        <p14:creationId xmlns:p14="http://schemas.microsoft.com/office/powerpoint/2010/main" val="358592806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6" r:id="rId11"/>
    <p:sldLayoutId id="2147483827" r:id="rId12"/>
  </p:sldLayoutIdLst>
  <p:hf hdr="0"/>
  <p:txStyles>
    <p:title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p:titleStyle>
    <p:body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04D23D62-17A8-6547-AF6B-323A348324DB}" type="datetime1">
              <a:rPr lang="fr-FR" smtClean="0"/>
              <a:t>11/09/2025</a:t>
            </a:fld>
            <a:endParaRPr lang="fr-FR" dirty="0"/>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
        <p:nvSpPr>
          <p:cNvPr id="6" name="Titre 5"/>
          <p:cNvSpPr>
            <a:spLocks noGrp="1"/>
          </p:cNvSpPr>
          <p:nvPr>
            <p:ph type="title"/>
          </p:nvPr>
        </p:nvSpPr>
        <p:spPr/>
        <p:txBody>
          <a:bodyPr>
            <a:normAutofit fontScale="90000"/>
          </a:bodyPr>
          <a:lstStyle/>
          <a:p>
            <a:r>
              <a:rPr lang="fr-FR" dirty="0"/>
              <a:t>UIIIIIIIIIIIIIIIIIIIIIIIIIIIIII89</a:t>
            </a:r>
          </a:p>
        </p:txBody>
      </p:sp>
      <p:sp>
        <p:nvSpPr>
          <p:cNvPr id="10" name="Espace réservé du pied de page 4"/>
          <p:cNvSpPr txBox="1">
            <a:spLocks/>
          </p:cNvSpPr>
          <p:nvPr/>
        </p:nvSpPr>
        <p:spPr bwMode="gray">
          <a:xfrm>
            <a:off x="71192" y="4443958"/>
            <a:ext cx="7488472" cy="447947"/>
          </a:xfrm>
          <a:prstGeom prst="rect">
            <a:avLst/>
          </a:prstGeom>
        </p:spPr>
        <p:txBody>
          <a:bodyPr anchor="ctr" anchorCtr="0"/>
          <a:lstStyle>
            <a:defPPr>
              <a:defRPr lang="fr-FR"/>
            </a:defPPr>
            <a:lvl1pPr marL="0" algn="l" defTabSz="914400" rtl="0" eaLnBrk="1" latinLnBrk="0" hangingPunct="1">
              <a:defRPr sz="11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Direction Veille et Sécurité Sanitaires / Département Réclamations Evènements Indésirables et Vigilances</a:t>
            </a:r>
          </a:p>
        </p:txBody>
      </p:sp>
      <p:sp>
        <p:nvSpPr>
          <p:cNvPr id="11" name="ZoneTexte 10"/>
          <p:cNvSpPr txBox="1"/>
          <p:nvPr/>
        </p:nvSpPr>
        <p:spPr>
          <a:xfrm>
            <a:off x="4283968" y="1892838"/>
            <a:ext cx="4783266" cy="3077766"/>
          </a:xfrm>
          <a:prstGeom prst="rect">
            <a:avLst/>
          </a:prstGeom>
          <a:noFill/>
        </p:spPr>
        <p:txBody>
          <a:bodyPr wrap="square" rtlCol="0">
            <a:spAutoFit/>
          </a:bodyPr>
          <a:lstStyle/>
          <a:p>
            <a:pPr algn="r"/>
            <a:r>
              <a:rPr lang="fr-FR" sz="2400" b="1" dirty="0"/>
              <a:t>Description des EIGS  concernant la prise pédiatrique sur le territoire d’Île-de-France </a:t>
            </a:r>
          </a:p>
          <a:p>
            <a:pPr algn="r"/>
            <a:r>
              <a:rPr lang="fr-FR" sz="1800" b="0" kern="100" dirty="0">
                <a:solidFill>
                  <a:srgbClr val="004990"/>
                </a:solidFill>
                <a:effectLst/>
                <a:latin typeface="Arial" panose="020B0604020202020204" pitchFamily="34" charset="0"/>
                <a:ea typeface="Arial" panose="020B0604020202020204" pitchFamily="34" charset="0"/>
              </a:rPr>
              <a:t> </a:t>
            </a:r>
            <a:endParaRPr lang="fr-FR" sz="1800" b="1" kern="100" dirty="0">
              <a:solidFill>
                <a:srgbClr val="004990"/>
              </a:solidFill>
              <a:effectLst/>
              <a:latin typeface="Arial" panose="020B0604020202020204" pitchFamily="34" charset="0"/>
              <a:ea typeface="Arial" panose="020B0604020202020204" pitchFamily="34" charset="0"/>
            </a:endParaRPr>
          </a:p>
          <a:p>
            <a:pPr algn="r"/>
            <a:r>
              <a:rPr lang="fr-FR" sz="2400" b="1" dirty="0"/>
              <a:t> </a:t>
            </a:r>
            <a:endParaRPr lang="fr-FR" sz="1200" b="1" dirty="0"/>
          </a:p>
          <a:p>
            <a:pPr algn="r"/>
            <a:r>
              <a:rPr lang="fr-FR" sz="1200" b="1" dirty="0"/>
              <a:t>Dr Isabelle NICOULET</a:t>
            </a:r>
          </a:p>
          <a:p>
            <a:pPr algn="r"/>
            <a:r>
              <a:rPr lang="fr-FR" sz="1200" b="1" dirty="0"/>
              <a:t>Dr FOIX LHELIAS</a:t>
            </a:r>
          </a:p>
          <a:p>
            <a:pPr algn="r"/>
            <a:r>
              <a:rPr lang="fr-FR" sz="1200" b="1" dirty="0"/>
              <a:t>Catherine WOJTAS </a:t>
            </a:r>
          </a:p>
          <a:p>
            <a:pPr algn="r"/>
            <a:r>
              <a:rPr lang="fr-FR" sz="1200" b="1" dirty="0"/>
              <a:t>Marilia COUTINHO MONNIER</a:t>
            </a:r>
          </a:p>
          <a:p>
            <a:pPr algn="r"/>
            <a:endParaRPr lang="fr-FR" sz="1200" b="1" dirty="0"/>
          </a:p>
          <a:p>
            <a:pPr algn="r"/>
            <a:endParaRPr lang="fr-FR" sz="2000" b="1" dirty="0"/>
          </a:p>
        </p:txBody>
      </p:sp>
      <p:pic>
        <p:nvPicPr>
          <p:cNvPr id="3" name="Image 2">
            <a:extLst>
              <a:ext uri="{FF2B5EF4-FFF2-40B4-BE49-F238E27FC236}">
                <a16:creationId xmlns:a16="http://schemas.microsoft.com/office/drawing/2014/main" id="{6A2B58CB-CAF0-92FA-8575-8BFAA9C05BBC}"/>
              </a:ext>
            </a:extLst>
          </p:cNvPr>
          <p:cNvPicPr>
            <a:picLocks noChangeAspect="1"/>
          </p:cNvPicPr>
          <p:nvPr/>
        </p:nvPicPr>
        <p:blipFill>
          <a:blip r:embed="rId3"/>
          <a:srcRect l="43700" t="24802" r="22438" b="24055"/>
          <a:stretch/>
        </p:blipFill>
        <p:spPr>
          <a:xfrm>
            <a:off x="1763688" y="1995686"/>
            <a:ext cx="2471413" cy="2099650"/>
          </a:xfrm>
          <a:prstGeom prst="rect">
            <a:avLst/>
          </a:prstGeom>
        </p:spPr>
      </p:pic>
    </p:spTree>
    <p:extLst>
      <p:ext uri="{BB962C8B-B14F-4D97-AF65-F5344CB8AC3E}">
        <p14:creationId xmlns:p14="http://schemas.microsoft.com/office/powerpoint/2010/main" val="6242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fontScale="90000"/>
          </a:bodyPr>
          <a:lstStyle/>
          <a:p>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jeunes patients</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10</a:t>
            </a:fld>
            <a:endParaRPr lang="fr-FR"/>
          </a:p>
        </p:txBody>
      </p:sp>
      <p:sp>
        <p:nvSpPr>
          <p:cNvPr id="7" name="ZoneTexte 6">
            <a:extLst>
              <a:ext uri="{FF2B5EF4-FFF2-40B4-BE49-F238E27FC236}">
                <a16:creationId xmlns:a16="http://schemas.microsoft.com/office/drawing/2014/main" id="{0FEA1057-5D12-F98A-0B84-1150CCF296EB}"/>
              </a:ext>
            </a:extLst>
          </p:cNvPr>
          <p:cNvSpPr txBox="1"/>
          <p:nvPr/>
        </p:nvSpPr>
        <p:spPr>
          <a:xfrm>
            <a:off x="2129098" y="729247"/>
            <a:ext cx="5658297" cy="338554"/>
          </a:xfrm>
          <a:prstGeom prst="rect">
            <a:avLst/>
          </a:prstGeom>
          <a:noFill/>
        </p:spPr>
        <p:txBody>
          <a:bodyPr wrap="square">
            <a:spAutoFit/>
          </a:bodyPr>
          <a:lstStyle/>
          <a:p>
            <a:r>
              <a:rPr lang="fr-FR" sz="1600" b="1" dirty="0">
                <a:solidFill>
                  <a:schemeClr val="accent2"/>
                </a:solidFill>
              </a:rPr>
              <a:t>Population concernée</a:t>
            </a:r>
            <a:endParaRPr lang="fr-FR" sz="1600" dirty="0"/>
          </a:p>
        </p:txBody>
      </p:sp>
      <p:sp>
        <p:nvSpPr>
          <p:cNvPr id="3" name="ZoneTexte 2">
            <a:extLst>
              <a:ext uri="{FF2B5EF4-FFF2-40B4-BE49-F238E27FC236}">
                <a16:creationId xmlns:a16="http://schemas.microsoft.com/office/drawing/2014/main" id="{1EB36126-4D9C-1067-2B4D-D3069EA59AEF}"/>
              </a:ext>
            </a:extLst>
          </p:cNvPr>
          <p:cNvSpPr txBox="1"/>
          <p:nvPr/>
        </p:nvSpPr>
        <p:spPr>
          <a:xfrm>
            <a:off x="112697" y="4152478"/>
            <a:ext cx="8918605" cy="646331"/>
          </a:xfrm>
          <a:prstGeom prst="rect">
            <a:avLst/>
          </a:prstGeom>
          <a:noFill/>
        </p:spPr>
        <p:txBody>
          <a:bodyPr wrap="square" rtlCol="0">
            <a:spAutoFit/>
          </a:bodyPr>
          <a:lstStyle/>
          <a:p>
            <a:r>
              <a:rPr lang="fr-FR" sz="1200" dirty="0"/>
              <a:t>L’item « non renseigné » (10%) concerne les situations où le sexe ne peut pas être précisé en raison de l’implication de plusieurs patients (par exemple : une agression sexuelle entre deux mineurs, la prise en charge simultanée d’un nouveau-né et de sa mère, etc.).</a:t>
            </a:r>
          </a:p>
        </p:txBody>
      </p:sp>
      <p:pic>
        <p:nvPicPr>
          <p:cNvPr id="9" name="Image 8">
            <a:extLst>
              <a:ext uri="{FF2B5EF4-FFF2-40B4-BE49-F238E27FC236}">
                <a16:creationId xmlns:a16="http://schemas.microsoft.com/office/drawing/2014/main" id="{912C092A-43D9-2D7B-09FD-9CCB5EF2D992}"/>
              </a:ext>
            </a:extLst>
          </p:cNvPr>
          <p:cNvPicPr>
            <a:picLocks noChangeAspect="1"/>
          </p:cNvPicPr>
          <p:nvPr/>
        </p:nvPicPr>
        <p:blipFill>
          <a:blip r:embed="rId3"/>
          <a:stretch>
            <a:fillRect/>
          </a:stretch>
        </p:blipFill>
        <p:spPr>
          <a:xfrm>
            <a:off x="1763688" y="1165738"/>
            <a:ext cx="5380186" cy="2812024"/>
          </a:xfrm>
          <a:prstGeom prst="rect">
            <a:avLst/>
          </a:prstGeom>
        </p:spPr>
      </p:pic>
    </p:spTree>
    <p:extLst>
      <p:ext uri="{BB962C8B-B14F-4D97-AF65-F5344CB8AC3E}">
        <p14:creationId xmlns:p14="http://schemas.microsoft.com/office/powerpoint/2010/main" val="3547671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fontScale="90000"/>
          </a:bodyPr>
          <a:lstStyle/>
          <a:p>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jeunes patients</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11</a:t>
            </a:fld>
            <a:endParaRPr lang="fr-FR"/>
          </a:p>
        </p:txBody>
      </p:sp>
      <p:sp>
        <p:nvSpPr>
          <p:cNvPr id="7" name="ZoneTexte 6">
            <a:extLst>
              <a:ext uri="{FF2B5EF4-FFF2-40B4-BE49-F238E27FC236}">
                <a16:creationId xmlns:a16="http://schemas.microsoft.com/office/drawing/2014/main" id="{0FEA1057-5D12-F98A-0B84-1150CCF296EB}"/>
              </a:ext>
            </a:extLst>
          </p:cNvPr>
          <p:cNvSpPr txBox="1"/>
          <p:nvPr/>
        </p:nvSpPr>
        <p:spPr>
          <a:xfrm>
            <a:off x="2129098" y="729247"/>
            <a:ext cx="5658297" cy="338554"/>
          </a:xfrm>
          <a:prstGeom prst="rect">
            <a:avLst/>
          </a:prstGeom>
          <a:noFill/>
        </p:spPr>
        <p:txBody>
          <a:bodyPr wrap="square">
            <a:spAutoFit/>
          </a:bodyPr>
          <a:lstStyle/>
          <a:p>
            <a:r>
              <a:rPr lang="fr-FR" sz="1600" b="1" dirty="0">
                <a:solidFill>
                  <a:schemeClr val="accent2"/>
                </a:solidFill>
              </a:rPr>
              <a:t>Situation clinique des enfants avant l’EIGS</a:t>
            </a:r>
            <a:endParaRPr lang="fr-FR" sz="1600" dirty="0"/>
          </a:p>
        </p:txBody>
      </p:sp>
      <p:pic>
        <p:nvPicPr>
          <p:cNvPr id="4" name="Image 3">
            <a:extLst>
              <a:ext uri="{FF2B5EF4-FFF2-40B4-BE49-F238E27FC236}">
                <a16:creationId xmlns:a16="http://schemas.microsoft.com/office/drawing/2014/main" id="{1BF25AB5-3E5B-C60B-92C0-5385E2548070}"/>
              </a:ext>
            </a:extLst>
          </p:cNvPr>
          <p:cNvPicPr>
            <a:picLocks noChangeAspect="1"/>
          </p:cNvPicPr>
          <p:nvPr/>
        </p:nvPicPr>
        <p:blipFill>
          <a:blip r:embed="rId3"/>
          <a:stretch>
            <a:fillRect/>
          </a:stretch>
        </p:blipFill>
        <p:spPr>
          <a:xfrm>
            <a:off x="1979712" y="1155481"/>
            <a:ext cx="4610500" cy="3033023"/>
          </a:xfrm>
          <a:prstGeom prst="rect">
            <a:avLst/>
          </a:prstGeom>
        </p:spPr>
      </p:pic>
    </p:spTree>
    <p:extLst>
      <p:ext uri="{BB962C8B-B14F-4D97-AF65-F5344CB8AC3E}">
        <p14:creationId xmlns:p14="http://schemas.microsoft.com/office/powerpoint/2010/main" val="424968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fontScale="90000"/>
          </a:bodyPr>
          <a:lstStyle/>
          <a:p>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jeunes patients</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12</a:t>
            </a:fld>
            <a:endParaRPr lang="fr-FR"/>
          </a:p>
        </p:txBody>
      </p:sp>
      <p:sp>
        <p:nvSpPr>
          <p:cNvPr id="7" name="ZoneTexte 6">
            <a:extLst>
              <a:ext uri="{FF2B5EF4-FFF2-40B4-BE49-F238E27FC236}">
                <a16:creationId xmlns:a16="http://schemas.microsoft.com/office/drawing/2014/main" id="{0FEA1057-5D12-F98A-0B84-1150CCF296EB}"/>
              </a:ext>
            </a:extLst>
          </p:cNvPr>
          <p:cNvSpPr txBox="1"/>
          <p:nvPr/>
        </p:nvSpPr>
        <p:spPr>
          <a:xfrm>
            <a:off x="323528" y="662516"/>
            <a:ext cx="5658297" cy="338554"/>
          </a:xfrm>
          <a:prstGeom prst="rect">
            <a:avLst/>
          </a:prstGeom>
          <a:noFill/>
        </p:spPr>
        <p:txBody>
          <a:bodyPr wrap="square">
            <a:spAutoFit/>
          </a:bodyPr>
          <a:lstStyle/>
          <a:p>
            <a:r>
              <a:rPr lang="fr-FR" sz="1600" b="1" dirty="0">
                <a:solidFill>
                  <a:schemeClr val="accent2"/>
                </a:solidFill>
              </a:rPr>
              <a:t>Conséquence pour les jeunes patients</a:t>
            </a:r>
            <a:endParaRPr lang="fr-FR" sz="1600" dirty="0"/>
          </a:p>
        </p:txBody>
      </p:sp>
      <p:pic>
        <p:nvPicPr>
          <p:cNvPr id="5" name="Image 4">
            <a:extLst>
              <a:ext uri="{FF2B5EF4-FFF2-40B4-BE49-F238E27FC236}">
                <a16:creationId xmlns:a16="http://schemas.microsoft.com/office/drawing/2014/main" id="{B4986CF8-101B-7143-DE2F-2B777D94D399}"/>
              </a:ext>
            </a:extLst>
          </p:cNvPr>
          <p:cNvPicPr>
            <a:picLocks noChangeAspect="1"/>
          </p:cNvPicPr>
          <p:nvPr/>
        </p:nvPicPr>
        <p:blipFill>
          <a:blip r:embed="rId3"/>
          <a:stretch>
            <a:fillRect/>
          </a:stretch>
        </p:blipFill>
        <p:spPr>
          <a:xfrm>
            <a:off x="1043608" y="1131590"/>
            <a:ext cx="5151566" cy="3467400"/>
          </a:xfrm>
          <a:prstGeom prst="rect">
            <a:avLst/>
          </a:prstGeom>
        </p:spPr>
      </p:pic>
    </p:spTree>
    <p:extLst>
      <p:ext uri="{BB962C8B-B14F-4D97-AF65-F5344CB8AC3E}">
        <p14:creationId xmlns:p14="http://schemas.microsoft.com/office/powerpoint/2010/main" val="3705345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a:bodyPr>
          <a:lstStyle/>
          <a:p>
            <a:r>
              <a:rPr lang="fr-FR" sz="2800" kern="100" dirty="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a:t>
            </a:r>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irconstances des EIGS</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13</a:t>
            </a:fld>
            <a:endParaRPr lang="fr-FR"/>
          </a:p>
        </p:txBody>
      </p:sp>
      <p:pic>
        <p:nvPicPr>
          <p:cNvPr id="9" name="Image 8">
            <a:extLst>
              <a:ext uri="{FF2B5EF4-FFF2-40B4-BE49-F238E27FC236}">
                <a16:creationId xmlns:a16="http://schemas.microsoft.com/office/drawing/2014/main" id="{9289564B-E81B-EB18-2422-EB7DF8CF7AFD}"/>
              </a:ext>
            </a:extLst>
          </p:cNvPr>
          <p:cNvPicPr>
            <a:picLocks noChangeAspect="1"/>
          </p:cNvPicPr>
          <p:nvPr/>
        </p:nvPicPr>
        <p:blipFill>
          <a:blip r:embed="rId3"/>
          <a:stretch>
            <a:fillRect/>
          </a:stretch>
        </p:blipFill>
        <p:spPr>
          <a:xfrm>
            <a:off x="285755" y="706447"/>
            <a:ext cx="8443692" cy="4077053"/>
          </a:xfrm>
          <a:prstGeom prst="rect">
            <a:avLst/>
          </a:prstGeom>
        </p:spPr>
      </p:pic>
    </p:spTree>
    <p:extLst>
      <p:ext uri="{BB962C8B-B14F-4D97-AF65-F5344CB8AC3E}">
        <p14:creationId xmlns:p14="http://schemas.microsoft.com/office/powerpoint/2010/main" val="175399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a:bodyPr>
          <a:lstStyle/>
          <a:p>
            <a:r>
              <a:rPr lang="fr-FR" sz="2800" kern="100" dirty="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a:t>
            </a:r>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irconstances des EIGS</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14</a:t>
            </a:fld>
            <a:endParaRPr lang="fr-FR"/>
          </a:p>
        </p:txBody>
      </p:sp>
      <p:sp>
        <p:nvSpPr>
          <p:cNvPr id="7" name="ZoneTexte 6">
            <a:extLst>
              <a:ext uri="{FF2B5EF4-FFF2-40B4-BE49-F238E27FC236}">
                <a16:creationId xmlns:a16="http://schemas.microsoft.com/office/drawing/2014/main" id="{0FEA1057-5D12-F98A-0B84-1150CCF296EB}"/>
              </a:ext>
            </a:extLst>
          </p:cNvPr>
          <p:cNvSpPr txBox="1"/>
          <p:nvPr/>
        </p:nvSpPr>
        <p:spPr>
          <a:xfrm>
            <a:off x="395536" y="725045"/>
            <a:ext cx="5658297" cy="338554"/>
          </a:xfrm>
          <a:prstGeom prst="rect">
            <a:avLst/>
          </a:prstGeom>
          <a:noFill/>
        </p:spPr>
        <p:txBody>
          <a:bodyPr wrap="square">
            <a:spAutoFit/>
          </a:bodyPr>
          <a:lstStyle/>
          <a:p>
            <a:r>
              <a:rPr lang="fr-FR" sz="1600" b="1" dirty="0">
                <a:solidFill>
                  <a:schemeClr val="accent2"/>
                </a:solidFill>
              </a:rPr>
              <a:t>Lieux de survenue des EIGS</a:t>
            </a:r>
            <a:endParaRPr lang="fr-FR" sz="1600" dirty="0"/>
          </a:p>
        </p:txBody>
      </p:sp>
      <p:pic>
        <p:nvPicPr>
          <p:cNvPr id="5" name="Image 4">
            <a:extLst>
              <a:ext uri="{FF2B5EF4-FFF2-40B4-BE49-F238E27FC236}">
                <a16:creationId xmlns:a16="http://schemas.microsoft.com/office/drawing/2014/main" id="{0F09B0F8-D1E1-20F2-88D4-BDD230751895}"/>
              </a:ext>
            </a:extLst>
          </p:cNvPr>
          <p:cNvPicPr>
            <a:picLocks noChangeAspect="1"/>
          </p:cNvPicPr>
          <p:nvPr/>
        </p:nvPicPr>
        <p:blipFill>
          <a:blip r:embed="rId3"/>
          <a:stretch>
            <a:fillRect/>
          </a:stretch>
        </p:blipFill>
        <p:spPr>
          <a:xfrm>
            <a:off x="1332667" y="1239658"/>
            <a:ext cx="6066046" cy="3170195"/>
          </a:xfrm>
          <a:prstGeom prst="rect">
            <a:avLst/>
          </a:prstGeom>
        </p:spPr>
      </p:pic>
    </p:spTree>
    <p:extLst>
      <p:ext uri="{BB962C8B-B14F-4D97-AF65-F5344CB8AC3E}">
        <p14:creationId xmlns:p14="http://schemas.microsoft.com/office/powerpoint/2010/main" val="402326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a:bodyPr>
          <a:lstStyle/>
          <a:p>
            <a:r>
              <a:rPr lang="fr-FR" sz="2800" kern="100" dirty="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a:t>
            </a:r>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irconstances des EIGS</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15</a:t>
            </a:fld>
            <a:endParaRPr lang="fr-FR"/>
          </a:p>
        </p:txBody>
      </p:sp>
      <p:sp>
        <p:nvSpPr>
          <p:cNvPr id="7" name="ZoneTexte 6">
            <a:extLst>
              <a:ext uri="{FF2B5EF4-FFF2-40B4-BE49-F238E27FC236}">
                <a16:creationId xmlns:a16="http://schemas.microsoft.com/office/drawing/2014/main" id="{0FEA1057-5D12-F98A-0B84-1150CCF296EB}"/>
              </a:ext>
            </a:extLst>
          </p:cNvPr>
          <p:cNvSpPr txBox="1"/>
          <p:nvPr/>
        </p:nvSpPr>
        <p:spPr>
          <a:xfrm>
            <a:off x="467544" y="801991"/>
            <a:ext cx="5658297" cy="338554"/>
          </a:xfrm>
          <a:prstGeom prst="rect">
            <a:avLst/>
          </a:prstGeom>
          <a:noFill/>
        </p:spPr>
        <p:txBody>
          <a:bodyPr wrap="square">
            <a:spAutoFit/>
          </a:bodyPr>
          <a:lstStyle/>
          <a:p>
            <a:r>
              <a:rPr lang="fr-FR" sz="1600" b="1" dirty="0">
                <a:solidFill>
                  <a:schemeClr val="accent2"/>
                </a:solidFill>
              </a:rPr>
              <a:t>Lieux de survenue des EIGS par service</a:t>
            </a:r>
            <a:endParaRPr lang="fr-FR" sz="1600" dirty="0"/>
          </a:p>
        </p:txBody>
      </p:sp>
      <p:pic>
        <p:nvPicPr>
          <p:cNvPr id="5" name="Image 4">
            <a:extLst>
              <a:ext uri="{FF2B5EF4-FFF2-40B4-BE49-F238E27FC236}">
                <a16:creationId xmlns:a16="http://schemas.microsoft.com/office/drawing/2014/main" id="{5BBDCBF9-0991-007D-3D98-AD9FC38CC876}"/>
              </a:ext>
            </a:extLst>
          </p:cNvPr>
          <p:cNvPicPr>
            <a:picLocks noChangeAspect="1"/>
          </p:cNvPicPr>
          <p:nvPr/>
        </p:nvPicPr>
        <p:blipFill>
          <a:blip r:embed="rId3"/>
          <a:stretch>
            <a:fillRect/>
          </a:stretch>
        </p:blipFill>
        <p:spPr>
          <a:xfrm>
            <a:off x="1115616" y="1270225"/>
            <a:ext cx="5845047" cy="3482642"/>
          </a:xfrm>
          <a:prstGeom prst="rect">
            <a:avLst/>
          </a:prstGeom>
        </p:spPr>
      </p:pic>
    </p:spTree>
    <p:extLst>
      <p:ext uri="{BB962C8B-B14F-4D97-AF65-F5344CB8AC3E}">
        <p14:creationId xmlns:p14="http://schemas.microsoft.com/office/powerpoint/2010/main" val="277400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45504"/>
            <a:ext cx="5832648" cy="628992"/>
          </a:xfrm>
        </p:spPr>
        <p:txBody>
          <a:bodyPr>
            <a:normAutofit/>
          </a:bodyPr>
          <a:lstStyle/>
          <a:p>
            <a:r>
              <a:rPr lang="fr-FR" sz="2800" kern="100" dirty="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a:t>
            </a:r>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irconstances des EIGS</a:t>
            </a:r>
            <a:r>
              <a:rPr lang="fr-FR" sz="2800" kern="100" dirty="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 Nature</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16</a:t>
            </a:fld>
            <a:endParaRPr lang="fr-FR"/>
          </a:p>
        </p:txBody>
      </p:sp>
      <p:pic>
        <p:nvPicPr>
          <p:cNvPr id="5" name="Image 4">
            <a:extLst>
              <a:ext uri="{FF2B5EF4-FFF2-40B4-BE49-F238E27FC236}">
                <a16:creationId xmlns:a16="http://schemas.microsoft.com/office/drawing/2014/main" id="{953265C0-7B62-D8F3-C9A4-3E89E80084AC}"/>
              </a:ext>
            </a:extLst>
          </p:cNvPr>
          <p:cNvPicPr>
            <a:picLocks noChangeAspect="1"/>
          </p:cNvPicPr>
          <p:nvPr/>
        </p:nvPicPr>
        <p:blipFill>
          <a:blip r:embed="rId3"/>
          <a:stretch>
            <a:fillRect/>
          </a:stretch>
        </p:blipFill>
        <p:spPr>
          <a:xfrm>
            <a:off x="971600" y="771550"/>
            <a:ext cx="6965284" cy="3810330"/>
          </a:xfrm>
          <a:prstGeom prst="rect">
            <a:avLst/>
          </a:prstGeom>
        </p:spPr>
      </p:pic>
    </p:spTree>
    <p:extLst>
      <p:ext uri="{BB962C8B-B14F-4D97-AF65-F5344CB8AC3E}">
        <p14:creationId xmlns:p14="http://schemas.microsoft.com/office/powerpoint/2010/main" val="976429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292" y="742663"/>
            <a:ext cx="8424863" cy="539991"/>
          </a:xfrm>
        </p:spPr>
        <p:txBody>
          <a:bodyPr/>
          <a:lstStyle/>
          <a:p>
            <a:r>
              <a:rPr lang="fr-FR" sz="1600" dirty="0">
                <a:solidFill>
                  <a:schemeClr val="accent2"/>
                </a:solidFill>
                <a:latin typeface="+mn-lt"/>
                <a:ea typeface="+mn-ea"/>
                <a:cs typeface="+mn-cs"/>
              </a:rPr>
              <a:t>Période de vulnérabilité</a:t>
            </a:r>
          </a:p>
        </p:txBody>
      </p:sp>
      <p:pic>
        <p:nvPicPr>
          <p:cNvPr id="5" name="Image 4"/>
          <p:cNvPicPr>
            <a:picLocks noChangeAspect="1"/>
          </p:cNvPicPr>
          <p:nvPr/>
        </p:nvPicPr>
        <p:blipFill rotWithShape="1">
          <a:blip r:embed="rId2"/>
          <a:srcRect l="6067" t="5187" r="50640" b="10742"/>
          <a:stretch/>
        </p:blipFill>
        <p:spPr>
          <a:xfrm>
            <a:off x="1419316" y="1455197"/>
            <a:ext cx="691106" cy="665098"/>
          </a:xfrm>
          <a:prstGeom prst="rect">
            <a:avLst/>
          </a:prstGeom>
        </p:spPr>
      </p:pic>
      <p:pic>
        <p:nvPicPr>
          <p:cNvPr id="6" name="Image 5"/>
          <p:cNvPicPr>
            <a:picLocks noChangeAspect="1"/>
          </p:cNvPicPr>
          <p:nvPr/>
        </p:nvPicPr>
        <p:blipFill>
          <a:blip r:embed="rId3"/>
          <a:stretch>
            <a:fillRect/>
          </a:stretch>
        </p:blipFill>
        <p:spPr>
          <a:xfrm>
            <a:off x="3104022" y="1455197"/>
            <a:ext cx="665098" cy="665098"/>
          </a:xfrm>
          <a:prstGeom prst="rect">
            <a:avLst/>
          </a:prstGeom>
        </p:spPr>
      </p:pic>
      <p:pic>
        <p:nvPicPr>
          <p:cNvPr id="7" name="Image 6"/>
          <p:cNvPicPr>
            <a:picLocks noChangeAspect="1"/>
          </p:cNvPicPr>
          <p:nvPr/>
        </p:nvPicPr>
        <p:blipFill rotWithShape="1">
          <a:blip r:embed="rId4"/>
          <a:srcRect l="25524" t="6854" r="24569"/>
          <a:stretch/>
        </p:blipFill>
        <p:spPr>
          <a:xfrm>
            <a:off x="4566018" y="1445121"/>
            <a:ext cx="621257" cy="773014"/>
          </a:xfrm>
          <a:prstGeom prst="rect">
            <a:avLst/>
          </a:prstGeom>
        </p:spPr>
      </p:pic>
      <p:graphicFrame>
        <p:nvGraphicFramePr>
          <p:cNvPr id="10" name="Tableau 9"/>
          <p:cNvGraphicFramePr>
            <a:graphicFrameLocks noGrp="1"/>
          </p:cNvGraphicFramePr>
          <p:nvPr/>
        </p:nvGraphicFramePr>
        <p:xfrm>
          <a:off x="1122734" y="2405314"/>
          <a:ext cx="6096000" cy="78867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457600267"/>
                    </a:ext>
                  </a:extLst>
                </a:gridCol>
                <a:gridCol w="1524000">
                  <a:extLst>
                    <a:ext uri="{9D8B030D-6E8A-4147-A177-3AD203B41FA5}">
                      <a16:colId xmlns:a16="http://schemas.microsoft.com/office/drawing/2014/main" val="2041368081"/>
                    </a:ext>
                  </a:extLst>
                </a:gridCol>
                <a:gridCol w="1524000">
                  <a:extLst>
                    <a:ext uri="{9D8B030D-6E8A-4147-A177-3AD203B41FA5}">
                      <a16:colId xmlns:a16="http://schemas.microsoft.com/office/drawing/2014/main" val="2681072351"/>
                    </a:ext>
                  </a:extLst>
                </a:gridCol>
                <a:gridCol w="1524000">
                  <a:extLst>
                    <a:ext uri="{9D8B030D-6E8A-4147-A177-3AD203B41FA5}">
                      <a16:colId xmlns:a16="http://schemas.microsoft.com/office/drawing/2014/main" val="2656198822"/>
                    </a:ext>
                  </a:extLst>
                </a:gridCol>
              </a:tblGrid>
              <a:tr h="502920">
                <a:tc>
                  <a:txBody>
                    <a:bodyPr/>
                    <a:lstStyle/>
                    <a:p>
                      <a:pPr algn="ctr"/>
                      <a:r>
                        <a:rPr lang="fr-FR" sz="1400" dirty="0"/>
                        <a:t>NUIT</a:t>
                      </a:r>
                    </a:p>
                  </a:txBody>
                  <a:tcPr marL="68580" marR="68580" marT="34290" marB="34290"/>
                </a:tc>
                <a:tc>
                  <a:txBody>
                    <a:bodyPr/>
                    <a:lstStyle/>
                    <a:p>
                      <a:pPr algn="ctr"/>
                      <a:r>
                        <a:rPr lang="fr-FR" sz="1400" dirty="0"/>
                        <a:t>WEEK</a:t>
                      </a:r>
                      <a:r>
                        <a:rPr lang="fr-FR" sz="1400" baseline="0" dirty="0"/>
                        <a:t> END</a:t>
                      </a:r>
                      <a:endParaRPr lang="fr-FR" sz="1400" dirty="0"/>
                    </a:p>
                  </a:txBody>
                  <a:tcPr marL="68580" marR="68580" marT="34290" marB="34290"/>
                </a:tc>
                <a:tc>
                  <a:txBody>
                    <a:bodyPr/>
                    <a:lstStyle/>
                    <a:p>
                      <a:pPr algn="ctr"/>
                      <a:r>
                        <a:rPr lang="fr-FR" sz="1400" dirty="0"/>
                        <a:t>JOUR FERIE</a:t>
                      </a:r>
                    </a:p>
                  </a:txBody>
                  <a:tcPr marL="68580" marR="68580" marT="34290" marB="34290"/>
                </a:tc>
                <a:tc>
                  <a:txBody>
                    <a:bodyPr/>
                    <a:lstStyle/>
                    <a:p>
                      <a:pPr algn="ctr"/>
                      <a:r>
                        <a:rPr lang="fr-FR" sz="1400" dirty="0"/>
                        <a:t>CHANGEMENT D’EQUIPE</a:t>
                      </a:r>
                    </a:p>
                  </a:txBody>
                  <a:tcPr marL="68580" marR="68580" marT="34290" marB="34290"/>
                </a:tc>
                <a:extLst>
                  <a:ext uri="{0D108BD9-81ED-4DB2-BD59-A6C34878D82A}">
                    <a16:rowId xmlns:a16="http://schemas.microsoft.com/office/drawing/2014/main" val="2642574082"/>
                  </a:ext>
                </a:extLst>
              </a:tr>
              <a:tr h="285750">
                <a:tc>
                  <a:txBody>
                    <a:bodyPr/>
                    <a:lstStyle/>
                    <a:p>
                      <a:pPr algn="ctr"/>
                      <a:r>
                        <a:rPr lang="fr-FR" sz="1400" dirty="0"/>
                        <a:t>45%</a:t>
                      </a:r>
                    </a:p>
                  </a:txBody>
                  <a:tcPr marL="68580" marR="68580" marT="34290" marB="34290"/>
                </a:tc>
                <a:tc>
                  <a:txBody>
                    <a:bodyPr/>
                    <a:lstStyle/>
                    <a:p>
                      <a:pPr algn="ctr"/>
                      <a:r>
                        <a:rPr lang="fr-FR" sz="1400" dirty="0"/>
                        <a:t>21%</a:t>
                      </a:r>
                    </a:p>
                  </a:txBody>
                  <a:tcPr marL="68580" marR="68580" marT="34290" marB="34290"/>
                </a:tc>
                <a:tc>
                  <a:txBody>
                    <a:bodyPr/>
                    <a:lstStyle/>
                    <a:p>
                      <a:pPr algn="ctr"/>
                      <a:r>
                        <a:rPr lang="fr-FR" sz="1400" dirty="0"/>
                        <a:t>2%</a:t>
                      </a:r>
                    </a:p>
                  </a:txBody>
                  <a:tcPr marL="68580" marR="68580" marT="34290" marB="34290"/>
                </a:tc>
                <a:tc>
                  <a:txBody>
                    <a:bodyPr/>
                    <a:lstStyle/>
                    <a:p>
                      <a:pPr algn="ctr"/>
                      <a:r>
                        <a:rPr lang="fr-FR" sz="1400" dirty="0"/>
                        <a:t>14%</a:t>
                      </a:r>
                    </a:p>
                  </a:txBody>
                  <a:tcPr marL="68580" marR="68580" marT="34290" marB="34290"/>
                </a:tc>
                <a:extLst>
                  <a:ext uri="{0D108BD9-81ED-4DB2-BD59-A6C34878D82A}">
                    <a16:rowId xmlns:a16="http://schemas.microsoft.com/office/drawing/2014/main" val="2786465787"/>
                  </a:ext>
                </a:extLst>
              </a:tr>
            </a:tbl>
          </a:graphicData>
        </a:graphic>
      </p:graphicFrame>
      <p:pic>
        <p:nvPicPr>
          <p:cNvPr id="11" name="Image 10"/>
          <p:cNvPicPr>
            <a:picLocks noChangeAspect="1"/>
          </p:cNvPicPr>
          <p:nvPr/>
        </p:nvPicPr>
        <p:blipFill>
          <a:blip r:embed="rId5"/>
          <a:stretch>
            <a:fillRect/>
          </a:stretch>
        </p:blipFill>
        <p:spPr>
          <a:xfrm>
            <a:off x="6037972" y="1406535"/>
            <a:ext cx="864131" cy="864131"/>
          </a:xfrm>
          <a:prstGeom prst="rect">
            <a:avLst/>
          </a:prstGeom>
        </p:spPr>
      </p:pic>
      <p:sp>
        <p:nvSpPr>
          <p:cNvPr id="4" name="Titre 1">
            <a:extLst>
              <a:ext uri="{FF2B5EF4-FFF2-40B4-BE49-F238E27FC236}">
                <a16:creationId xmlns:a16="http://schemas.microsoft.com/office/drawing/2014/main" id="{B197EE9F-2958-D05A-DF4A-B1833A0C2208}"/>
              </a:ext>
            </a:extLst>
          </p:cNvPr>
          <p:cNvSpPr txBox="1">
            <a:spLocks/>
          </p:cNvSpPr>
          <p:nvPr/>
        </p:nvSpPr>
        <p:spPr>
          <a:xfrm>
            <a:off x="1960322" y="125301"/>
            <a:ext cx="5832648" cy="628992"/>
          </a:xfrm>
          <a:prstGeom prst="rect">
            <a:avLst/>
          </a:prstGeom>
        </p:spPr>
        <p:txBody>
          <a:bodyPr vert="horz" lIns="91440" tIns="45720" rIns="91440" bIns="45720" rtlCol="0" anchor="ctr">
            <a:normAutofit/>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r>
              <a:rPr lang="fr-FR" sz="2800" kern="10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Circonstances des EIGS</a:t>
            </a:r>
            <a:endParaRPr lang="fr-FR" dirty="0">
              <a:solidFill>
                <a:schemeClr val="accent2"/>
              </a:solidFill>
            </a:endParaRPr>
          </a:p>
        </p:txBody>
      </p:sp>
    </p:spTree>
    <p:extLst>
      <p:ext uri="{BB962C8B-B14F-4D97-AF65-F5344CB8AC3E}">
        <p14:creationId xmlns:p14="http://schemas.microsoft.com/office/powerpoint/2010/main" val="2350698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a:bodyPr>
          <a:lstStyle/>
          <a:p>
            <a:r>
              <a:rPr lang="fr-FR" sz="2800" kern="100" dirty="0">
                <a:solidFill>
                  <a:srgbClr val="FF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a:t>
            </a:r>
            <a:r>
              <a:rPr lang="fr-FR" sz="2800" b="1" u="none" strike="noStrike" kern="100" dirty="0">
                <a:solidFill>
                  <a:srgbClr val="FF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irconstances des EIGS</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18</a:t>
            </a:fld>
            <a:endParaRPr lang="fr-FR"/>
          </a:p>
        </p:txBody>
      </p:sp>
      <p:pic>
        <p:nvPicPr>
          <p:cNvPr id="11" name="Image 10">
            <a:extLst>
              <a:ext uri="{FF2B5EF4-FFF2-40B4-BE49-F238E27FC236}">
                <a16:creationId xmlns:a16="http://schemas.microsoft.com/office/drawing/2014/main" id="{66C7DE12-A230-4BF0-8643-EF829FD8E35F}"/>
              </a:ext>
            </a:extLst>
          </p:cNvPr>
          <p:cNvPicPr>
            <a:picLocks noChangeAspect="1"/>
          </p:cNvPicPr>
          <p:nvPr/>
        </p:nvPicPr>
        <p:blipFill>
          <a:blip r:embed="rId3"/>
          <a:stretch>
            <a:fillRect/>
          </a:stretch>
        </p:blipFill>
        <p:spPr>
          <a:xfrm>
            <a:off x="239654" y="731360"/>
            <a:ext cx="8664691" cy="3680779"/>
          </a:xfrm>
          <a:prstGeom prst="rect">
            <a:avLst/>
          </a:prstGeom>
        </p:spPr>
      </p:pic>
    </p:spTree>
    <p:extLst>
      <p:ext uri="{BB962C8B-B14F-4D97-AF65-F5344CB8AC3E}">
        <p14:creationId xmlns:p14="http://schemas.microsoft.com/office/powerpoint/2010/main" val="165442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123478"/>
            <a:ext cx="6912768" cy="628992"/>
          </a:xfrm>
        </p:spPr>
        <p:txBody>
          <a:bodyPr>
            <a:normAutofit/>
          </a:bodyPr>
          <a:lstStyle/>
          <a:p>
            <a:pPr marL="457200" lvl="1" fontAlgn="base">
              <a:lnSpc>
                <a:spcPct val="107000"/>
              </a:lnSpc>
              <a:spcAft>
                <a:spcPts val="330"/>
              </a:spcAft>
              <a:buClr>
                <a:srgbClr val="004990"/>
              </a:buClr>
              <a:buSzPts val="1500"/>
            </a:pPr>
            <a:r>
              <a:rPr lang="fr-FR" sz="20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Analyse des causes et des barrières </a:t>
            </a: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19</a:t>
            </a:fld>
            <a:endParaRPr lang="fr-FR"/>
          </a:p>
        </p:txBody>
      </p:sp>
      <p:sp>
        <p:nvSpPr>
          <p:cNvPr id="3" name="ZoneTexte 2">
            <a:extLst>
              <a:ext uri="{FF2B5EF4-FFF2-40B4-BE49-F238E27FC236}">
                <a16:creationId xmlns:a16="http://schemas.microsoft.com/office/drawing/2014/main" id="{F46E7845-3F2B-FD53-B8CA-0E93C4A9EAE9}"/>
              </a:ext>
            </a:extLst>
          </p:cNvPr>
          <p:cNvSpPr txBox="1"/>
          <p:nvPr/>
        </p:nvSpPr>
        <p:spPr>
          <a:xfrm>
            <a:off x="467544" y="801991"/>
            <a:ext cx="5658297" cy="338554"/>
          </a:xfrm>
          <a:prstGeom prst="rect">
            <a:avLst/>
          </a:prstGeom>
          <a:noFill/>
        </p:spPr>
        <p:txBody>
          <a:bodyPr wrap="square">
            <a:spAutoFit/>
          </a:bodyPr>
          <a:lstStyle/>
          <a:p>
            <a:r>
              <a:rPr lang="fr-FR" sz="1600" b="1" dirty="0">
                <a:solidFill>
                  <a:schemeClr val="accent2"/>
                </a:solidFill>
              </a:rPr>
              <a:t>Causes immédiates identifiées</a:t>
            </a:r>
            <a:endParaRPr lang="fr-FR" sz="1600" dirty="0"/>
          </a:p>
        </p:txBody>
      </p:sp>
      <p:sp>
        <p:nvSpPr>
          <p:cNvPr id="9" name="ZoneTexte 8">
            <a:extLst>
              <a:ext uri="{FF2B5EF4-FFF2-40B4-BE49-F238E27FC236}">
                <a16:creationId xmlns:a16="http://schemas.microsoft.com/office/drawing/2014/main" id="{259E8C4A-2E02-D6CE-69BB-A9EE2909F7D3}"/>
              </a:ext>
            </a:extLst>
          </p:cNvPr>
          <p:cNvSpPr txBox="1"/>
          <p:nvPr/>
        </p:nvSpPr>
        <p:spPr>
          <a:xfrm>
            <a:off x="4037766" y="813182"/>
            <a:ext cx="4638689" cy="3139321"/>
          </a:xfrm>
          <a:prstGeom prst="rect">
            <a:avLst/>
          </a:prstGeom>
          <a:noFill/>
        </p:spPr>
        <p:txBody>
          <a:bodyPr wrap="square" rtlCol="0">
            <a:spAutoFit/>
          </a:bodyPr>
          <a:lstStyle/>
          <a:p>
            <a:r>
              <a:rPr lang="fr-FR" sz="1800" b="0" i="0" u="none" strike="noStrike" baseline="0" dirty="0">
                <a:solidFill>
                  <a:srgbClr val="000000"/>
                </a:solidFill>
                <a:latin typeface="Arial" panose="020B0604020202020204" pitchFamily="34" charset="0"/>
              </a:rPr>
              <a:t>Les causes immédiates de l’EIGS ont été indiquées par les déclarants pour 89%.</a:t>
            </a:r>
          </a:p>
          <a:p>
            <a:endParaRPr lang="fr-FR" sz="1800" b="0" i="0" u="none" strike="noStrike" baseline="0" dirty="0">
              <a:solidFill>
                <a:srgbClr val="000000"/>
              </a:solidFill>
              <a:latin typeface="Arial" panose="020B0604020202020204" pitchFamily="34" charset="0"/>
            </a:endParaRPr>
          </a:p>
          <a:p>
            <a:r>
              <a:rPr lang="fr-FR" sz="1800" b="0" i="0" u="none" strike="noStrike" baseline="0" dirty="0">
                <a:solidFill>
                  <a:srgbClr val="000000"/>
                </a:solidFill>
                <a:latin typeface="Arial" panose="020B0604020202020204" pitchFamily="34" charset="0"/>
              </a:rPr>
              <a:t>Les trois causes immédiates les plus déclarées sont:</a:t>
            </a:r>
          </a:p>
          <a:p>
            <a:pPr marL="285750" indent="-285750">
              <a:buFontTx/>
              <a:buChar char="-"/>
            </a:pPr>
            <a:r>
              <a:rPr lang="fr-FR" sz="1800" b="0" i="0" u="none" strike="noStrike" baseline="0" dirty="0">
                <a:solidFill>
                  <a:srgbClr val="000000"/>
                </a:solidFill>
                <a:latin typeface="Arial" panose="020B0604020202020204" pitchFamily="34" charset="0"/>
              </a:rPr>
              <a:t>les erreurs en lien avec la prise en charge pédiatrique: 27%</a:t>
            </a:r>
          </a:p>
          <a:p>
            <a:pPr marL="285750" indent="-285750">
              <a:buFontTx/>
              <a:buChar char="-"/>
            </a:pPr>
            <a:r>
              <a:rPr lang="fr-FR" sz="1800" b="0" i="0" u="none" strike="noStrike" baseline="0" dirty="0">
                <a:solidFill>
                  <a:srgbClr val="000000"/>
                </a:solidFill>
                <a:latin typeface="Arial" panose="020B0604020202020204" pitchFamily="34" charset="0"/>
              </a:rPr>
              <a:t>Le profil du patient (complexe, antécédents …): 15%</a:t>
            </a:r>
          </a:p>
          <a:p>
            <a:pPr marL="285750" indent="-285750">
              <a:buFontTx/>
              <a:buChar char="-"/>
            </a:pPr>
            <a:r>
              <a:rPr lang="fr-FR" sz="1800" b="0" i="0" u="none" strike="noStrike" baseline="0" dirty="0">
                <a:solidFill>
                  <a:srgbClr val="000000"/>
                </a:solidFill>
                <a:latin typeface="Arial" panose="020B0604020202020204" pitchFamily="34" charset="0"/>
              </a:rPr>
              <a:t>Les erreurs en lien avec la prise en charge médicamenteuse : 12% </a:t>
            </a:r>
            <a:endParaRPr lang="fr-FR" dirty="0"/>
          </a:p>
        </p:txBody>
      </p:sp>
      <p:pic>
        <p:nvPicPr>
          <p:cNvPr id="5" name="Image 4">
            <a:extLst>
              <a:ext uri="{FF2B5EF4-FFF2-40B4-BE49-F238E27FC236}">
                <a16:creationId xmlns:a16="http://schemas.microsoft.com/office/drawing/2014/main" id="{4117417A-6B49-042F-0AB0-15223CB8059D}"/>
              </a:ext>
            </a:extLst>
          </p:cNvPr>
          <p:cNvPicPr>
            <a:picLocks noChangeAspect="1"/>
          </p:cNvPicPr>
          <p:nvPr/>
        </p:nvPicPr>
        <p:blipFill>
          <a:blip r:embed="rId3"/>
          <a:stretch>
            <a:fillRect/>
          </a:stretch>
        </p:blipFill>
        <p:spPr>
          <a:xfrm>
            <a:off x="251520" y="1239900"/>
            <a:ext cx="3116850" cy="3101609"/>
          </a:xfrm>
          <a:prstGeom prst="rect">
            <a:avLst/>
          </a:prstGeom>
        </p:spPr>
      </p:pic>
    </p:spTree>
    <p:extLst>
      <p:ext uri="{BB962C8B-B14F-4D97-AF65-F5344CB8AC3E}">
        <p14:creationId xmlns:p14="http://schemas.microsoft.com/office/powerpoint/2010/main" val="352014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59EC55-5121-67C3-F944-96EE5E15A284}"/>
              </a:ext>
            </a:extLst>
          </p:cNvPr>
          <p:cNvSpPr>
            <a:spLocks noGrp="1"/>
          </p:cNvSpPr>
          <p:nvPr>
            <p:ph type="title"/>
          </p:nvPr>
        </p:nvSpPr>
        <p:spPr>
          <a:xfrm>
            <a:off x="1979712" y="85363"/>
            <a:ext cx="8424863" cy="539991"/>
          </a:xfrm>
        </p:spPr>
        <p:txBody>
          <a:bodyPr/>
          <a:lstStyle/>
          <a:p>
            <a:r>
              <a:rPr lang="fr-FR" dirty="0"/>
              <a:t>Contexte pédiatrique en ile de France</a:t>
            </a:r>
          </a:p>
        </p:txBody>
      </p:sp>
      <p:sp>
        <p:nvSpPr>
          <p:cNvPr id="3" name="Espace réservé du contenu 2">
            <a:extLst>
              <a:ext uri="{FF2B5EF4-FFF2-40B4-BE49-F238E27FC236}">
                <a16:creationId xmlns:a16="http://schemas.microsoft.com/office/drawing/2014/main" id="{46F1D967-1FC3-7A0C-ACB8-EAA158B4E48F}"/>
              </a:ext>
            </a:extLst>
          </p:cNvPr>
          <p:cNvSpPr>
            <a:spLocks noGrp="1"/>
          </p:cNvSpPr>
          <p:nvPr>
            <p:ph idx="1"/>
          </p:nvPr>
        </p:nvSpPr>
        <p:spPr>
          <a:xfrm>
            <a:off x="594684" y="699542"/>
            <a:ext cx="7954632" cy="2736304"/>
          </a:xfrm>
        </p:spPr>
        <p:txBody>
          <a:bodyPr/>
          <a:lstStyle/>
          <a:p>
            <a:pPr marL="0" lvl="0">
              <a:lnSpc>
                <a:spcPct val="107000"/>
              </a:lnSpc>
              <a:spcAft>
                <a:spcPts val="800"/>
              </a:spcAft>
              <a:buSzPts val="1000"/>
              <a:tabLst>
                <a:tab pos="457200" algn="l"/>
              </a:tabLst>
            </a:pPr>
            <a:r>
              <a:rPr lang="fr-FR" kern="100" dirty="0">
                <a:effectLst/>
                <a:latin typeface="Aptos" panose="020B0004020202020204" pitchFamily="34" charset="0"/>
                <a:ea typeface="Aptos" panose="020B0004020202020204" pitchFamily="34" charset="0"/>
                <a:cs typeface="Times New Roman" panose="02020603050405020304" pitchFamily="18" charset="0"/>
              </a:rPr>
              <a:t>Bien que la région soit plus jeune que la moyenne nationale et présente une natalité plus favorable, on observe :</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300" kern="100" dirty="0">
                <a:effectLst/>
                <a:latin typeface="Aptos" panose="020B0004020202020204" pitchFamily="34" charset="0"/>
                <a:ea typeface="Aptos" panose="020B0004020202020204" pitchFamily="34" charset="0"/>
                <a:cs typeface="Times New Roman" panose="02020603050405020304" pitchFamily="18" charset="0"/>
              </a:rPr>
              <a:t>Une </a:t>
            </a:r>
            <a:r>
              <a:rPr lang="fr-FR" sz="1300" b="1" kern="100" dirty="0">
                <a:effectLst/>
                <a:latin typeface="Aptos" panose="020B0004020202020204" pitchFamily="34" charset="0"/>
                <a:ea typeface="Aptos" panose="020B0004020202020204" pitchFamily="34" charset="0"/>
                <a:cs typeface="Times New Roman" panose="02020603050405020304" pitchFamily="18" charset="0"/>
              </a:rPr>
              <a:t>baisse tendancielle de la fécondité</a:t>
            </a:r>
            <a:r>
              <a:rPr lang="fr-FR" sz="13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300" kern="100" dirty="0">
                <a:effectLst/>
                <a:latin typeface="Aptos" panose="020B0004020202020204" pitchFamily="34" charset="0"/>
                <a:ea typeface="Aptos" panose="020B0004020202020204" pitchFamily="34" charset="0"/>
                <a:cs typeface="Times New Roman" panose="02020603050405020304" pitchFamily="18" charset="0"/>
              </a:rPr>
              <a:t>Une </a:t>
            </a:r>
            <a:r>
              <a:rPr lang="fr-FR" sz="1300" b="1" kern="100" dirty="0">
                <a:effectLst/>
                <a:latin typeface="Aptos" panose="020B0004020202020204" pitchFamily="34" charset="0"/>
                <a:ea typeface="Aptos" panose="020B0004020202020204" pitchFamily="34" charset="0"/>
                <a:cs typeface="Times New Roman" panose="02020603050405020304" pitchFamily="18" charset="0"/>
              </a:rPr>
              <a:t>hausse de la mortalité infantile</a:t>
            </a:r>
            <a:r>
              <a:rPr lang="fr-FR" sz="1300" kern="100" dirty="0">
                <a:effectLst/>
                <a:latin typeface="Aptos" panose="020B0004020202020204" pitchFamily="34" charset="0"/>
                <a:ea typeface="Aptos" panose="020B0004020202020204" pitchFamily="34" charset="0"/>
                <a:cs typeface="Times New Roman" panose="02020603050405020304" pitchFamily="18" charset="0"/>
              </a:rPr>
              <a:t> depuis</a:t>
            </a:r>
            <a:r>
              <a:rPr lang="fr-FR" sz="1300" kern="100" dirty="0">
                <a:latin typeface="Aptos" panose="020B0004020202020204" pitchFamily="34" charset="0"/>
                <a:cs typeface="Times New Roman" panose="02020603050405020304" pitchFamily="18" charset="0"/>
              </a:rPr>
              <a:t> 2013 (4‰ contre 3,63‰ au niveau national), avec de fortes inégalités sociales et territoriales (notamment en Seine-Saint-Denis, Val-de-Marne, Val d’Oise). Nous notons une fréquence élevée de naissances prématurées et un taux important d’obésité infantile, liées à des déterminants sociaux, environnementaux et comorbidités</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300" kern="100" dirty="0">
                <a:latin typeface="Aptos" panose="020B0004020202020204" pitchFamily="34" charset="0"/>
                <a:cs typeface="Times New Roman" panose="02020603050405020304" pitchFamily="18" charset="0"/>
              </a:rPr>
              <a:t>Des inégalités d’accès aux soins pédiatriques selon les territoires,</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300" kern="100" dirty="0">
                <a:latin typeface="Aptos" panose="020B0004020202020204" pitchFamily="34" charset="0"/>
                <a:cs typeface="Times New Roman" panose="02020603050405020304" pitchFamily="18" charset="0"/>
              </a:rPr>
              <a:t>Une prévalence élevée de pathologies pédiatriques spécifiques (ex : saturnisme, tuberculose).</a:t>
            </a:r>
          </a:p>
          <a:p>
            <a:pPr marL="742950" lvl="1" indent="-285750" algn="just">
              <a:lnSpc>
                <a:spcPct val="107000"/>
              </a:lnSpc>
              <a:spcAft>
                <a:spcPts val="800"/>
              </a:spcAft>
              <a:buSzPts val="1000"/>
              <a:buFont typeface="Courier New" panose="02070309020205020404" pitchFamily="49" charset="0"/>
              <a:buChar char="o"/>
              <a:tabLst>
                <a:tab pos="914400" algn="l"/>
              </a:tabLst>
            </a:pPr>
            <a:r>
              <a:rPr lang="fr-FR" sz="1300" dirty="0">
                <a:latin typeface="Aptos" panose="020B0004020202020204" pitchFamily="34" charset="0"/>
              </a:rPr>
              <a:t>À cela s’ajoutent des besoins croissants en matière de repérage précoce et de prise en charge pluridisciplinaire des enfants autistes, l’offre restant inégalement répartie selon les territoires franciliens</a:t>
            </a:r>
            <a:endParaRPr lang="fr-FR" sz="1300" kern="100" dirty="0">
              <a:latin typeface="Aptos" panose="020B0004020202020204" pitchFamily="34" charset="0"/>
              <a:cs typeface="Times New Roman" panose="02020603050405020304" pitchFamily="18" charset="0"/>
            </a:endParaRPr>
          </a:p>
          <a:p>
            <a:pPr marL="457200" lvl="1" indent="0">
              <a:lnSpc>
                <a:spcPct val="107000"/>
              </a:lnSpc>
              <a:spcAft>
                <a:spcPts val="800"/>
              </a:spcAft>
              <a:buSzPts val="1000"/>
              <a:buNone/>
              <a:tabLst>
                <a:tab pos="914400" algn="l"/>
              </a:tabLst>
            </a:pPr>
            <a:r>
              <a:rPr lang="fr-FR" sz="1300" kern="100" dirty="0">
                <a:latin typeface="Aptos" panose="020B0004020202020204" pitchFamily="34" charset="0"/>
                <a:cs typeface="Times New Roman" panose="02020603050405020304" pitchFamily="18" charset="0"/>
              </a:rPr>
              <a:t>Nous notons également une Forte augmentation des besoins en soins psychiatriques, avec des tensions importantes sur l’offre de soins.</a:t>
            </a:r>
          </a:p>
          <a:p>
            <a:pPr marL="457200" lvl="1" indent="0">
              <a:lnSpc>
                <a:spcPct val="107000"/>
              </a:lnSpc>
              <a:spcAft>
                <a:spcPts val="800"/>
              </a:spcAft>
              <a:buSzPts val="1000"/>
              <a:buNone/>
              <a:tabLst>
                <a:tab pos="914400" algn="l"/>
              </a:tabLst>
            </a:pPr>
            <a:endParaRPr lang="fr-FR"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spcAft>
                <a:spcPts val="800"/>
              </a:spcAft>
              <a:buSzPts val="1000"/>
              <a:buNone/>
              <a:tabLst>
                <a:tab pos="914400" algn="l"/>
              </a:tabLst>
            </a:pPr>
            <a:endParaRPr lang="fr-FR" sz="1400" kern="100" dirty="0">
              <a:latin typeface="Aptos" panose="020B0004020202020204" pitchFamily="34" charset="0"/>
              <a:cs typeface="Times New Roman" panose="02020603050405020304" pitchFamily="18" charset="0"/>
            </a:endParaRPr>
          </a:p>
          <a:p>
            <a:pPr marL="457200" lvl="1" indent="0">
              <a:lnSpc>
                <a:spcPct val="107000"/>
              </a:lnSpc>
              <a:spcAft>
                <a:spcPts val="800"/>
              </a:spcAft>
              <a:buSzPts val="1000"/>
              <a:buNone/>
              <a:tabLst>
                <a:tab pos="914400" algn="l"/>
              </a:tabLst>
            </a:pP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Espace réservé de la date 3">
            <a:extLst>
              <a:ext uri="{FF2B5EF4-FFF2-40B4-BE49-F238E27FC236}">
                <a16:creationId xmlns:a16="http://schemas.microsoft.com/office/drawing/2014/main" id="{BA63647C-BCB7-8059-138D-237F330B656A}"/>
              </a:ext>
            </a:extLst>
          </p:cNvPr>
          <p:cNvSpPr>
            <a:spLocks noGrp="1"/>
          </p:cNvSpPr>
          <p:nvPr>
            <p:ph type="dt" sz="half" idx="10"/>
          </p:nvPr>
        </p:nvSpPr>
        <p:spPr/>
        <p:txBody>
          <a:bodyPr/>
          <a:lstStyle/>
          <a:p>
            <a:fld id="{CFE0D206-6BDE-444B-AA98-48D4008C6EE1}" type="datetime1">
              <a:rPr lang="fr-FR" smtClean="0"/>
              <a:t>11/09/2025</a:t>
            </a:fld>
            <a:endParaRPr lang="fr-FR"/>
          </a:p>
        </p:txBody>
      </p:sp>
      <p:sp>
        <p:nvSpPr>
          <p:cNvPr id="6" name="Espace réservé du numéro de diapositive 5">
            <a:extLst>
              <a:ext uri="{FF2B5EF4-FFF2-40B4-BE49-F238E27FC236}">
                <a16:creationId xmlns:a16="http://schemas.microsoft.com/office/drawing/2014/main" id="{EE861E6D-94C4-5891-5309-60EA70D88F35}"/>
              </a:ext>
            </a:extLst>
          </p:cNvPr>
          <p:cNvSpPr>
            <a:spLocks noGrp="1"/>
          </p:cNvSpPr>
          <p:nvPr>
            <p:ph type="sldNum" sz="quarter" idx="12"/>
          </p:nvPr>
        </p:nvSpPr>
        <p:spPr/>
        <p:txBody>
          <a:bodyPr/>
          <a:lstStyle/>
          <a:p>
            <a:fld id="{6DC68A8C-B387-4767-B847-D165E53B4482}" type="slidenum">
              <a:rPr lang="fr-FR" smtClean="0"/>
              <a:t>2</a:t>
            </a:fld>
            <a:endParaRPr lang="fr-FR"/>
          </a:p>
        </p:txBody>
      </p:sp>
    </p:spTree>
    <p:extLst>
      <p:ext uri="{BB962C8B-B14F-4D97-AF65-F5344CB8AC3E}">
        <p14:creationId xmlns:p14="http://schemas.microsoft.com/office/powerpoint/2010/main" val="3254158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6DC68A8C-B387-4767-B847-D165E53B4482}" type="slidenum">
              <a:rPr lang="fr-FR" smtClean="0"/>
              <a:t>20</a:t>
            </a:fld>
            <a:endParaRPr lang="fr-FR"/>
          </a:p>
        </p:txBody>
      </p:sp>
      <p:sp>
        <p:nvSpPr>
          <p:cNvPr id="8" name="Rectangle 7"/>
          <p:cNvSpPr/>
          <p:nvPr/>
        </p:nvSpPr>
        <p:spPr>
          <a:xfrm>
            <a:off x="3064030" y="2092870"/>
            <a:ext cx="3356511" cy="954107"/>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prstTxWarp prst="textCanUp">
              <a:avLst/>
            </a:prstTxWarp>
            <a:spAutoFit/>
          </a:bodyPr>
          <a:lstStyle/>
          <a:p>
            <a:pPr algn="ctr"/>
            <a:r>
              <a:rPr lang="fr-FR" sz="2800" dirty="0">
                <a:solidFill>
                  <a:schemeClr val="tx2"/>
                </a:solidFill>
              </a:rPr>
              <a:t>Causes profondes identifiées</a:t>
            </a:r>
            <a:endParaRPr lang="fr-FR" sz="2800" b="0" cap="none" spc="0" dirty="0">
              <a:ln w="0"/>
              <a:solidFill>
                <a:schemeClr val="tx2"/>
              </a:solidFill>
              <a:effectLst>
                <a:outerShdw blurRad="38100" dist="19050" dir="2700000" algn="tl" rotWithShape="0">
                  <a:schemeClr val="dk1">
                    <a:alpha val="40000"/>
                  </a:schemeClr>
                </a:outerShdw>
              </a:effectLst>
            </a:endParaRPr>
          </a:p>
        </p:txBody>
      </p:sp>
      <p:sp>
        <p:nvSpPr>
          <p:cNvPr id="11" name="Rectangle 10"/>
          <p:cNvSpPr/>
          <p:nvPr/>
        </p:nvSpPr>
        <p:spPr>
          <a:xfrm>
            <a:off x="1468942" y="866376"/>
            <a:ext cx="1368152" cy="677108"/>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Tâches à accomplir</a:t>
            </a:r>
          </a:p>
          <a:p>
            <a:pPr algn="ctr"/>
            <a:r>
              <a:rPr lang="fr-FR" sz="1600" b="1" dirty="0">
                <a:solidFill>
                  <a:schemeClr val="tx2"/>
                </a:solidFill>
              </a:rPr>
              <a:t>76%  </a:t>
            </a:r>
            <a:endParaRPr lang="fr-FR" sz="1600" b="1" cap="none" spc="0" dirty="0">
              <a:ln w="0"/>
              <a:solidFill>
                <a:schemeClr val="tx2"/>
              </a:solidFill>
              <a:effectLst>
                <a:outerShdw blurRad="38100" dist="19050" dir="2700000" algn="tl" rotWithShape="0">
                  <a:schemeClr val="dk1">
                    <a:alpha val="40000"/>
                  </a:schemeClr>
                </a:outerShdw>
              </a:effectLst>
            </a:endParaRPr>
          </a:p>
        </p:txBody>
      </p:sp>
      <p:pic>
        <p:nvPicPr>
          <p:cNvPr id="13" name="Image 12"/>
          <p:cNvPicPr>
            <a:picLocks noChangeAspect="1"/>
          </p:cNvPicPr>
          <p:nvPr/>
        </p:nvPicPr>
        <p:blipFill>
          <a:blip r:embed="rId3"/>
          <a:stretch>
            <a:fillRect/>
          </a:stretch>
        </p:blipFill>
        <p:spPr>
          <a:xfrm>
            <a:off x="3779912" y="339478"/>
            <a:ext cx="720080" cy="1040244"/>
          </a:xfrm>
          <a:prstGeom prst="rect">
            <a:avLst/>
          </a:prstGeom>
        </p:spPr>
      </p:pic>
      <p:pic>
        <p:nvPicPr>
          <p:cNvPr id="14" name="Image 13"/>
          <p:cNvPicPr>
            <a:picLocks noChangeAspect="1"/>
          </p:cNvPicPr>
          <p:nvPr/>
        </p:nvPicPr>
        <p:blipFill>
          <a:blip r:embed="rId4"/>
          <a:stretch>
            <a:fillRect/>
          </a:stretch>
        </p:blipFill>
        <p:spPr>
          <a:xfrm>
            <a:off x="6930924" y="2904728"/>
            <a:ext cx="1366653" cy="918220"/>
          </a:xfrm>
          <a:prstGeom prst="rect">
            <a:avLst/>
          </a:prstGeom>
        </p:spPr>
      </p:pic>
      <p:pic>
        <p:nvPicPr>
          <p:cNvPr id="16" name="Image 15"/>
          <p:cNvPicPr>
            <a:picLocks noChangeAspect="1"/>
          </p:cNvPicPr>
          <p:nvPr/>
        </p:nvPicPr>
        <p:blipFill>
          <a:blip r:embed="rId5"/>
          <a:stretch>
            <a:fillRect/>
          </a:stretch>
        </p:blipFill>
        <p:spPr>
          <a:xfrm>
            <a:off x="5314696" y="3579862"/>
            <a:ext cx="488012" cy="1035874"/>
          </a:xfrm>
          <a:prstGeom prst="rect">
            <a:avLst/>
          </a:prstGeom>
        </p:spPr>
      </p:pic>
      <p:pic>
        <p:nvPicPr>
          <p:cNvPr id="17" name="Image 16"/>
          <p:cNvPicPr>
            <a:picLocks noChangeAspect="1"/>
          </p:cNvPicPr>
          <p:nvPr/>
        </p:nvPicPr>
        <p:blipFill>
          <a:blip r:embed="rId6"/>
          <a:stretch>
            <a:fillRect/>
          </a:stretch>
        </p:blipFill>
        <p:spPr>
          <a:xfrm>
            <a:off x="251520" y="679303"/>
            <a:ext cx="1409733" cy="1057300"/>
          </a:xfrm>
          <a:prstGeom prst="rect">
            <a:avLst/>
          </a:prstGeom>
        </p:spPr>
      </p:pic>
      <p:cxnSp>
        <p:nvCxnSpPr>
          <p:cNvPr id="19" name="Connecteur droit avec flèche 18"/>
          <p:cNvCxnSpPr/>
          <p:nvPr/>
        </p:nvCxnSpPr>
        <p:spPr>
          <a:xfrm flipH="1" flipV="1">
            <a:off x="1619672" y="1736603"/>
            <a:ext cx="1080120" cy="4751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71677" y="527822"/>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Patients</a:t>
            </a:r>
          </a:p>
          <a:p>
            <a:pPr algn="ctr"/>
            <a:r>
              <a:rPr lang="fr-FR" sz="1600" b="1" dirty="0">
                <a:solidFill>
                  <a:schemeClr val="tx2"/>
                </a:solidFill>
              </a:rPr>
              <a:t>79%  </a:t>
            </a:r>
            <a:endParaRPr lang="fr-FR" sz="1600" b="1" cap="none" spc="0" dirty="0">
              <a:ln w="0"/>
              <a:solidFill>
                <a:schemeClr val="tx2"/>
              </a:solidFill>
              <a:effectLst>
                <a:outerShdw blurRad="38100" dist="19050" dir="2700000" algn="tl" rotWithShape="0">
                  <a:schemeClr val="dk1">
                    <a:alpha val="40000"/>
                  </a:schemeClr>
                </a:outerShdw>
              </a:effectLst>
            </a:endParaRPr>
          </a:p>
        </p:txBody>
      </p:sp>
      <p:cxnSp>
        <p:nvCxnSpPr>
          <p:cNvPr id="21" name="Connecteur droit avec flèche 20"/>
          <p:cNvCxnSpPr/>
          <p:nvPr/>
        </p:nvCxnSpPr>
        <p:spPr>
          <a:xfrm flipH="1" flipV="1">
            <a:off x="4781310" y="1342138"/>
            <a:ext cx="5562" cy="679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6300192" y="1436659"/>
            <a:ext cx="505508" cy="58509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Prestations | Drac Informatiq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607" y="3489279"/>
            <a:ext cx="970369" cy="118659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cteur droit avec flèche 26"/>
          <p:cNvCxnSpPr/>
          <p:nvPr/>
        </p:nvCxnSpPr>
        <p:spPr>
          <a:xfrm flipH="1">
            <a:off x="1739119" y="2781395"/>
            <a:ext cx="1038031" cy="1233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H="1">
            <a:off x="3397240" y="3156115"/>
            <a:ext cx="649963" cy="4957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5265193" y="3118094"/>
            <a:ext cx="11132" cy="4095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6005225" y="3118094"/>
            <a:ext cx="839394" cy="39862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3" name="Image 42"/>
          <p:cNvPicPr>
            <a:picLocks noChangeAspect="1"/>
          </p:cNvPicPr>
          <p:nvPr/>
        </p:nvPicPr>
        <p:blipFill>
          <a:blip r:embed="rId8"/>
          <a:stretch>
            <a:fillRect/>
          </a:stretch>
        </p:blipFill>
        <p:spPr>
          <a:xfrm>
            <a:off x="6627566" y="331387"/>
            <a:ext cx="1104774" cy="1010751"/>
          </a:xfrm>
          <a:prstGeom prst="rect">
            <a:avLst/>
          </a:prstGeom>
        </p:spPr>
      </p:pic>
      <p:sp>
        <p:nvSpPr>
          <p:cNvPr id="45" name="Rectangle 44"/>
          <p:cNvSpPr/>
          <p:nvPr/>
        </p:nvSpPr>
        <p:spPr>
          <a:xfrm>
            <a:off x="7598750" y="527821"/>
            <a:ext cx="1368152" cy="677108"/>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Environnement de travail</a:t>
            </a:r>
          </a:p>
          <a:p>
            <a:pPr algn="ctr"/>
            <a:r>
              <a:rPr lang="fr-FR" sz="1600" b="1" dirty="0">
                <a:solidFill>
                  <a:schemeClr val="tx2"/>
                </a:solidFill>
              </a:rPr>
              <a:t>67%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6" name="Rectangle 45"/>
          <p:cNvSpPr/>
          <p:nvPr/>
        </p:nvSpPr>
        <p:spPr>
          <a:xfrm>
            <a:off x="6938950" y="3840293"/>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Equipe</a:t>
            </a:r>
          </a:p>
          <a:p>
            <a:pPr algn="ctr"/>
            <a:r>
              <a:rPr lang="fr-FR" sz="1600" b="1" dirty="0">
                <a:solidFill>
                  <a:schemeClr val="tx2"/>
                </a:solidFill>
              </a:rPr>
              <a:t>66%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7" name="Rectangle 46"/>
          <p:cNvSpPr/>
          <p:nvPr/>
        </p:nvSpPr>
        <p:spPr>
          <a:xfrm>
            <a:off x="4190550" y="3939902"/>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Professionnels</a:t>
            </a:r>
          </a:p>
          <a:p>
            <a:pPr algn="ctr"/>
            <a:r>
              <a:rPr lang="fr-FR" sz="1600" b="1" dirty="0">
                <a:solidFill>
                  <a:schemeClr val="tx2"/>
                </a:solidFill>
              </a:rPr>
              <a:t>47%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8" name="Rectangle 47"/>
          <p:cNvSpPr/>
          <p:nvPr/>
        </p:nvSpPr>
        <p:spPr>
          <a:xfrm>
            <a:off x="1015052" y="4047887"/>
            <a:ext cx="1368152" cy="677108"/>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Organisation et management</a:t>
            </a:r>
          </a:p>
          <a:p>
            <a:pPr algn="ctr"/>
            <a:r>
              <a:rPr lang="fr-FR" sz="1600" b="1" dirty="0">
                <a:solidFill>
                  <a:schemeClr val="tx2"/>
                </a:solidFill>
              </a:rPr>
              <a:t>41%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9" name="Rectangle 48"/>
          <p:cNvSpPr/>
          <p:nvPr/>
        </p:nvSpPr>
        <p:spPr>
          <a:xfrm>
            <a:off x="100790" y="3046977"/>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Institutionnel</a:t>
            </a:r>
          </a:p>
          <a:p>
            <a:pPr algn="ctr"/>
            <a:r>
              <a:rPr lang="fr-FR" sz="1600" b="1" dirty="0">
                <a:solidFill>
                  <a:schemeClr val="tx2"/>
                </a:solidFill>
              </a:rPr>
              <a:t>21%  </a:t>
            </a:r>
            <a:endParaRPr lang="fr-FR" sz="1600" b="1" cap="none" spc="0" dirty="0">
              <a:ln w="0"/>
              <a:solidFill>
                <a:schemeClr val="tx2"/>
              </a:solidFill>
              <a:effectLst>
                <a:outerShdw blurRad="38100" dist="19050" dir="2700000" algn="tl" rotWithShape="0">
                  <a:schemeClr val="dk1">
                    <a:alpha val="40000"/>
                  </a:schemeClr>
                </a:outerShdw>
              </a:effectLst>
            </a:endParaRPr>
          </a:p>
        </p:txBody>
      </p:sp>
      <p:pic>
        <p:nvPicPr>
          <p:cNvPr id="44" name="Image 43"/>
          <p:cNvPicPr>
            <a:picLocks noChangeAspect="1"/>
          </p:cNvPicPr>
          <p:nvPr/>
        </p:nvPicPr>
        <p:blipFill>
          <a:blip r:embed="rId9"/>
          <a:stretch>
            <a:fillRect/>
          </a:stretch>
        </p:blipFill>
        <p:spPr>
          <a:xfrm>
            <a:off x="302690" y="2184288"/>
            <a:ext cx="900938" cy="900938"/>
          </a:xfrm>
          <a:prstGeom prst="rect">
            <a:avLst/>
          </a:prstGeom>
        </p:spPr>
      </p:pic>
    </p:spTree>
    <p:extLst>
      <p:ext uri="{BB962C8B-B14F-4D97-AF65-F5344CB8AC3E}">
        <p14:creationId xmlns:p14="http://schemas.microsoft.com/office/powerpoint/2010/main" val="4099055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21</a:t>
            </a:fld>
            <a:endParaRPr lang="fr-FR" dirty="0"/>
          </a:p>
        </p:txBody>
      </p:sp>
      <p:sp>
        <p:nvSpPr>
          <p:cNvPr id="6" name="Titre 5"/>
          <p:cNvSpPr>
            <a:spLocks noGrp="1"/>
          </p:cNvSpPr>
          <p:nvPr>
            <p:ph type="title"/>
          </p:nvPr>
        </p:nvSpPr>
        <p:spPr>
          <a:xfrm>
            <a:off x="1979712" y="105490"/>
            <a:ext cx="8424863" cy="539991"/>
          </a:xfrm>
        </p:spPr>
        <p:txBody>
          <a:bodyPr>
            <a:normAutofit/>
          </a:bodyPr>
          <a:lstStyle/>
          <a:p>
            <a:r>
              <a:rPr lang="fr-FR" sz="2000" u="sng" dirty="0"/>
              <a:t>Facteurs liés à l’enfant: 79%</a:t>
            </a:r>
            <a:endParaRPr lang="fr-FR" sz="1600" dirty="0"/>
          </a:p>
        </p:txBody>
      </p:sp>
      <p:pic>
        <p:nvPicPr>
          <p:cNvPr id="3" name="Image 2"/>
          <p:cNvPicPr>
            <a:picLocks noChangeAspect="1"/>
          </p:cNvPicPr>
          <p:nvPr/>
        </p:nvPicPr>
        <p:blipFill rotWithShape="1">
          <a:blip r:embed="rId2"/>
          <a:srcRect t="22455" b="21407"/>
          <a:stretch/>
        </p:blipFill>
        <p:spPr>
          <a:xfrm>
            <a:off x="5963519" y="556652"/>
            <a:ext cx="2088232" cy="720080"/>
          </a:xfrm>
          <a:prstGeom prst="rect">
            <a:avLst/>
          </a:prstGeom>
        </p:spPr>
      </p:pic>
      <p:sp>
        <p:nvSpPr>
          <p:cNvPr id="4" name="ZoneTexte 3"/>
          <p:cNvSpPr txBox="1"/>
          <p:nvPr/>
        </p:nvSpPr>
        <p:spPr>
          <a:xfrm>
            <a:off x="5292080" y="1635646"/>
            <a:ext cx="3456633" cy="738664"/>
          </a:xfrm>
          <a:prstGeom prst="rect">
            <a:avLst/>
          </a:prstGeom>
          <a:noFill/>
        </p:spPr>
        <p:txBody>
          <a:bodyPr wrap="square" rtlCol="0">
            <a:spAutoFit/>
          </a:bodyPr>
          <a:lstStyle/>
          <a:p>
            <a:pPr marL="285750" indent="-285750">
              <a:buFont typeface="Arial" panose="020B0604020202020204" pitchFamily="34" charset="0"/>
              <a:buChar char="•"/>
            </a:pPr>
            <a:r>
              <a:rPr lang="fr-FR" sz="1400" dirty="0"/>
              <a:t>Communiquer auprès des équipes de l’importance de tracer les antécédents médicaux des patients</a:t>
            </a:r>
          </a:p>
        </p:txBody>
      </p:sp>
      <p:sp>
        <p:nvSpPr>
          <p:cNvPr id="5" name="Rectangle 4"/>
          <p:cNvSpPr/>
          <p:nvPr/>
        </p:nvSpPr>
        <p:spPr>
          <a:xfrm rot="245177">
            <a:off x="7933910" y="470996"/>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pic>
        <p:nvPicPr>
          <p:cNvPr id="9" name="Image 8">
            <a:extLst>
              <a:ext uri="{FF2B5EF4-FFF2-40B4-BE49-F238E27FC236}">
                <a16:creationId xmlns:a16="http://schemas.microsoft.com/office/drawing/2014/main" id="{AFFB7637-951E-7880-9DE9-2B3EB2AC2115}"/>
              </a:ext>
            </a:extLst>
          </p:cNvPr>
          <p:cNvPicPr>
            <a:picLocks noChangeAspect="1"/>
          </p:cNvPicPr>
          <p:nvPr/>
        </p:nvPicPr>
        <p:blipFill>
          <a:blip r:embed="rId3"/>
          <a:stretch>
            <a:fillRect/>
          </a:stretch>
        </p:blipFill>
        <p:spPr>
          <a:xfrm>
            <a:off x="179512" y="992221"/>
            <a:ext cx="5204911" cy="3444538"/>
          </a:xfrm>
          <a:prstGeom prst="rect">
            <a:avLst/>
          </a:prstGeom>
        </p:spPr>
      </p:pic>
    </p:spTree>
    <p:extLst>
      <p:ext uri="{BB962C8B-B14F-4D97-AF65-F5344CB8AC3E}">
        <p14:creationId xmlns:p14="http://schemas.microsoft.com/office/powerpoint/2010/main" val="674541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22</a:t>
            </a:fld>
            <a:endParaRPr lang="fr-FR" dirty="0"/>
          </a:p>
        </p:txBody>
      </p:sp>
      <p:sp>
        <p:nvSpPr>
          <p:cNvPr id="6" name="Titre 5"/>
          <p:cNvSpPr>
            <a:spLocks noGrp="1"/>
          </p:cNvSpPr>
          <p:nvPr>
            <p:ph type="title"/>
          </p:nvPr>
        </p:nvSpPr>
        <p:spPr>
          <a:xfrm>
            <a:off x="1979712" y="105490"/>
            <a:ext cx="8424863" cy="539991"/>
          </a:xfrm>
        </p:spPr>
        <p:txBody>
          <a:bodyPr>
            <a:normAutofit/>
          </a:bodyPr>
          <a:lstStyle/>
          <a:p>
            <a:r>
              <a:rPr lang="fr-FR" sz="2000" u="sng" dirty="0"/>
              <a:t>Facteurs liés aux tâches à accomplir: 76%</a:t>
            </a:r>
            <a:endParaRPr lang="fr-FR" sz="1600" dirty="0"/>
          </a:p>
        </p:txBody>
      </p:sp>
      <p:pic>
        <p:nvPicPr>
          <p:cNvPr id="3" name="Image 2"/>
          <p:cNvPicPr>
            <a:picLocks noChangeAspect="1"/>
          </p:cNvPicPr>
          <p:nvPr/>
        </p:nvPicPr>
        <p:blipFill rotWithShape="1">
          <a:blip r:embed="rId2"/>
          <a:srcRect t="22455" b="21407"/>
          <a:stretch/>
        </p:blipFill>
        <p:spPr>
          <a:xfrm>
            <a:off x="5963519" y="556652"/>
            <a:ext cx="2088232" cy="720080"/>
          </a:xfrm>
          <a:prstGeom prst="rect">
            <a:avLst/>
          </a:prstGeom>
        </p:spPr>
      </p:pic>
      <p:sp>
        <p:nvSpPr>
          <p:cNvPr id="4" name="ZoneTexte 3"/>
          <p:cNvSpPr txBox="1"/>
          <p:nvPr/>
        </p:nvSpPr>
        <p:spPr>
          <a:xfrm>
            <a:off x="4823520" y="1240321"/>
            <a:ext cx="4320480" cy="3447098"/>
          </a:xfrm>
          <a:prstGeom prst="rect">
            <a:avLst/>
          </a:prstGeom>
          <a:noFill/>
        </p:spPr>
        <p:txBody>
          <a:bodyPr wrap="square" rtlCol="0">
            <a:spAutoFit/>
          </a:bodyPr>
          <a:lstStyle/>
          <a:p>
            <a:pPr marL="285750" indent="-285750">
              <a:buFont typeface="Arial" panose="020B0604020202020204" pitchFamily="34" charset="0"/>
              <a:buChar char="•"/>
            </a:pPr>
            <a:r>
              <a:rPr lang="fr-FR" sz="1200" dirty="0"/>
              <a:t>Définir une conduite à tenir pour les professionnels dans le cas de rapport de séduction entre deux patients. </a:t>
            </a:r>
          </a:p>
          <a:p>
            <a:pPr marL="285750" indent="-285750">
              <a:buFont typeface="Arial" panose="020B0604020202020204" pitchFamily="34" charset="0"/>
              <a:buChar char="•"/>
            </a:pPr>
            <a:r>
              <a:rPr lang="fr-FR" sz="1200" dirty="0"/>
              <a:t>Organiser la traçabilité d’un médicament prescrit administré par les parents</a:t>
            </a:r>
          </a:p>
          <a:p>
            <a:pPr marL="285750" indent="-285750">
              <a:buFont typeface="Arial" panose="020B0604020202020204" pitchFamily="34" charset="0"/>
              <a:buChar char="•"/>
            </a:pPr>
            <a:r>
              <a:rPr lang="fr-FR" sz="1200" dirty="0"/>
              <a:t>Protocoliser la surveillance à domicile adaptée à la pathologie à l’attention des parents</a:t>
            </a:r>
          </a:p>
          <a:p>
            <a:pPr marL="285750" indent="-285750">
              <a:buFont typeface="Arial" panose="020B0604020202020204" pitchFamily="34" charset="0"/>
              <a:buChar char="•"/>
            </a:pPr>
            <a:r>
              <a:rPr lang="fr-FR" sz="1200" dirty="0"/>
              <a:t>Protocoliser la prise en charge de l’hyperglycémie inaugurale d’un diabète de type 1.</a:t>
            </a:r>
          </a:p>
          <a:p>
            <a:pPr marL="285750" indent="-285750">
              <a:buFont typeface="Arial" panose="020B0604020202020204" pitchFamily="34" charset="0"/>
              <a:buChar char="•"/>
            </a:pPr>
            <a:r>
              <a:rPr lang="fr-FR" sz="1200" dirty="0"/>
              <a:t>Formaliser un circuit de prise en charge des AVP  de la prise en charge SAMU aux urgences pédiatriques</a:t>
            </a:r>
          </a:p>
          <a:p>
            <a:pPr marL="285750" indent="-285750">
              <a:buFont typeface="Arial" panose="020B0604020202020204" pitchFamily="34" charset="0"/>
              <a:buChar char="•"/>
            </a:pPr>
            <a:r>
              <a:rPr lang="fr-FR" sz="1200" dirty="0"/>
              <a:t>Sécuriser les permissions des mineurs autorisés en présence exclusivement des parents</a:t>
            </a:r>
          </a:p>
          <a:p>
            <a:pPr marL="285750" indent="-285750">
              <a:buFont typeface="Arial" panose="020B0604020202020204" pitchFamily="34" charset="0"/>
              <a:buChar char="•"/>
            </a:pPr>
            <a:r>
              <a:rPr lang="fr-FR" sz="1200" dirty="0"/>
              <a:t>Mettre en place et systématiser  la traçabilité des informations médicales et paramédicales dans le dossier DPI en pédiatrie et si besoin préciser les coordonnées des établissements médico sociaux prenant en charge le jeune</a:t>
            </a:r>
          </a:p>
          <a:p>
            <a:pPr marL="285750" indent="-285750">
              <a:buFont typeface="Arial" panose="020B0604020202020204" pitchFamily="34" charset="0"/>
              <a:buChar char="•"/>
            </a:pPr>
            <a:endParaRPr lang="fr-FR" sz="1400" dirty="0"/>
          </a:p>
        </p:txBody>
      </p:sp>
      <p:sp>
        <p:nvSpPr>
          <p:cNvPr id="5" name="Rectangle 4"/>
          <p:cNvSpPr/>
          <p:nvPr/>
        </p:nvSpPr>
        <p:spPr>
          <a:xfrm rot="245177">
            <a:off x="7933910" y="470996"/>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pic>
        <p:nvPicPr>
          <p:cNvPr id="9" name="Image 8">
            <a:extLst>
              <a:ext uri="{FF2B5EF4-FFF2-40B4-BE49-F238E27FC236}">
                <a16:creationId xmlns:a16="http://schemas.microsoft.com/office/drawing/2014/main" id="{ACEFF217-27E1-4956-17F6-7626687D65EB}"/>
              </a:ext>
            </a:extLst>
          </p:cNvPr>
          <p:cNvPicPr>
            <a:picLocks noChangeAspect="1"/>
          </p:cNvPicPr>
          <p:nvPr/>
        </p:nvPicPr>
        <p:blipFill>
          <a:blip r:embed="rId3"/>
          <a:stretch>
            <a:fillRect/>
          </a:stretch>
        </p:blipFill>
        <p:spPr>
          <a:xfrm>
            <a:off x="28705" y="1059582"/>
            <a:ext cx="4862775" cy="3563047"/>
          </a:xfrm>
          <a:prstGeom prst="rect">
            <a:avLst/>
          </a:prstGeom>
        </p:spPr>
      </p:pic>
    </p:spTree>
    <p:extLst>
      <p:ext uri="{BB962C8B-B14F-4D97-AF65-F5344CB8AC3E}">
        <p14:creationId xmlns:p14="http://schemas.microsoft.com/office/powerpoint/2010/main" val="3744365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23</a:t>
            </a:fld>
            <a:endParaRPr lang="fr-FR" dirty="0"/>
          </a:p>
        </p:txBody>
      </p:sp>
      <p:sp>
        <p:nvSpPr>
          <p:cNvPr id="6" name="Titre 5"/>
          <p:cNvSpPr>
            <a:spLocks noGrp="1"/>
          </p:cNvSpPr>
          <p:nvPr>
            <p:ph type="title"/>
          </p:nvPr>
        </p:nvSpPr>
        <p:spPr>
          <a:xfrm>
            <a:off x="1846829" y="113806"/>
            <a:ext cx="6408712" cy="539991"/>
          </a:xfrm>
        </p:spPr>
        <p:txBody>
          <a:bodyPr>
            <a:normAutofit/>
          </a:bodyPr>
          <a:lstStyle/>
          <a:p>
            <a:r>
              <a:rPr lang="fr-FR" sz="2000" u="sng" dirty="0"/>
              <a:t>Facteurs liés à l’environnement du travail</a:t>
            </a:r>
            <a:endParaRPr lang="fr-FR" sz="2000" dirty="0"/>
          </a:p>
        </p:txBody>
      </p:sp>
      <p:sp>
        <p:nvSpPr>
          <p:cNvPr id="7" name="Espace réservé du pied de page 6"/>
          <p:cNvSpPr>
            <a:spLocks noGrp="1"/>
          </p:cNvSpPr>
          <p:nvPr>
            <p:ph type="ftr" sz="quarter" idx="3"/>
          </p:nvPr>
        </p:nvSpPr>
        <p:spPr>
          <a:xfrm>
            <a:off x="2868782" y="173001"/>
            <a:ext cx="5879931" cy="360000"/>
          </a:xfrm>
        </p:spPr>
        <p:txBody>
          <a:bodyPr/>
          <a:lstStyle/>
          <a:p>
            <a:r>
              <a:rPr lang="fr-FR" dirty="0"/>
              <a:t>DVSS / DREIV</a:t>
            </a:r>
          </a:p>
        </p:txBody>
      </p:sp>
      <p:pic>
        <p:nvPicPr>
          <p:cNvPr id="4" name="Image 3"/>
          <p:cNvPicPr>
            <a:picLocks noChangeAspect="1"/>
          </p:cNvPicPr>
          <p:nvPr/>
        </p:nvPicPr>
        <p:blipFill>
          <a:blip r:embed="rId3"/>
          <a:stretch>
            <a:fillRect/>
          </a:stretch>
        </p:blipFill>
        <p:spPr>
          <a:xfrm>
            <a:off x="6444208" y="579616"/>
            <a:ext cx="2091109" cy="719390"/>
          </a:xfrm>
          <a:prstGeom prst="rect">
            <a:avLst/>
          </a:prstGeom>
        </p:spPr>
      </p:pic>
      <p:sp>
        <p:nvSpPr>
          <p:cNvPr id="10" name="ZoneTexte 9"/>
          <p:cNvSpPr txBox="1"/>
          <p:nvPr/>
        </p:nvSpPr>
        <p:spPr>
          <a:xfrm>
            <a:off x="5051184" y="1221368"/>
            <a:ext cx="3985311" cy="2462213"/>
          </a:xfrm>
          <a:prstGeom prst="rect">
            <a:avLst/>
          </a:prstGeom>
          <a:noFill/>
        </p:spPr>
        <p:txBody>
          <a:bodyPr wrap="square" rtlCol="0">
            <a:spAutoFit/>
          </a:bodyPr>
          <a:lstStyle/>
          <a:p>
            <a:pPr marL="285750" indent="-285750">
              <a:buFont typeface="Arial" panose="020B0604020202020204" pitchFamily="34" charset="0"/>
              <a:buChar char="•"/>
            </a:pPr>
            <a:r>
              <a:rPr lang="fr-FR" sz="1400" dirty="0"/>
              <a:t>Créer un chariot d’urgence pédiatrique</a:t>
            </a:r>
          </a:p>
          <a:p>
            <a:pPr marL="285750" indent="-285750">
              <a:buFont typeface="Arial" panose="020B0604020202020204" pitchFamily="34" charset="0"/>
              <a:buChar char="•"/>
            </a:pPr>
            <a:r>
              <a:rPr lang="fr-FR" sz="1400" dirty="0"/>
              <a:t>Aménager un box en face du poste de soins de l’UHCD pédiatrique pour accueillir des adolescents ayant des troubles psychiques</a:t>
            </a:r>
          </a:p>
          <a:p>
            <a:pPr marL="285750" indent="-285750">
              <a:buFont typeface="Arial" panose="020B0604020202020204" pitchFamily="34" charset="0"/>
              <a:buChar char="•"/>
            </a:pPr>
            <a:r>
              <a:rPr lang="fr-FR" sz="1400" dirty="0"/>
              <a:t>Installer un système de surveillance en cellule d'apaisement </a:t>
            </a:r>
          </a:p>
          <a:p>
            <a:pPr marL="285750" indent="-285750">
              <a:buFont typeface="Arial" panose="020B0604020202020204" pitchFamily="34" charset="0"/>
              <a:buChar char="•"/>
            </a:pPr>
            <a:r>
              <a:rPr lang="fr-FR" sz="1400" dirty="0"/>
              <a:t>Mettre en place d’un logiciel de prescription adapté à la réanimation pédiatrique</a:t>
            </a:r>
          </a:p>
          <a:p>
            <a:pPr marL="285750" indent="-285750">
              <a:buFont typeface="Arial" panose="020B0604020202020204" pitchFamily="34" charset="0"/>
              <a:buChar char="•"/>
            </a:pPr>
            <a:r>
              <a:rPr lang="fr-FR" sz="1400" dirty="0"/>
              <a:t>Elaborer une interface numérique spécifique au bilan pédiatrique permettant la détection des détresses vitales de l'enfant</a:t>
            </a:r>
          </a:p>
        </p:txBody>
      </p:sp>
      <p:sp>
        <p:nvSpPr>
          <p:cNvPr id="8" name="Rectangle 7"/>
          <p:cNvSpPr/>
          <p:nvPr/>
        </p:nvSpPr>
        <p:spPr>
          <a:xfrm rot="245177">
            <a:off x="8423966" y="498567"/>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pic>
        <p:nvPicPr>
          <p:cNvPr id="9" name="Image 8">
            <a:extLst>
              <a:ext uri="{FF2B5EF4-FFF2-40B4-BE49-F238E27FC236}">
                <a16:creationId xmlns:a16="http://schemas.microsoft.com/office/drawing/2014/main" id="{A8CB674A-6B9D-40AA-3154-E45FB6EBD7C6}"/>
              </a:ext>
            </a:extLst>
          </p:cNvPr>
          <p:cNvPicPr>
            <a:picLocks noChangeAspect="1"/>
          </p:cNvPicPr>
          <p:nvPr/>
        </p:nvPicPr>
        <p:blipFill>
          <a:blip r:embed="rId4"/>
          <a:stretch>
            <a:fillRect/>
          </a:stretch>
        </p:blipFill>
        <p:spPr>
          <a:xfrm>
            <a:off x="13472" y="975314"/>
            <a:ext cx="5044877" cy="3139712"/>
          </a:xfrm>
          <a:prstGeom prst="rect">
            <a:avLst/>
          </a:prstGeom>
        </p:spPr>
      </p:pic>
    </p:spTree>
    <p:extLst>
      <p:ext uri="{BB962C8B-B14F-4D97-AF65-F5344CB8AC3E}">
        <p14:creationId xmlns:p14="http://schemas.microsoft.com/office/powerpoint/2010/main" val="2911051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24</a:t>
            </a:fld>
            <a:endParaRPr lang="fr-FR" dirty="0"/>
          </a:p>
        </p:txBody>
      </p:sp>
      <p:sp>
        <p:nvSpPr>
          <p:cNvPr id="6" name="Titre 5"/>
          <p:cNvSpPr>
            <a:spLocks noGrp="1"/>
          </p:cNvSpPr>
          <p:nvPr>
            <p:ph type="title"/>
          </p:nvPr>
        </p:nvSpPr>
        <p:spPr>
          <a:xfrm>
            <a:off x="1835697" y="105490"/>
            <a:ext cx="4896544" cy="539991"/>
          </a:xfrm>
        </p:spPr>
        <p:txBody>
          <a:bodyPr>
            <a:normAutofit/>
          </a:bodyPr>
          <a:lstStyle/>
          <a:p>
            <a:r>
              <a:rPr lang="fr-FR" sz="2000" u="sng" dirty="0"/>
              <a:t>Facteurs liés à l’équipe</a:t>
            </a:r>
            <a:endParaRPr lang="fr-FR" sz="2000" dirty="0"/>
          </a:p>
        </p:txBody>
      </p:sp>
      <p:sp>
        <p:nvSpPr>
          <p:cNvPr id="7" name="Espace réservé du pied de page 6"/>
          <p:cNvSpPr>
            <a:spLocks noGrp="1"/>
          </p:cNvSpPr>
          <p:nvPr>
            <p:ph type="ftr" sz="quarter" idx="3"/>
          </p:nvPr>
        </p:nvSpPr>
        <p:spPr/>
        <p:txBody>
          <a:bodyPr/>
          <a:lstStyle/>
          <a:p>
            <a:r>
              <a:rPr lang="fr-FR" dirty="0"/>
              <a:t>DVSS /DREIV</a:t>
            </a:r>
          </a:p>
        </p:txBody>
      </p:sp>
      <p:pic>
        <p:nvPicPr>
          <p:cNvPr id="3" name="Image 2"/>
          <p:cNvPicPr>
            <a:picLocks noChangeAspect="1"/>
          </p:cNvPicPr>
          <p:nvPr/>
        </p:nvPicPr>
        <p:blipFill>
          <a:blip r:embed="rId3"/>
          <a:stretch>
            <a:fillRect/>
          </a:stretch>
        </p:blipFill>
        <p:spPr>
          <a:xfrm>
            <a:off x="5982604" y="483518"/>
            <a:ext cx="2091109" cy="719390"/>
          </a:xfrm>
          <a:prstGeom prst="rect">
            <a:avLst/>
          </a:prstGeom>
        </p:spPr>
      </p:pic>
      <p:sp>
        <p:nvSpPr>
          <p:cNvPr id="8" name="ZoneTexte 7"/>
          <p:cNvSpPr txBox="1"/>
          <p:nvPr/>
        </p:nvSpPr>
        <p:spPr>
          <a:xfrm>
            <a:off x="5148064" y="1139519"/>
            <a:ext cx="3816424" cy="3785652"/>
          </a:xfrm>
          <a:prstGeom prst="rect">
            <a:avLst/>
          </a:prstGeom>
          <a:noFill/>
        </p:spPr>
        <p:txBody>
          <a:bodyPr wrap="square" rtlCol="0">
            <a:spAutoFit/>
          </a:bodyPr>
          <a:lstStyle/>
          <a:p>
            <a:pPr marL="285750" indent="-285750">
              <a:buFont typeface="Arial" panose="020B0604020202020204" pitchFamily="34" charset="0"/>
              <a:buChar char="•"/>
            </a:pPr>
            <a:r>
              <a:rPr lang="fr-FR" sz="1200" dirty="0"/>
              <a:t>Protocoliser avec le laboratoire dans le cadre des « prélèvements précieux » la réalisation d’un maximum d’examens avec une quantité limitée de prélèvement</a:t>
            </a:r>
          </a:p>
          <a:p>
            <a:pPr marL="285750" indent="-285750">
              <a:buFont typeface="Arial" panose="020B0604020202020204" pitchFamily="34" charset="0"/>
              <a:buChar char="•"/>
            </a:pPr>
            <a:r>
              <a:rPr lang="fr-FR" sz="1200" dirty="0"/>
              <a:t>Organiser un dispositif spécifique d’information sur le jeûne couplé au consentement de l’anesthésie et la chirurgie.</a:t>
            </a:r>
          </a:p>
          <a:p>
            <a:pPr marL="285750" indent="-285750">
              <a:buFont typeface="Arial" panose="020B0604020202020204" pitchFamily="34" charset="0"/>
              <a:buChar char="•"/>
            </a:pPr>
            <a:r>
              <a:rPr lang="fr-FR" sz="1200" dirty="0"/>
              <a:t>Communication vers les familles et venant des familles à partir de cahier de liaison, fiche bilan au départ et retour des vacances</a:t>
            </a:r>
          </a:p>
          <a:p>
            <a:pPr marL="285750" indent="-285750">
              <a:buFont typeface="Arial" panose="020B0604020202020204" pitchFamily="34" charset="0"/>
              <a:buChar char="•"/>
            </a:pPr>
            <a:r>
              <a:rPr lang="fr-FR" sz="1200" dirty="0"/>
              <a:t>Organiser un roulement entre la fonction de surveillance du temps calme et les transmissions afin d’assurer une surveillance physique permanente des enfants. </a:t>
            </a:r>
          </a:p>
          <a:p>
            <a:pPr marL="285750" indent="-285750">
              <a:buFont typeface="Arial" panose="020B0604020202020204" pitchFamily="34" charset="0"/>
              <a:buChar char="•"/>
            </a:pPr>
            <a:r>
              <a:rPr lang="fr-FR" sz="1200" dirty="0"/>
              <a:t>Mettre en place un contrat de confiance pour les PEC des adolescents (engagement moral avec les règles de vie dans le service) </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endParaRPr lang="fr-FR" sz="1200" dirty="0"/>
          </a:p>
        </p:txBody>
      </p:sp>
      <p:sp>
        <p:nvSpPr>
          <p:cNvPr id="9" name="Rectangle 8"/>
          <p:cNvSpPr/>
          <p:nvPr/>
        </p:nvSpPr>
        <p:spPr>
          <a:xfrm rot="245177">
            <a:off x="7942699" y="416718"/>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4" name="Graphique 3">
            <a:extLst>
              <a:ext uri="{FF2B5EF4-FFF2-40B4-BE49-F238E27FC236}">
                <a16:creationId xmlns:a16="http://schemas.microsoft.com/office/drawing/2014/main" id="{55623494-F6AB-75E7-3DE6-5F6F663369F4}"/>
              </a:ext>
            </a:extLst>
          </p:cNvPr>
          <p:cNvGraphicFramePr>
            <a:graphicFrameLocks/>
          </p:cNvGraphicFramePr>
          <p:nvPr/>
        </p:nvGraphicFramePr>
        <p:xfrm>
          <a:off x="107504" y="987574"/>
          <a:ext cx="4896544" cy="30243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3768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25</a:t>
            </a:fld>
            <a:endParaRPr lang="fr-FR" dirty="0"/>
          </a:p>
        </p:txBody>
      </p:sp>
      <p:sp>
        <p:nvSpPr>
          <p:cNvPr id="4" name="Espace réservé de la date 3"/>
          <p:cNvSpPr>
            <a:spLocks noGrp="1"/>
          </p:cNvSpPr>
          <p:nvPr>
            <p:ph type="dt" sz="half" idx="2"/>
          </p:nvPr>
        </p:nvSpPr>
        <p:spPr/>
        <p:txBody>
          <a:bodyPr/>
          <a:lstStyle/>
          <a:p>
            <a:endParaRPr lang="fr-FR" cap="all" dirty="0"/>
          </a:p>
        </p:txBody>
      </p:sp>
      <p:sp>
        <p:nvSpPr>
          <p:cNvPr id="6" name="Titre 5"/>
          <p:cNvSpPr>
            <a:spLocks noGrp="1"/>
          </p:cNvSpPr>
          <p:nvPr>
            <p:ph type="title"/>
          </p:nvPr>
        </p:nvSpPr>
        <p:spPr>
          <a:xfrm>
            <a:off x="1871737" y="105490"/>
            <a:ext cx="6012632" cy="539991"/>
          </a:xfrm>
        </p:spPr>
        <p:txBody>
          <a:bodyPr>
            <a:normAutofit/>
          </a:bodyPr>
          <a:lstStyle/>
          <a:p>
            <a:r>
              <a:rPr lang="fr-FR" sz="2000" u="sng" dirty="0"/>
              <a:t>Facteurs liés aux professionnels</a:t>
            </a:r>
            <a:endParaRPr lang="fr-FR" sz="2000" dirty="0"/>
          </a:p>
        </p:txBody>
      </p:sp>
      <p:sp>
        <p:nvSpPr>
          <p:cNvPr id="7" name="Espace réservé du pied de page 6"/>
          <p:cNvSpPr>
            <a:spLocks noGrp="1"/>
          </p:cNvSpPr>
          <p:nvPr>
            <p:ph type="ftr" sz="quarter" idx="3"/>
          </p:nvPr>
        </p:nvSpPr>
        <p:spPr/>
        <p:txBody>
          <a:bodyPr/>
          <a:lstStyle/>
          <a:p>
            <a:r>
              <a:rPr lang="fr-FR" dirty="0"/>
              <a:t>DVSS / DREIV</a:t>
            </a:r>
          </a:p>
        </p:txBody>
      </p:sp>
      <p:sp>
        <p:nvSpPr>
          <p:cNvPr id="9" name="ZoneTexte 8"/>
          <p:cNvSpPr txBox="1"/>
          <p:nvPr/>
        </p:nvSpPr>
        <p:spPr>
          <a:xfrm>
            <a:off x="4997042" y="1117242"/>
            <a:ext cx="3679414" cy="2462213"/>
          </a:xfrm>
          <a:prstGeom prst="rect">
            <a:avLst/>
          </a:prstGeom>
          <a:noFill/>
        </p:spPr>
        <p:txBody>
          <a:bodyPr wrap="square" rtlCol="0">
            <a:spAutoFit/>
          </a:bodyPr>
          <a:lstStyle/>
          <a:p>
            <a:pPr marL="285750" indent="-285750">
              <a:buFont typeface="Arial" panose="020B0604020202020204" pitchFamily="34" charset="0"/>
              <a:buChar char="•"/>
            </a:pPr>
            <a:r>
              <a:rPr lang="fr-FR" sz="1400" dirty="0"/>
              <a:t>Former sur la législation autour des interventions suite à une allégation de violences (sexuelles) dans ou en dehors de l’unité </a:t>
            </a:r>
          </a:p>
          <a:p>
            <a:pPr marL="285750" indent="-285750">
              <a:buFont typeface="Arial" panose="020B0604020202020204" pitchFamily="34" charset="0"/>
              <a:buChar char="•"/>
            </a:pPr>
            <a:r>
              <a:rPr lang="fr-FR" sz="1400" dirty="0"/>
              <a:t>Organiser le recours au soutien psychologique en dehors des jours de présence de la psychologue du service</a:t>
            </a:r>
          </a:p>
          <a:p>
            <a:pPr marL="285750" indent="-285750">
              <a:buFont typeface="Arial" panose="020B0604020202020204" pitchFamily="34" charset="0"/>
              <a:buChar char="•"/>
            </a:pPr>
            <a:r>
              <a:rPr lang="fr-FR" sz="1400" dirty="0"/>
              <a:t>Poursuivre le dispositif d’accompagnement individuel et de groupe des professionnels</a:t>
            </a:r>
          </a:p>
          <a:p>
            <a:endParaRPr lang="fr-FR" sz="1400" dirty="0"/>
          </a:p>
        </p:txBody>
      </p:sp>
      <p:pic>
        <p:nvPicPr>
          <p:cNvPr id="3" name="Image 2"/>
          <p:cNvPicPr>
            <a:picLocks noChangeAspect="1"/>
          </p:cNvPicPr>
          <p:nvPr/>
        </p:nvPicPr>
        <p:blipFill>
          <a:blip r:embed="rId2"/>
          <a:stretch>
            <a:fillRect/>
          </a:stretch>
        </p:blipFill>
        <p:spPr>
          <a:xfrm>
            <a:off x="6012160" y="483518"/>
            <a:ext cx="2091109" cy="719390"/>
          </a:xfrm>
          <a:prstGeom prst="rect">
            <a:avLst/>
          </a:prstGeom>
        </p:spPr>
      </p:pic>
      <p:sp>
        <p:nvSpPr>
          <p:cNvPr id="10" name="Rectangle 9"/>
          <p:cNvSpPr/>
          <p:nvPr/>
        </p:nvSpPr>
        <p:spPr>
          <a:xfrm rot="245177">
            <a:off x="7985161" y="390400"/>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pic>
        <p:nvPicPr>
          <p:cNvPr id="11" name="Image 10">
            <a:extLst>
              <a:ext uri="{FF2B5EF4-FFF2-40B4-BE49-F238E27FC236}">
                <a16:creationId xmlns:a16="http://schemas.microsoft.com/office/drawing/2014/main" id="{5BE62F98-4F6A-B9E9-CD82-9B3F10BE3883}"/>
              </a:ext>
            </a:extLst>
          </p:cNvPr>
          <p:cNvPicPr>
            <a:picLocks noChangeAspect="1"/>
          </p:cNvPicPr>
          <p:nvPr/>
        </p:nvPicPr>
        <p:blipFill>
          <a:blip r:embed="rId3"/>
          <a:stretch>
            <a:fillRect/>
          </a:stretch>
        </p:blipFill>
        <p:spPr>
          <a:xfrm>
            <a:off x="323850" y="984250"/>
            <a:ext cx="4778154" cy="2728196"/>
          </a:xfrm>
          <a:prstGeom prst="rect">
            <a:avLst/>
          </a:prstGeom>
        </p:spPr>
      </p:pic>
    </p:spTree>
    <p:extLst>
      <p:ext uri="{BB962C8B-B14F-4D97-AF65-F5344CB8AC3E}">
        <p14:creationId xmlns:p14="http://schemas.microsoft.com/office/powerpoint/2010/main" val="210756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26</a:t>
            </a:fld>
            <a:endParaRPr lang="fr-FR" dirty="0"/>
          </a:p>
        </p:txBody>
      </p:sp>
      <p:sp>
        <p:nvSpPr>
          <p:cNvPr id="6" name="Titre 5"/>
          <p:cNvSpPr>
            <a:spLocks noGrp="1"/>
          </p:cNvSpPr>
          <p:nvPr>
            <p:ph type="title"/>
          </p:nvPr>
        </p:nvSpPr>
        <p:spPr>
          <a:xfrm>
            <a:off x="1763688" y="66791"/>
            <a:ext cx="5904656" cy="539991"/>
          </a:xfrm>
        </p:spPr>
        <p:txBody>
          <a:bodyPr>
            <a:normAutofit fontScale="90000"/>
          </a:bodyPr>
          <a:lstStyle/>
          <a:p>
            <a:r>
              <a:rPr lang="fr-FR" sz="2000" u="sng" dirty="0"/>
              <a:t>Facteurs liés à l’organisation et au management </a:t>
            </a:r>
            <a:endParaRPr lang="fr-FR" sz="2000" dirty="0"/>
          </a:p>
        </p:txBody>
      </p:sp>
      <p:sp>
        <p:nvSpPr>
          <p:cNvPr id="7" name="Espace réservé du pied de page 6"/>
          <p:cNvSpPr>
            <a:spLocks noGrp="1"/>
          </p:cNvSpPr>
          <p:nvPr>
            <p:ph type="ftr" sz="quarter" idx="3"/>
          </p:nvPr>
        </p:nvSpPr>
        <p:spPr/>
        <p:txBody>
          <a:bodyPr/>
          <a:lstStyle/>
          <a:p>
            <a:r>
              <a:rPr lang="fr-FR" dirty="0"/>
              <a:t>DVSS / DREIV</a:t>
            </a:r>
          </a:p>
        </p:txBody>
      </p:sp>
      <p:sp>
        <p:nvSpPr>
          <p:cNvPr id="8" name="ZoneTexte 7"/>
          <p:cNvSpPr txBox="1"/>
          <p:nvPr/>
        </p:nvSpPr>
        <p:spPr>
          <a:xfrm>
            <a:off x="5004048" y="1708751"/>
            <a:ext cx="3960441" cy="2246769"/>
          </a:xfrm>
          <a:prstGeom prst="rect">
            <a:avLst/>
          </a:prstGeom>
          <a:noFill/>
        </p:spPr>
        <p:txBody>
          <a:bodyPr wrap="square" rtlCol="0">
            <a:spAutoFit/>
          </a:bodyPr>
          <a:lstStyle/>
          <a:p>
            <a:pPr marL="285750" indent="-285750">
              <a:buFont typeface="Arial" panose="020B0604020202020204" pitchFamily="34" charset="0"/>
              <a:buChar char="•"/>
            </a:pPr>
            <a:r>
              <a:rPr lang="fr-FR" sz="1400" dirty="0"/>
              <a:t>Organiser des simulations d’urgence vitale immédiate (UVI) avec le matériel d’UVI de pédiatrie </a:t>
            </a:r>
          </a:p>
          <a:p>
            <a:pPr marL="285750" indent="-285750">
              <a:buFont typeface="Arial" panose="020B0604020202020204" pitchFamily="34" charset="0"/>
              <a:buChar char="•"/>
            </a:pPr>
            <a:r>
              <a:rPr lang="fr-FR" sz="1400" dirty="0"/>
              <a:t>Former les équipes à la réalisation d'actions d'éducation à la santé sexuelle et de prévention auprès des adolescents et des jeunes adultes accueillis </a:t>
            </a:r>
          </a:p>
          <a:p>
            <a:pPr marL="285750" indent="-285750">
              <a:buFont typeface="Arial" panose="020B0604020202020204" pitchFamily="34" charset="0"/>
              <a:buChar char="•"/>
            </a:pPr>
            <a:r>
              <a:rPr lang="fr-FR" sz="1400" dirty="0"/>
              <a:t>Organiser le temps de travail des professionnels pour permettre  des temps de coordination entre professionnels</a:t>
            </a:r>
          </a:p>
        </p:txBody>
      </p:sp>
      <p:pic>
        <p:nvPicPr>
          <p:cNvPr id="3" name="Image 2"/>
          <p:cNvPicPr>
            <a:picLocks noChangeAspect="1"/>
          </p:cNvPicPr>
          <p:nvPr/>
        </p:nvPicPr>
        <p:blipFill>
          <a:blip r:embed="rId2"/>
          <a:stretch>
            <a:fillRect/>
          </a:stretch>
        </p:blipFill>
        <p:spPr>
          <a:xfrm>
            <a:off x="5902709" y="519161"/>
            <a:ext cx="2091109" cy="719390"/>
          </a:xfrm>
          <a:prstGeom prst="rect">
            <a:avLst/>
          </a:prstGeom>
        </p:spPr>
      </p:pic>
      <p:sp>
        <p:nvSpPr>
          <p:cNvPr id="9" name="Rectangle 8"/>
          <p:cNvSpPr/>
          <p:nvPr/>
        </p:nvSpPr>
        <p:spPr>
          <a:xfrm rot="245177">
            <a:off x="7902753" y="461142"/>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pic>
        <p:nvPicPr>
          <p:cNvPr id="10" name="Image 9">
            <a:extLst>
              <a:ext uri="{FF2B5EF4-FFF2-40B4-BE49-F238E27FC236}">
                <a16:creationId xmlns:a16="http://schemas.microsoft.com/office/drawing/2014/main" id="{92F84E48-76F8-15CC-2539-FCA212FC8673}"/>
              </a:ext>
            </a:extLst>
          </p:cNvPr>
          <p:cNvPicPr>
            <a:picLocks noChangeAspect="1"/>
          </p:cNvPicPr>
          <p:nvPr/>
        </p:nvPicPr>
        <p:blipFill>
          <a:blip r:embed="rId3"/>
          <a:stretch>
            <a:fillRect/>
          </a:stretch>
        </p:blipFill>
        <p:spPr>
          <a:xfrm>
            <a:off x="107504" y="940928"/>
            <a:ext cx="4999153" cy="3261643"/>
          </a:xfrm>
          <a:prstGeom prst="rect">
            <a:avLst/>
          </a:prstGeom>
        </p:spPr>
      </p:pic>
    </p:spTree>
    <p:extLst>
      <p:ext uri="{BB962C8B-B14F-4D97-AF65-F5344CB8AC3E}">
        <p14:creationId xmlns:p14="http://schemas.microsoft.com/office/powerpoint/2010/main" val="1346481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27</a:t>
            </a:fld>
            <a:endParaRPr lang="fr-FR" dirty="0"/>
          </a:p>
        </p:txBody>
      </p:sp>
      <p:sp>
        <p:nvSpPr>
          <p:cNvPr id="6" name="Titre 5"/>
          <p:cNvSpPr>
            <a:spLocks noGrp="1"/>
          </p:cNvSpPr>
          <p:nvPr>
            <p:ph type="title"/>
          </p:nvPr>
        </p:nvSpPr>
        <p:spPr>
          <a:xfrm>
            <a:off x="2051720" y="164839"/>
            <a:ext cx="8424863" cy="539991"/>
          </a:xfrm>
        </p:spPr>
        <p:txBody>
          <a:bodyPr>
            <a:normAutofit/>
          </a:bodyPr>
          <a:lstStyle/>
          <a:p>
            <a:r>
              <a:rPr lang="fr-FR" sz="2000" u="sng" dirty="0"/>
              <a:t>Facteurs liés au contexte institutionnel: 21%</a:t>
            </a:r>
            <a:endParaRPr lang="fr-FR" sz="2000" dirty="0"/>
          </a:p>
        </p:txBody>
      </p:sp>
      <p:sp>
        <p:nvSpPr>
          <p:cNvPr id="7" name="Espace réservé du pied de page 6"/>
          <p:cNvSpPr>
            <a:spLocks noGrp="1"/>
          </p:cNvSpPr>
          <p:nvPr>
            <p:ph type="ftr" sz="quarter" idx="3"/>
          </p:nvPr>
        </p:nvSpPr>
        <p:spPr/>
        <p:txBody>
          <a:bodyPr/>
          <a:lstStyle/>
          <a:p>
            <a:r>
              <a:rPr lang="fr-FR" dirty="0"/>
              <a:t>DVSS / DREIV</a:t>
            </a:r>
          </a:p>
        </p:txBody>
      </p:sp>
      <p:pic>
        <p:nvPicPr>
          <p:cNvPr id="3" name="Image 2"/>
          <p:cNvPicPr>
            <a:picLocks noChangeAspect="1"/>
          </p:cNvPicPr>
          <p:nvPr/>
        </p:nvPicPr>
        <p:blipFill>
          <a:blip r:embed="rId3"/>
          <a:stretch>
            <a:fillRect/>
          </a:stretch>
        </p:blipFill>
        <p:spPr>
          <a:xfrm>
            <a:off x="5364088" y="773504"/>
            <a:ext cx="2091109" cy="719390"/>
          </a:xfrm>
          <a:prstGeom prst="rect">
            <a:avLst/>
          </a:prstGeom>
        </p:spPr>
      </p:pic>
      <p:sp>
        <p:nvSpPr>
          <p:cNvPr id="4" name="Rectangle 3"/>
          <p:cNvSpPr/>
          <p:nvPr/>
        </p:nvSpPr>
        <p:spPr>
          <a:xfrm>
            <a:off x="4607744" y="1480782"/>
            <a:ext cx="4500759" cy="2123658"/>
          </a:xfrm>
          <a:prstGeom prst="rect">
            <a:avLst/>
          </a:prstGeom>
        </p:spPr>
        <p:txBody>
          <a:bodyPr wrap="square">
            <a:spAutoFit/>
          </a:bodyPr>
          <a:lstStyle/>
          <a:p>
            <a:pPr marL="285750" indent="-285750">
              <a:buFont typeface="Arial" panose="020B0604020202020204" pitchFamily="34" charset="0"/>
              <a:buChar char="•"/>
            </a:pPr>
            <a:r>
              <a:rPr lang="fr-FR" sz="1200" dirty="0"/>
              <a:t>Mettre en place une convention entre les établissements en vue de faciliter et de sécuriser le parcours du patient.</a:t>
            </a:r>
          </a:p>
          <a:p>
            <a:pPr marL="285750" indent="-285750">
              <a:buFont typeface="Arial" panose="020B0604020202020204" pitchFamily="34" charset="0"/>
              <a:buChar char="•"/>
            </a:pPr>
            <a:r>
              <a:rPr lang="fr-FR" sz="1200" dirty="0"/>
              <a:t>Organiser de manière pérenne l’orientation directe vers la consultation médecine générale pour éviter la venue d’enfants au SAU n’en relevant pas</a:t>
            </a:r>
          </a:p>
          <a:p>
            <a:pPr marL="285750" indent="-285750">
              <a:buFont typeface="Arial" panose="020B0604020202020204" pitchFamily="34" charset="0"/>
              <a:buChar char="•"/>
            </a:pPr>
            <a:r>
              <a:rPr lang="fr-FR" sz="1200" dirty="0"/>
              <a:t>Protocoliser la procédure régionale de délestage en pédiatrie</a:t>
            </a:r>
          </a:p>
          <a:p>
            <a:pPr marL="285750" indent="-285750">
              <a:buFont typeface="Arial" panose="020B0604020202020204" pitchFamily="34" charset="0"/>
              <a:buChar char="•"/>
            </a:pPr>
            <a:r>
              <a:rPr lang="fr-FR" sz="1200" dirty="0"/>
              <a:t>Développer et organiser une procédure de débriefing post-intervention</a:t>
            </a:r>
          </a:p>
          <a:p>
            <a:pPr marL="285750" indent="-285750">
              <a:buFont typeface="Arial" panose="020B0604020202020204" pitchFamily="34" charset="0"/>
              <a:buChar char="•"/>
            </a:pPr>
            <a:r>
              <a:rPr lang="fr-FR" sz="1200" dirty="0"/>
              <a:t>Sensibiliser les professionnels à la déclaration des EIGS selon sa définition règlementaire</a:t>
            </a:r>
          </a:p>
        </p:txBody>
      </p:sp>
      <p:sp>
        <p:nvSpPr>
          <p:cNvPr id="8" name="Rectangle 7"/>
          <p:cNvSpPr/>
          <p:nvPr/>
        </p:nvSpPr>
        <p:spPr>
          <a:xfrm rot="245177">
            <a:off x="7332961" y="732311"/>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pic>
        <p:nvPicPr>
          <p:cNvPr id="10" name="Image 9">
            <a:extLst>
              <a:ext uri="{FF2B5EF4-FFF2-40B4-BE49-F238E27FC236}">
                <a16:creationId xmlns:a16="http://schemas.microsoft.com/office/drawing/2014/main" id="{C16F82BE-C0C8-8539-0597-85FFCF658AFA}"/>
              </a:ext>
            </a:extLst>
          </p:cNvPr>
          <p:cNvPicPr>
            <a:picLocks noChangeAspect="1"/>
          </p:cNvPicPr>
          <p:nvPr/>
        </p:nvPicPr>
        <p:blipFill>
          <a:blip r:embed="rId4"/>
          <a:stretch>
            <a:fillRect/>
          </a:stretch>
        </p:blipFill>
        <p:spPr>
          <a:xfrm>
            <a:off x="24637" y="1343799"/>
            <a:ext cx="4619372" cy="2500601"/>
          </a:xfrm>
          <a:prstGeom prst="rect">
            <a:avLst/>
          </a:prstGeom>
        </p:spPr>
      </p:pic>
    </p:spTree>
    <p:extLst>
      <p:ext uri="{BB962C8B-B14F-4D97-AF65-F5344CB8AC3E}">
        <p14:creationId xmlns:p14="http://schemas.microsoft.com/office/powerpoint/2010/main" val="504081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28</a:t>
            </a:fld>
            <a:endParaRPr lang="fr-FR" dirty="0"/>
          </a:p>
        </p:txBody>
      </p:sp>
      <p:sp>
        <p:nvSpPr>
          <p:cNvPr id="7" name="Espace réservé du pied de page 6"/>
          <p:cNvSpPr>
            <a:spLocks noGrp="1"/>
          </p:cNvSpPr>
          <p:nvPr>
            <p:ph type="ftr" sz="quarter" idx="3"/>
          </p:nvPr>
        </p:nvSpPr>
        <p:spPr/>
        <p:txBody>
          <a:bodyPr/>
          <a:lstStyle/>
          <a:p>
            <a:r>
              <a:rPr lang="fr-FR" dirty="0"/>
              <a:t>DVSS / DREIV</a:t>
            </a:r>
          </a:p>
        </p:txBody>
      </p:sp>
      <p:sp>
        <p:nvSpPr>
          <p:cNvPr id="12" name="ZoneTexte 11"/>
          <p:cNvSpPr txBox="1"/>
          <p:nvPr/>
        </p:nvSpPr>
        <p:spPr>
          <a:xfrm>
            <a:off x="5508104" y="824478"/>
            <a:ext cx="2971237" cy="3139321"/>
          </a:xfrm>
          <a:prstGeom prst="rect">
            <a:avLst/>
          </a:prstGeom>
          <a:noFill/>
        </p:spPr>
        <p:txBody>
          <a:bodyPr wrap="square" rtlCol="0">
            <a:spAutoFit/>
          </a:bodyPr>
          <a:lstStyle/>
          <a:p>
            <a:r>
              <a:rPr lang="fr-FR" dirty="0"/>
              <a:t>Parmi les EIGS, 74 % des établissements ont identifiés des barrières ayant fonctionnés</a:t>
            </a:r>
          </a:p>
          <a:p>
            <a:endParaRPr lang="fr-FR" dirty="0"/>
          </a:p>
          <a:p>
            <a:r>
              <a:rPr lang="fr-FR" dirty="0"/>
              <a:t>71% des établissements ont identifiés des barrières n’ayant pu empêcher la survenue de l’évènement ou limiter ses conséquences.</a:t>
            </a:r>
          </a:p>
        </p:txBody>
      </p:sp>
      <p:sp>
        <p:nvSpPr>
          <p:cNvPr id="4" name="Titre 1">
            <a:extLst>
              <a:ext uri="{FF2B5EF4-FFF2-40B4-BE49-F238E27FC236}">
                <a16:creationId xmlns:a16="http://schemas.microsoft.com/office/drawing/2014/main" id="{357F874B-6B5F-CAD8-1176-005663DB3206}"/>
              </a:ext>
            </a:extLst>
          </p:cNvPr>
          <p:cNvSpPr>
            <a:spLocks noGrp="1"/>
          </p:cNvSpPr>
          <p:nvPr>
            <p:ph type="title"/>
          </p:nvPr>
        </p:nvSpPr>
        <p:spPr>
          <a:xfrm>
            <a:off x="1835945" y="70530"/>
            <a:ext cx="6912768" cy="628992"/>
          </a:xfrm>
        </p:spPr>
        <p:txBody>
          <a:bodyPr>
            <a:normAutofit/>
          </a:bodyPr>
          <a:lstStyle/>
          <a:p>
            <a:pPr marL="457200" lvl="1" fontAlgn="base">
              <a:lnSpc>
                <a:spcPct val="107000"/>
              </a:lnSpc>
              <a:spcAft>
                <a:spcPts val="330"/>
              </a:spcAft>
              <a:buClr>
                <a:srgbClr val="004990"/>
              </a:buClr>
              <a:buSzPts val="1500"/>
            </a:pPr>
            <a:r>
              <a:rPr lang="fr-FR" sz="20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Analyse des causes et des barrières </a:t>
            </a:r>
          </a:p>
        </p:txBody>
      </p:sp>
      <p:sp>
        <p:nvSpPr>
          <p:cNvPr id="5" name="ZoneTexte 4">
            <a:extLst>
              <a:ext uri="{FF2B5EF4-FFF2-40B4-BE49-F238E27FC236}">
                <a16:creationId xmlns:a16="http://schemas.microsoft.com/office/drawing/2014/main" id="{8BB60E65-2486-0EDA-EAC9-3704F276D69D}"/>
              </a:ext>
            </a:extLst>
          </p:cNvPr>
          <p:cNvSpPr txBox="1"/>
          <p:nvPr/>
        </p:nvSpPr>
        <p:spPr>
          <a:xfrm>
            <a:off x="395536" y="796059"/>
            <a:ext cx="5658297" cy="338554"/>
          </a:xfrm>
          <a:prstGeom prst="rect">
            <a:avLst/>
          </a:prstGeom>
          <a:noFill/>
        </p:spPr>
        <p:txBody>
          <a:bodyPr wrap="square">
            <a:spAutoFit/>
          </a:bodyPr>
          <a:lstStyle/>
          <a:p>
            <a:r>
              <a:rPr lang="fr-FR" sz="1600" b="1" dirty="0">
                <a:solidFill>
                  <a:schemeClr val="accent2"/>
                </a:solidFill>
              </a:rPr>
              <a:t>Mesures barrières identifiées</a:t>
            </a:r>
            <a:endParaRPr lang="fr-FR" sz="1600" dirty="0"/>
          </a:p>
        </p:txBody>
      </p:sp>
      <p:pic>
        <p:nvPicPr>
          <p:cNvPr id="8" name="Image 7">
            <a:extLst>
              <a:ext uri="{FF2B5EF4-FFF2-40B4-BE49-F238E27FC236}">
                <a16:creationId xmlns:a16="http://schemas.microsoft.com/office/drawing/2014/main" id="{D471A751-8EC6-11C3-C822-E4025B7332D1}"/>
              </a:ext>
            </a:extLst>
          </p:cNvPr>
          <p:cNvPicPr>
            <a:picLocks noChangeAspect="1"/>
          </p:cNvPicPr>
          <p:nvPr/>
        </p:nvPicPr>
        <p:blipFill>
          <a:blip r:embed="rId2"/>
          <a:stretch>
            <a:fillRect/>
          </a:stretch>
        </p:blipFill>
        <p:spPr>
          <a:xfrm>
            <a:off x="376826" y="1280378"/>
            <a:ext cx="4983912" cy="2911092"/>
          </a:xfrm>
          <a:prstGeom prst="rect">
            <a:avLst/>
          </a:prstGeom>
        </p:spPr>
      </p:pic>
    </p:spTree>
    <p:extLst>
      <p:ext uri="{BB962C8B-B14F-4D97-AF65-F5344CB8AC3E}">
        <p14:creationId xmlns:p14="http://schemas.microsoft.com/office/powerpoint/2010/main" val="3793739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189725-FCC3-CE84-0D1C-E726D2A834F3}"/>
              </a:ext>
            </a:extLst>
          </p:cNvPr>
          <p:cNvSpPr>
            <a:spLocks noGrp="1"/>
          </p:cNvSpPr>
          <p:nvPr>
            <p:ph type="sldNum" sz="quarter" idx="12"/>
          </p:nvPr>
        </p:nvSpPr>
        <p:spPr/>
        <p:txBody>
          <a:bodyPr/>
          <a:lstStyle/>
          <a:p>
            <a:fld id="{733122C9-A0B9-462F-8757-0847AD287B63}" type="slidenum">
              <a:rPr lang="fr-FR" smtClean="0"/>
              <a:pPr/>
              <a:t>29</a:t>
            </a:fld>
            <a:endParaRPr lang="fr-FR" dirty="0"/>
          </a:p>
        </p:txBody>
      </p:sp>
      <p:sp>
        <p:nvSpPr>
          <p:cNvPr id="6" name="Espace réservé de la date 5">
            <a:extLst>
              <a:ext uri="{FF2B5EF4-FFF2-40B4-BE49-F238E27FC236}">
                <a16:creationId xmlns:a16="http://schemas.microsoft.com/office/drawing/2014/main" id="{F6F55B47-48EA-6628-A66B-109A8CCED996}"/>
              </a:ext>
            </a:extLst>
          </p:cNvPr>
          <p:cNvSpPr>
            <a:spLocks noGrp="1"/>
          </p:cNvSpPr>
          <p:nvPr>
            <p:ph type="dt" sz="half" idx="2"/>
          </p:nvPr>
        </p:nvSpPr>
        <p:spPr/>
        <p:txBody>
          <a:bodyPr/>
          <a:lstStyle/>
          <a:p>
            <a:fld id="{251C71F6-E0A6-1740-B64F-38F332886BAF}" type="datetime1">
              <a:rPr lang="fr-FR" cap="all" smtClean="0"/>
              <a:pPr/>
              <a:t>11/09/2025</a:t>
            </a:fld>
            <a:endParaRPr lang="fr-FR" cap="all" dirty="0"/>
          </a:p>
        </p:txBody>
      </p:sp>
      <p:sp>
        <p:nvSpPr>
          <p:cNvPr id="11" name="Titre 1">
            <a:extLst>
              <a:ext uri="{FF2B5EF4-FFF2-40B4-BE49-F238E27FC236}">
                <a16:creationId xmlns:a16="http://schemas.microsoft.com/office/drawing/2014/main" id="{09023CFE-550A-EDE6-2C6F-B0F69F1CFBB8}"/>
              </a:ext>
            </a:extLst>
          </p:cNvPr>
          <p:cNvSpPr>
            <a:spLocks noGrp="1"/>
          </p:cNvSpPr>
          <p:nvPr>
            <p:ph type="title"/>
          </p:nvPr>
        </p:nvSpPr>
        <p:spPr>
          <a:xfrm>
            <a:off x="1979712" y="172999"/>
            <a:ext cx="6912768" cy="628992"/>
          </a:xfrm>
        </p:spPr>
        <p:txBody>
          <a:bodyPr>
            <a:normAutofit fontScale="90000"/>
          </a:bodyPr>
          <a:lstStyle/>
          <a:p>
            <a:pPr marL="457200" lvl="1" fontAlgn="base">
              <a:lnSpc>
                <a:spcPct val="107000"/>
              </a:lnSpc>
              <a:spcAft>
                <a:spcPts val="33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Les Never Events en pédiatrie</a:t>
            </a:r>
            <a:b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endPar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B35FEC14-1DBE-B841-53E9-3836BAFD6D8E}"/>
              </a:ext>
            </a:extLst>
          </p:cNvPr>
          <p:cNvSpPr txBox="1"/>
          <p:nvPr/>
        </p:nvSpPr>
        <p:spPr>
          <a:xfrm>
            <a:off x="197480" y="555526"/>
            <a:ext cx="8508533" cy="600164"/>
          </a:xfrm>
          <a:prstGeom prst="rect">
            <a:avLst/>
          </a:prstGeom>
          <a:noFill/>
        </p:spPr>
        <p:txBody>
          <a:bodyPr wrap="square">
            <a:spAutoFit/>
          </a:bodyPr>
          <a:lstStyle/>
          <a:p>
            <a:r>
              <a:rPr lang="fr-FR" sz="1100" dirty="0"/>
              <a:t>La méthodologie d’identification des </a:t>
            </a:r>
            <a:r>
              <a:rPr lang="fr-FR" sz="1100" i="1" dirty="0" err="1"/>
              <a:t>never</a:t>
            </a:r>
            <a:r>
              <a:rPr lang="fr-FR" sz="1100" i="1" dirty="0"/>
              <a:t> </a:t>
            </a:r>
            <a:r>
              <a:rPr lang="fr-FR" sz="1100" i="1" dirty="0" err="1"/>
              <a:t>events</a:t>
            </a:r>
            <a:r>
              <a:rPr lang="fr-FR" sz="1100" dirty="0"/>
              <a:t> par les médecins experts de la Direction de l’Offre de Soins s’est appuyée sur une analyse des évènements indésirables graves déclarés </a:t>
            </a:r>
            <a:r>
              <a:rPr lang="fr-FR" sz="1100"/>
              <a:t>et une </a:t>
            </a:r>
            <a:r>
              <a:rPr lang="fr-FR" sz="1100" dirty="0"/>
              <a:t>revue exhaustive des sources documentaires pertinentes (Haute Autorité de Santé, OMÉDIT, réseaux de pédiatrie..)</a:t>
            </a:r>
          </a:p>
        </p:txBody>
      </p:sp>
      <p:sp>
        <p:nvSpPr>
          <p:cNvPr id="4" name="ZoneTexte 3">
            <a:extLst>
              <a:ext uri="{FF2B5EF4-FFF2-40B4-BE49-F238E27FC236}">
                <a16:creationId xmlns:a16="http://schemas.microsoft.com/office/drawing/2014/main" id="{A5999423-9259-1224-A91C-93AADC86651E}"/>
              </a:ext>
            </a:extLst>
          </p:cNvPr>
          <p:cNvSpPr txBox="1"/>
          <p:nvPr/>
        </p:nvSpPr>
        <p:spPr>
          <a:xfrm>
            <a:off x="197480" y="1082775"/>
            <a:ext cx="4673630" cy="3958007"/>
          </a:xfrm>
          <a:prstGeom prst="rect">
            <a:avLst/>
          </a:prstGeom>
          <a:noFill/>
        </p:spPr>
        <p:txBody>
          <a:bodyPr wrap="square">
            <a:spAutoFit/>
          </a:bodyPr>
          <a:lstStyle/>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1. Erreur médicamenteuse chez l’enfant</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notamment avec les médicaments à marge thérapeutique étroite.</a:t>
            </a:r>
            <a:r>
              <a:rPr lang="fr-FR" sz="1200" kern="100" dirty="0">
                <a:latin typeface="Aptos" panose="020B0004020202020204" pitchFamily="34" charset="0"/>
                <a:ea typeface="Aptos" panose="020B0004020202020204" pitchFamily="34" charset="0"/>
                <a:cs typeface="Times New Roman" panose="02020603050405020304" pitchFamily="18" charset="0"/>
              </a:rPr>
              <a:t>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Souvent lié à des erreurs de calcul de dose (poids, dilution, unité).</a:t>
            </a:r>
          </a:p>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2. Erreur d’identification du patient</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latin typeface="Aptos" panose="020B0004020202020204" pitchFamily="34" charset="0"/>
                <a:cs typeface="Times New Roman" panose="02020603050405020304" pitchFamily="18" charset="0"/>
              </a:rPr>
              <a:t>Mauvais bracelet, confusion entre enfants, erreurs de dossier. Risques de soins inappropriés, transfusion ou chirurgie sur le mauvais patient.</a:t>
            </a:r>
          </a:p>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3. Chute d’un enfant hospitalisé</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Survient souvent en pédiatrie générale ou en psychiatrie. Liée à un défaut de surveillance ou à un environnement non sécurisé.</a:t>
            </a:r>
          </a:p>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4. Retard de diagnostic ou de prise en charge d’une infection grave</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Méningite, sepsis, appendicite : erreurs d’interprétation ou retard d’imagerie.</a:t>
            </a:r>
          </a:p>
          <a:p>
            <a:pPr>
              <a:lnSpc>
                <a:spcPct val="107000"/>
              </a:lnSpc>
              <a:spcAft>
                <a:spcPts val="800"/>
              </a:spcAft>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5. </a:t>
            </a:r>
            <a:r>
              <a:rPr lang="fr-FR" sz="1200" b="1" kern="100" dirty="0">
                <a:latin typeface="Aptos" panose="020B0004020202020204" pitchFamily="34" charset="0"/>
                <a:ea typeface="Aptos" panose="020B0004020202020204" pitchFamily="34" charset="0"/>
                <a:cs typeface="Times New Roman" panose="02020603050405020304" pitchFamily="18" charset="0"/>
              </a:rPr>
              <a:t>Refus ou retard d’admission par un centre référent TRAUMA pédiatrique: </a:t>
            </a:r>
            <a:r>
              <a:rPr lang="fr-FR" sz="1200" kern="100" dirty="0">
                <a:latin typeface="Aptos" panose="020B0004020202020204" pitchFamily="34" charset="0"/>
                <a:ea typeface="Aptos" panose="020B0004020202020204" pitchFamily="34" charset="0"/>
                <a:cs typeface="Times New Roman" panose="02020603050405020304" pitchFamily="18" charset="0"/>
              </a:rPr>
              <a:t>Malgré une pathologie relevant </a:t>
            </a:r>
            <a:r>
              <a:rPr lang="fr-FR" sz="1200" kern="100" dirty="0">
                <a:latin typeface="Aptos" panose="020B0004020202020204" pitchFamily="34" charset="0"/>
                <a:cs typeface="Times New Roman" panose="02020603050405020304" pitchFamily="18" charset="0"/>
              </a:rPr>
              <a:t>clairement de son périmètre (ex. plaie radiale dans un contexte de tentative de suicide) provoque retard de prise en charge et perte de chance.</a:t>
            </a:r>
          </a:p>
          <a:p>
            <a:pPr>
              <a:lnSpc>
                <a:spcPct val="107000"/>
              </a:lnSpc>
              <a:spcAft>
                <a:spcPts val="800"/>
              </a:spcAft>
              <a:buNone/>
            </a:pP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398FD0A1-876A-4E2C-9F19-10C4931DD3BD}"/>
              </a:ext>
            </a:extLst>
          </p:cNvPr>
          <p:cNvSpPr txBox="1"/>
          <p:nvPr/>
        </p:nvSpPr>
        <p:spPr>
          <a:xfrm>
            <a:off x="4572000" y="1082775"/>
            <a:ext cx="4673630" cy="2867323"/>
          </a:xfrm>
          <a:prstGeom prst="rect">
            <a:avLst/>
          </a:prstGeom>
          <a:noFill/>
        </p:spPr>
        <p:txBody>
          <a:bodyPr wrap="square">
            <a:spAutoFit/>
          </a:bodyPr>
          <a:lstStyle/>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6. Erreur de programmation de pompe à perfusion</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Mauvais débit ou volume, notamment pour morphine, insuline, nutrition parentérale.</a:t>
            </a:r>
          </a:p>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7. Défaut de surveillance post-opératoire ou post-sédation</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Hypoventilation, hypoxie, bradycardie non détectées à temps.</a:t>
            </a:r>
          </a:p>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8. Erreur de transfusion sanguine</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Mauvais groupe ou mauvaise compatibilité, souvent liée à une erreur d’identification.</a:t>
            </a:r>
          </a:p>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9. Défaut de coordination interservices (urgences, réa, pédiatrie):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Mauvaise transmission d’informations, erreurs de continuité des soins.</a:t>
            </a:r>
          </a:p>
          <a:p>
            <a:pPr>
              <a:lnSpc>
                <a:spcPct val="107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10. Erreur dans la gestion de la douleur ou de la sédation</a:t>
            </a:r>
            <a:r>
              <a:rPr lang="fr-FR" sz="1200" b="1" kern="100" dirty="0">
                <a:latin typeface="Aptos" panose="020B0004020202020204" pitchFamily="34" charset="0"/>
                <a:ea typeface="Aptos" panose="020B0004020202020204" pitchFamily="34" charset="0"/>
                <a:cs typeface="Times New Roman" panose="02020603050405020304" pitchFamily="18" charset="0"/>
              </a:rPr>
              <a:t> :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Surdosage ou sous-dosage, absence de protocole adapté à </a:t>
            </a:r>
            <a:r>
              <a:rPr lang="fr-FR" sz="1200" kern="100">
                <a:effectLst/>
                <a:latin typeface="Aptos" panose="020B0004020202020204" pitchFamily="34" charset="0"/>
                <a:ea typeface="Aptos" panose="020B0004020202020204" pitchFamily="34" charset="0"/>
                <a:cs typeface="Times New Roman" panose="02020603050405020304" pitchFamily="18" charset="0"/>
              </a:rPr>
              <a:t>l’âge.</a:t>
            </a:r>
            <a:endParaRPr lang="fr-FR"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30595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3671" y="676656"/>
            <a:ext cx="8424863" cy="3384376"/>
          </a:xfrm>
        </p:spPr>
        <p:txBody>
          <a:bodyPr/>
          <a:lstStyle/>
          <a:p>
            <a:r>
              <a:rPr lang="fr-FR" sz="1350" dirty="0"/>
              <a:t>L’offre est répartie dans : • 3 hôpitaux pédiatriques situés à Paris, regroupant une offre de proximité et de recours à vocation régionale voire nationale ; </a:t>
            </a:r>
          </a:p>
          <a:p>
            <a:r>
              <a:rPr lang="fr-FR" sz="1350" dirty="0"/>
              <a:t>• 4 à 6 services de pédiatrie dans chaque département de petite couronne et de grande couronne.</a:t>
            </a:r>
          </a:p>
          <a:p>
            <a:r>
              <a:rPr lang="fr-FR" sz="1350" dirty="0"/>
              <a:t> </a:t>
            </a:r>
          </a:p>
          <a:p>
            <a:r>
              <a:rPr lang="fr-FR" sz="1350" dirty="0"/>
              <a:t>L’offre pédiatrique d’hospitalisation est à ce jour très inégale selon les territoires franciliens, avec une moyenne de 30 lits d’hospitalisation conventionnelle pour 100 000 habitants de moins de 18 ans mais des extrêmes allant de 20 lits (départements 92 et 93) à 56 lits pour 100 000 habitants de moins de 18 ans (Paris). </a:t>
            </a:r>
          </a:p>
          <a:p>
            <a:r>
              <a:rPr lang="fr-FR" sz="1350" dirty="0"/>
              <a:t>Tous les services de pédiatrie, y compris de périphérie, assurent une double mission de proximité et de recours : </a:t>
            </a:r>
          </a:p>
          <a:p>
            <a:r>
              <a:rPr lang="fr-FR" sz="1350" dirty="0"/>
              <a:t>• soins de proximité pour les soins non programmés; </a:t>
            </a:r>
          </a:p>
          <a:p>
            <a:r>
              <a:rPr lang="fr-FR" sz="1350" dirty="0"/>
              <a:t>• recours pour les maladies chroniques.</a:t>
            </a:r>
          </a:p>
          <a:p>
            <a:endParaRPr lang="fr-FR" sz="1350" dirty="0"/>
          </a:p>
          <a:p>
            <a:r>
              <a:rPr lang="fr-FR" sz="1350" dirty="0"/>
              <a:t>En ce qui concerne la prise en charge pour les enfants TSA :</a:t>
            </a:r>
          </a:p>
          <a:p>
            <a:r>
              <a:rPr lang="fr-FR" sz="1350" dirty="0"/>
              <a:t>11 plateformes de coordination et d’orientation et 36 unités d’enseignement maternelle autisme existent, mais les délais de diagnostic dépassent encore un an dans certains départements, révélant de fortes inégalités d’accès aux soins.</a:t>
            </a: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3</a:t>
            </a:fld>
            <a:endParaRPr lang="fr-FR"/>
          </a:p>
        </p:txBody>
      </p:sp>
      <p:sp>
        <p:nvSpPr>
          <p:cNvPr id="8" name="Titre 1"/>
          <p:cNvSpPr>
            <a:spLocks noGrp="1"/>
          </p:cNvSpPr>
          <p:nvPr>
            <p:ph type="title"/>
          </p:nvPr>
        </p:nvSpPr>
        <p:spPr>
          <a:xfrm>
            <a:off x="2123728" y="41564"/>
            <a:ext cx="6447501" cy="709514"/>
          </a:xfrm>
        </p:spPr>
        <p:txBody>
          <a:bodyPr>
            <a:normAutofit/>
          </a:bodyPr>
          <a:lstStyle/>
          <a:p>
            <a:r>
              <a:rPr lang="fr-FR" sz="2400" dirty="0">
                <a:solidFill>
                  <a:schemeClr val="accent2"/>
                </a:solidFill>
              </a:rPr>
              <a:t>L’offre en Ile de France</a:t>
            </a:r>
          </a:p>
        </p:txBody>
      </p:sp>
    </p:spTree>
    <p:extLst>
      <p:ext uri="{BB962C8B-B14F-4D97-AF65-F5344CB8AC3E}">
        <p14:creationId xmlns:p14="http://schemas.microsoft.com/office/powerpoint/2010/main" val="660692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E870B79-6794-373C-4A3C-53844B156F15}"/>
              </a:ext>
            </a:extLst>
          </p:cNvPr>
          <p:cNvSpPr>
            <a:spLocks noGrp="1"/>
          </p:cNvSpPr>
          <p:nvPr>
            <p:ph type="title"/>
          </p:nvPr>
        </p:nvSpPr>
        <p:spPr>
          <a:xfrm>
            <a:off x="1979712" y="172999"/>
            <a:ext cx="6912768" cy="628992"/>
          </a:xfrm>
        </p:spPr>
        <p:txBody>
          <a:bodyPr>
            <a:normAutofit fontScale="90000"/>
          </a:bodyPr>
          <a:lstStyle/>
          <a:p>
            <a:pPr marL="457200" lvl="1" fontAlgn="base">
              <a:lnSpc>
                <a:spcPct val="107000"/>
              </a:lnSpc>
              <a:spcAft>
                <a:spcPts val="33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Préconisations pour améliorer la sécurité des soins des enfants et adolescents </a:t>
            </a:r>
            <a:b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endPar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D0AC23EF-0CF0-CD62-3D9E-AFC6D36C4F72}"/>
              </a:ext>
            </a:extLst>
          </p:cNvPr>
          <p:cNvSpPr txBox="1"/>
          <p:nvPr/>
        </p:nvSpPr>
        <p:spPr>
          <a:xfrm>
            <a:off x="539552" y="1203598"/>
            <a:ext cx="7920880" cy="3016210"/>
          </a:xfrm>
          <a:prstGeom prst="rect">
            <a:avLst/>
          </a:prstGeom>
          <a:noFill/>
        </p:spPr>
        <p:txBody>
          <a:bodyPr wrap="square" rtlCol="0">
            <a:spAutoFit/>
          </a:bodyPr>
          <a:lstStyle/>
          <a:p>
            <a:pPr marL="285750" indent="-285750">
              <a:buFont typeface="Arial" panose="020B0604020202020204" pitchFamily="34" charset="0"/>
              <a:buChar char="•"/>
            </a:pPr>
            <a:r>
              <a:rPr lang="fr-FR" sz="1400" dirty="0"/>
              <a:t>S’assurer avant tout soin de la bonne identification du patient ( attention aux homonymes, aux jumeaux, aux changements d’identité après reconnaissance des parents) </a:t>
            </a:r>
          </a:p>
          <a:p>
            <a:pPr marL="285750" indent="-285750">
              <a:buFont typeface="Arial" panose="020B0604020202020204" pitchFamily="34" charset="0"/>
              <a:buChar char="•"/>
            </a:pPr>
            <a:r>
              <a:rPr lang="fr-FR" sz="1400" dirty="0"/>
              <a:t>Mise à jour régulière des procédures et des protocoles médicaux et </a:t>
            </a:r>
            <a:r>
              <a:rPr lang="fr-FR" sz="1400" dirty="0" err="1"/>
              <a:t>para-médicaux</a:t>
            </a:r>
            <a:endParaRPr lang="fr-FR" sz="1400" dirty="0"/>
          </a:p>
          <a:p>
            <a:pPr marL="285750" indent="-285750">
              <a:buFont typeface="Arial" panose="020B0604020202020204" pitchFamily="34" charset="0"/>
              <a:buChar char="•"/>
            </a:pPr>
            <a:r>
              <a:rPr lang="fr-FR" sz="1400" dirty="0"/>
              <a:t>Identifier à l’occasion d’un EIG une problématique de service et y travailler en équipe lors des EDT ( espace de dialogue au travail )  : il convient à l’ensemble de l’ équipe médicale et </a:t>
            </a:r>
            <a:r>
              <a:rPr lang="fr-FR" sz="1400" dirty="0" err="1"/>
              <a:t>para-médicale</a:t>
            </a:r>
            <a:r>
              <a:rPr lang="fr-FR" sz="1400" dirty="0"/>
              <a:t> sans hiérarchie de proposer des pistes de réflexion pour  trouver une solution au sein du service permettant de  remédier au problème ( exemple erreur d’administration d’un médicament…) . Cela permet responsabiliser l’ensemble des professionnels du service</a:t>
            </a:r>
          </a:p>
          <a:p>
            <a:pPr marL="285750" indent="-285750">
              <a:buFont typeface="Arial" panose="020B0604020202020204" pitchFamily="34" charset="0"/>
              <a:buChar char="•"/>
            </a:pPr>
            <a:r>
              <a:rPr lang="fr-FR" sz="1400" dirty="0"/>
              <a:t>Assurer un niveau de formation suffisant pour l’ensemble des personnels ( jeunes et moins jeunes ) </a:t>
            </a:r>
          </a:p>
          <a:p>
            <a:pPr marL="285750" indent="-285750">
              <a:buFont typeface="Arial" panose="020B0604020202020204" pitchFamily="34" charset="0"/>
              <a:buChar char="•"/>
            </a:pPr>
            <a:r>
              <a:rPr lang="fr-FR" sz="1400" dirty="0"/>
              <a:t>Communiquer au sein du service sur les changements de pratiques.</a:t>
            </a:r>
          </a:p>
          <a:p>
            <a:endParaRPr lang="fr-FR" dirty="0">
              <a:highlight>
                <a:srgbClr val="FFFF00"/>
              </a:highlight>
            </a:endParaRPr>
          </a:p>
          <a:p>
            <a:pPr marL="285750" indent="-285750">
              <a:buFont typeface="Arial" panose="020B0604020202020204" pitchFamily="34" charset="0"/>
              <a:buChar char="•"/>
            </a:pPr>
            <a:endParaRPr lang="fr-FR" dirty="0">
              <a:highlight>
                <a:srgbClr val="FFFF00"/>
              </a:highlight>
            </a:endParaRPr>
          </a:p>
        </p:txBody>
      </p:sp>
    </p:spTree>
    <p:extLst>
      <p:ext uri="{BB962C8B-B14F-4D97-AF65-F5344CB8AC3E}">
        <p14:creationId xmlns:p14="http://schemas.microsoft.com/office/powerpoint/2010/main" val="203478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1F28F55-45C2-163A-7AA3-E61761F0C6D6}"/>
              </a:ext>
            </a:extLst>
          </p:cNvPr>
          <p:cNvSpPr>
            <a:spLocks noGrp="1"/>
          </p:cNvSpPr>
          <p:nvPr>
            <p:ph type="title"/>
          </p:nvPr>
        </p:nvSpPr>
        <p:spPr>
          <a:xfrm>
            <a:off x="1835696" y="103819"/>
            <a:ext cx="8424863" cy="539991"/>
          </a:xfrm>
        </p:spPr>
        <p:txBody>
          <a:bodyPr anchor="ctr">
            <a:normAutofit/>
          </a:bodyPr>
          <a:lstStyle/>
          <a:p>
            <a:r>
              <a:rPr lang="fr-FR" dirty="0">
                <a:solidFill>
                  <a:schemeClr val="accent2"/>
                </a:solidFill>
              </a:rPr>
              <a:t>Enjeux prioritaires du Projet Régional de Santé</a:t>
            </a:r>
          </a:p>
        </p:txBody>
      </p:sp>
      <p:pic>
        <p:nvPicPr>
          <p:cNvPr id="8" name="Image 7">
            <a:extLst>
              <a:ext uri="{FF2B5EF4-FFF2-40B4-BE49-F238E27FC236}">
                <a16:creationId xmlns:a16="http://schemas.microsoft.com/office/drawing/2014/main" id="{E23618D4-4B8E-BAF8-A1B0-7FD9BF59F08D}"/>
              </a:ext>
            </a:extLst>
          </p:cNvPr>
          <p:cNvPicPr>
            <a:picLocks noChangeAspect="1"/>
          </p:cNvPicPr>
          <p:nvPr/>
        </p:nvPicPr>
        <p:blipFill>
          <a:blip r:embed="rId3"/>
          <a:stretch>
            <a:fillRect/>
          </a:stretch>
        </p:blipFill>
        <p:spPr>
          <a:xfrm>
            <a:off x="1" y="1143851"/>
            <a:ext cx="2831456" cy="2831456"/>
          </a:xfrm>
          <a:prstGeom prst="rect">
            <a:avLst/>
          </a:prstGeom>
          <a:noFill/>
        </p:spPr>
      </p:pic>
      <p:sp>
        <p:nvSpPr>
          <p:cNvPr id="3" name="Espace réservé du contenu 2">
            <a:extLst>
              <a:ext uri="{FF2B5EF4-FFF2-40B4-BE49-F238E27FC236}">
                <a16:creationId xmlns:a16="http://schemas.microsoft.com/office/drawing/2014/main" id="{EB1D2B9C-6279-7007-8241-2DCB3BF96C27}"/>
              </a:ext>
            </a:extLst>
          </p:cNvPr>
          <p:cNvSpPr>
            <a:spLocks noGrp="1"/>
          </p:cNvSpPr>
          <p:nvPr>
            <p:ph sz="half" idx="2"/>
          </p:nvPr>
        </p:nvSpPr>
        <p:spPr>
          <a:xfrm>
            <a:off x="2831456" y="643810"/>
            <a:ext cx="6061023" cy="3800148"/>
          </a:xfrm>
        </p:spPr>
        <p:txBody>
          <a:bodyPr anchor="t">
            <a:normAutofit fontScale="92500" lnSpcReduction="20000"/>
          </a:bodyPr>
          <a:lstStyle/>
          <a:p>
            <a:pPr>
              <a:lnSpc>
                <a:spcPct val="90000"/>
              </a:lnSpc>
              <a:spcAft>
                <a:spcPts val="800"/>
              </a:spcAft>
            </a:pPr>
            <a:r>
              <a:rPr lang="fr-FR" sz="1700" kern="100" dirty="0">
                <a:effectLst/>
              </a:rPr>
              <a:t>Parmi les </a:t>
            </a:r>
            <a:r>
              <a:rPr lang="fr-FR" sz="1700" b="1" kern="100" dirty="0">
                <a:effectLst/>
              </a:rPr>
              <a:t>8 enjeux prioritaires</a:t>
            </a:r>
            <a:r>
              <a:rPr lang="fr-FR" sz="1700" kern="100" dirty="0">
                <a:effectLst/>
              </a:rPr>
              <a:t> du PRS, plusieurs concernent directement ou indirectement la santé pédiatrique :</a:t>
            </a:r>
          </a:p>
          <a:p>
            <a:pPr>
              <a:lnSpc>
                <a:spcPct val="90000"/>
              </a:lnSpc>
              <a:spcAft>
                <a:spcPts val="800"/>
              </a:spcAft>
            </a:pPr>
            <a:endParaRPr lang="fr-FR" sz="1700" kern="100" dirty="0">
              <a:effectLst/>
            </a:endParaRPr>
          </a:p>
          <a:p>
            <a:pPr marL="342900" lvl="0" indent="-342900">
              <a:lnSpc>
                <a:spcPct val="90000"/>
              </a:lnSpc>
              <a:spcAft>
                <a:spcPts val="800"/>
              </a:spcAft>
              <a:buSzPts val="1000"/>
              <a:buFont typeface="Symbol" panose="05050102010706020507" pitchFamily="18" charset="2"/>
              <a:buChar char=""/>
              <a:tabLst>
                <a:tab pos="457200" algn="l"/>
              </a:tabLst>
            </a:pPr>
            <a:r>
              <a:rPr lang="fr-FR" sz="1700" b="1" kern="100" dirty="0">
                <a:effectLst/>
              </a:rPr>
              <a:t>Réduction des inégalités sociales et territoriales</a:t>
            </a:r>
            <a:r>
              <a:rPr lang="fr-FR" sz="1700" kern="100" dirty="0">
                <a:effectLst/>
              </a:rPr>
              <a:t> d’accès à la prévention et aux soins, y compris pour les enfants.</a:t>
            </a:r>
          </a:p>
          <a:p>
            <a:pPr marL="342900" lvl="0" indent="-342900">
              <a:lnSpc>
                <a:spcPct val="90000"/>
              </a:lnSpc>
              <a:spcAft>
                <a:spcPts val="800"/>
              </a:spcAft>
              <a:buSzPts val="1000"/>
              <a:buFont typeface="Symbol" panose="05050102010706020507" pitchFamily="18" charset="2"/>
              <a:buChar char=""/>
              <a:tabLst>
                <a:tab pos="457200" algn="l"/>
              </a:tabLst>
            </a:pPr>
            <a:r>
              <a:rPr lang="fr-FR" sz="1700" b="1" kern="100" dirty="0">
                <a:effectLst/>
              </a:rPr>
              <a:t>Amélioration de la santé mentale</a:t>
            </a:r>
            <a:r>
              <a:rPr lang="fr-FR" sz="1700" kern="100" dirty="0">
                <a:effectLst/>
              </a:rPr>
              <a:t>, en ciblant notamment les </a:t>
            </a:r>
            <a:r>
              <a:rPr lang="fr-FR" sz="1700" b="1" kern="100" dirty="0">
                <a:effectLst/>
              </a:rPr>
              <a:t>jeunes</a:t>
            </a:r>
            <a:r>
              <a:rPr lang="fr-FR" sz="1700" kern="100" dirty="0">
                <a:effectLst/>
              </a:rPr>
              <a:t>.</a:t>
            </a:r>
          </a:p>
          <a:p>
            <a:pPr marL="342900" lvl="0" indent="-342900">
              <a:lnSpc>
                <a:spcPct val="90000"/>
              </a:lnSpc>
              <a:spcAft>
                <a:spcPts val="800"/>
              </a:spcAft>
              <a:buSzPts val="1000"/>
              <a:buFont typeface="Symbol" panose="05050102010706020507" pitchFamily="18" charset="2"/>
              <a:buChar char=""/>
              <a:tabLst>
                <a:tab pos="457200" algn="l"/>
              </a:tabLst>
            </a:pPr>
            <a:r>
              <a:rPr lang="fr-FR" sz="1700" b="1" kern="100" dirty="0">
                <a:effectLst/>
              </a:rPr>
              <a:t>Actions sur les déterminants de la santé périnatale</a:t>
            </a:r>
            <a:r>
              <a:rPr lang="fr-FR" sz="1700" kern="100" dirty="0">
                <a:effectLst/>
              </a:rPr>
              <a:t>, pour garantir un bon départ dans la vie.</a:t>
            </a:r>
          </a:p>
          <a:p>
            <a:pPr marL="342900" lvl="0" indent="-342900">
              <a:lnSpc>
                <a:spcPct val="90000"/>
              </a:lnSpc>
              <a:spcAft>
                <a:spcPts val="800"/>
              </a:spcAft>
              <a:buSzPts val="1000"/>
              <a:buFont typeface="Symbol" panose="05050102010706020507" pitchFamily="18" charset="2"/>
              <a:buChar char=""/>
              <a:tabLst>
                <a:tab pos="457200" algn="l"/>
              </a:tabLst>
            </a:pPr>
            <a:r>
              <a:rPr lang="fr-FR" sz="1700" b="1" kern="100" dirty="0">
                <a:effectLst/>
              </a:rPr>
              <a:t>Structuration des parcours de santé</a:t>
            </a:r>
            <a:r>
              <a:rPr lang="fr-FR" sz="1700" kern="100" dirty="0">
                <a:effectLst/>
              </a:rPr>
              <a:t>, pour éviter les ruptures de suivi chez les enfants et les adolescents.</a:t>
            </a:r>
          </a:p>
          <a:p>
            <a:pPr marL="342900" lvl="0" indent="-342900">
              <a:lnSpc>
                <a:spcPct val="90000"/>
              </a:lnSpc>
              <a:spcAft>
                <a:spcPts val="800"/>
              </a:spcAft>
              <a:buSzPts val="1000"/>
              <a:buFont typeface="Symbol" panose="05050102010706020507" pitchFamily="18" charset="2"/>
              <a:buChar char=""/>
              <a:tabLst>
                <a:tab pos="457200" algn="l"/>
              </a:tabLst>
            </a:pPr>
            <a:r>
              <a:rPr lang="fr-FR" sz="1700" b="1" kern="100" dirty="0">
                <a:effectLst/>
              </a:rPr>
              <a:t>Renforcement de la prévention</a:t>
            </a:r>
            <a:r>
              <a:rPr lang="fr-FR" sz="1700" kern="100" dirty="0">
                <a:effectLst/>
              </a:rPr>
              <a:t>, y compris la </a:t>
            </a:r>
            <a:r>
              <a:rPr lang="fr-FR" sz="1700" b="1" kern="100" dirty="0">
                <a:effectLst/>
              </a:rPr>
              <a:t>vaccination et le dépistage</a:t>
            </a:r>
            <a:r>
              <a:rPr lang="fr-FR" sz="1700" kern="100" dirty="0">
                <a:effectLst/>
              </a:rPr>
              <a:t>, encore inégalement répartis sur le territoire</a:t>
            </a:r>
            <a:r>
              <a:rPr lang="fr-FR" sz="1600" kern="100" dirty="0">
                <a:effectLst/>
              </a:rPr>
              <a:t>.</a:t>
            </a:r>
          </a:p>
          <a:p>
            <a:pPr marL="342900" lvl="0" indent="-342900" algn="just">
              <a:lnSpc>
                <a:spcPct val="90000"/>
              </a:lnSpc>
              <a:spcAft>
                <a:spcPts val="800"/>
              </a:spcAft>
              <a:buSzPts val="1000"/>
              <a:buFont typeface="Symbol" panose="05050102010706020507" pitchFamily="18" charset="2"/>
              <a:buChar char=""/>
              <a:tabLst>
                <a:tab pos="457200" algn="l"/>
              </a:tabLst>
            </a:pPr>
            <a:r>
              <a:rPr lang="fr-FR" sz="1600" b="1" dirty="0"/>
              <a:t>Renforcement du repérage précoce de l’autisme </a:t>
            </a:r>
            <a:r>
              <a:rPr lang="fr-FR" sz="1600" dirty="0"/>
              <a:t>et </a:t>
            </a:r>
            <a:r>
              <a:rPr lang="fr-FR" sz="1600" b="1" dirty="0"/>
              <a:t>développement d’une offre de soins spécialisée</a:t>
            </a:r>
            <a:r>
              <a:rPr lang="fr-FR" sz="1600" dirty="0"/>
              <a:t>, avec unités de diagnostic, interventions multidisciplinaires et </a:t>
            </a:r>
            <a:r>
              <a:rPr lang="fr-FR" sz="1600" b="1" dirty="0"/>
              <a:t>suivi coordonné de proximité</a:t>
            </a:r>
            <a:r>
              <a:rPr lang="fr-FR" sz="1600" dirty="0"/>
              <a:t>, pour réduire les inégalités territoriales.</a:t>
            </a:r>
            <a:endParaRPr lang="fr-FR" sz="1600" kern="100" dirty="0">
              <a:effectLst/>
            </a:endParaRPr>
          </a:p>
        </p:txBody>
      </p:sp>
      <p:sp>
        <p:nvSpPr>
          <p:cNvPr id="4" name="Espace réservé de la date 3">
            <a:extLst>
              <a:ext uri="{FF2B5EF4-FFF2-40B4-BE49-F238E27FC236}">
                <a16:creationId xmlns:a16="http://schemas.microsoft.com/office/drawing/2014/main" id="{A279A3B3-ED2F-D418-1DAC-956B3CD050E7}"/>
              </a:ext>
            </a:extLst>
          </p:cNvPr>
          <p:cNvSpPr>
            <a:spLocks noGrp="1"/>
          </p:cNvSpPr>
          <p:nvPr>
            <p:ph type="dt" sz="half" idx="10"/>
          </p:nvPr>
        </p:nvSpPr>
        <p:spPr>
          <a:xfrm>
            <a:off x="315703" y="4783500"/>
            <a:ext cx="2057400" cy="274637"/>
          </a:xfrm>
        </p:spPr>
        <p:txBody>
          <a:bodyPr anchor="ctr">
            <a:normAutofit/>
          </a:bodyPr>
          <a:lstStyle/>
          <a:p>
            <a:pPr>
              <a:spcAft>
                <a:spcPts val="600"/>
              </a:spcAft>
            </a:pPr>
            <a:fld id="{CFE0D206-6BDE-444B-AA98-48D4008C6EE1}" type="datetime1">
              <a:rPr lang="fr-FR" smtClean="0"/>
              <a:pPr>
                <a:spcAft>
                  <a:spcPts val="600"/>
                </a:spcAft>
              </a:pPr>
              <a:t>11/09/2025</a:t>
            </a:fld>
            <a:endParaRPr lang="fr-FR"/>
          </a:p>
        </p:txBody>
      </p:sp>
      <p:sp>
        <p:nvSpPr>
          <p:cNvPr id="6" name="Espace réservé du numéro de diapositive 5">
            <a:extLst>
              <a:ext uri="{FF2B5EF4-FFF2-40B4-BE49-F238E27FC236}">
                <a16:creationId xmlns:a16="http://schemas.microsoft.com/office/drawing/2014/main" id="{FCE2A660-E69A-98CD-50B4-52ADB696D89D}"/>
              </a:ext>
            </a:extLst>
          </p:cNvPr>
          <p:cNvSpPr>
            <a:spLocks noGrp="1"/>
          </p:cNvSpPr>
          <p:nvPr>
            <p:ph type="sldNum" sz="quarter" idx="12"/>
          </p:nvPr>
        </p:nvSpPr>
        <p:spPr>
          <a:xfrm>
            <a:off x="7398713" y="4783500"/>
            <a:ext cx="1350000" cy="360000"/>
          </a:xfrm>
        </p:spPr>
        <p:txBody>
          <a:bodyPr anchor="ctr">
            <a:normAutofit/>
          </a:bodyPr>
          <a:lstStyle/>
          <a:p>
            <a:pPr>
              <a:spcAft>
                <a:spcPts val="600"/>
              </a:spcAft>
            </a:pPr>
            <a:fld id="{6DC68A8C-B387-4767-B847-D165E53B4482}" type="slidenum">
              <a:rPr lang="fr-FR" smtClean="0"/>
              <a:pPr>
                <a:spcAft>
                  <a:spcPts val="600"/>
                </a:spcAft>
              </a:pPr>
              <a:t>4</a:t>
            </a:fld>
            <a:endParaRPr lang="fr-FR"/>
          </a:p>
        </p:txBody>
      </p:sp>
    </p:spTree>
    <p:extLst>
      <p:ext uri="{BB962C8B-B14F-4D97-AF65-F5344CB8AC3E}">
        <p14:creationId xmlns:p14="http://schemas.microsoft.com/office/powerpoint/2010/main" val="357590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half" idx="2"/>
          </p:nvPr>
        </p:nvSpPr>
        <p:spPr>
          <a:xfrm>
            <a:off x="251520" y="679044"/>
            <a:ext cx="8712968" cy="4104456"/>
          </a:xfrm>
        </p:spPr>
        <p:txBody>
          <a:bodyPr>
            <a:normAutofit/>
          </a:bodyPr>
          <a:lstStyle/>
          <a:p>
            <a:pPr marL="6350" indent="-6350" algn="just">
              <a:lnSpc>
                <a:spcPct val="120000"/>
              </a:lnSpc>
              <a:spcAft>
                <a:spcPts val="505"/>
              </a:spcAft>
            </a:pPr>
            <a:r>
              <a:rPr lang="fr-FR" sz="1800" kern="100" dirty="0">
                <a:solidFill>
                  <a:srgbClr val="262626"/>
                </a:solidFill>
                <a:effectLst/>
                <a:latin typeface="Arial" panose="020B0604020202020204" pitchFamily="34" charset="0"/>
                <a:ea typeface="Arial" panose="020B0604020202020204" pitchFamily="34" charset="0"/>
              </a:rPr>
              <a:t>L’analyse a été réalisée à partir des déclarations reçues à l’ARS Ile De France entre le </a:t>
            </a:r>
            <a:r>
              <a:rPr lang="fr-FR" sz="1800" u="sng" dirty="0"/>
              <a:t>01  septembre 2020 au 31 décembre 2024 </a:t>
            </a:r>
            <a:r>
              <a:rPr lang="fr-FR" sz="1800" kern="100" dirty="0">
                <a:solidFill>
                  <a:srgbClr val="262626"/>
                </a:solidFill>
                <a:effectLst/>
                <a:latin typeface="Arial" panose="020B0604020202020204" pitchFamily="34" charset="0"/>
                <a:ea typeface="Arial" panose="020B0604020202020204" pitchFamily="34" charset="0"/>
              </a:rPr>
              <a:t>dans le cadre du dispositif national de déclaration des EIGS  </a:t>
            </a:r>
          </a:p>
          <a:p>
            <a:pPr marL="6350" indent="-6350" algn="just">
              <a:lnSpc>
                <a:spcPct val="120000"/>
              </a:lnSpc>
              <a:spcAft>
                <a:spcPts val="505"/>
              </a:spcAft>
            </a:pPr>
            <a:endParaRPr lang="fr-FR" sz="1800" kern="100" dirty="0">
              <a:solidFill>
                <a:srgbClr val="262626"/>
              </a:solidFill>
              <a:effectLst/>
              <a:latin typeface="Arial" panose="020B0604020202020204" pitchFamily="34" charset="0"/>
              <a:ea typeface="Arial" panose="020B0604020202020204" pitchFamily="34" charset="0"/>
            </a:endParaRPr>
          </a:p>
          <a:p>
            <a:pPr marL="6350" indent="-6350" algn="just">
              <a:lnSpc>
                <a:spcPct val="120000"/>
              </a:lnSpc>
              <a:spcAft>
                <a:spcPts val="505"/>
              </a:spcAft>
            </a:pPr>
            <a:r>
              <a:rPr lang="fr-FR" sz="15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Stratégie d’interrogation de la base de données SI-VSS</a:t>
            </a:r>
          </a:p>
          <a:p>
            <a:pPr lvl="2"/>
            <a:r>
              <a:rPr lang="fr-FR" sz="1400" dirty="0"/>
              <a:t>Nature du signal : «Prise en charge pédiatrique»  ou</a:t>
            </a:r>
          </a:p>
          <a:p>
            <a:pPr lvl="2"/>
            <a:r>
              <a:rPr lang="fr-FR" sz="1400" dirty="0"/>
              <a:t>Age : 0 – 15 ans  pour le secteur sanitaire ou</a:t>
            </a:r>
          </a:p>
          <a:p>
            <a:pPr lvl="2"/>
            <a:r>
              <a:rPr lang="fr-FR" sz="1400" dirty="0"/>
              <a:t>Age non renseigné « vide » du fait de l’implication de plusieurs personnes, sélection du signal par rapport à l’âge mentionné dans la description de l’EIGS</a:t>
            </a:r>
          </a:p>
          <a:p>
            <a:pPr lvl="2"/>
            <a:endParaRPr lang="fr-FR" sz="1400" b="1" kern="100" dirty="0">
              <a:solidFill>
                <a:srgbClr val="004990"/>
              </a:solidFill>
              <a:uFill>
                <a:solidFill>
                  <a:srgbClr val="000000"/>
                </a:solidFill>
              </a:uFill>
              <a:latin typeface="Arial" panose="020B0604020202020204" pitchFamily="34" charset="0"/>
              <a:cs typeface="Arial" panose="020B0604020202020204" pitchFamily="34" charset="0"/>
            </a:endParaRPr>
          </a:p>
          <a:p>
            <a:pPr marL="360000" lvl="2" indent="0">
              <a:buNone/>
            </a:pPr>
            <a:r>
              <a:rPr lang="fr-FR" sz="1500" b="1" kern="100" dirty="0">
                <a:solidFill>
                  <a:srgbClr val="004990"/>
                </a:solidFill>
                <a:uFill>
                  <a:solidFill>
                    <a:srgbClr val="000000"/>
                  </a:solidFill>
                </a:uFill>
                <a:latin typeface="Arial" panose="020B0604020202020204" pitchFamily="34" charset="0"/>
                <a:cs typeface="Arial" panose="020B0604020202020204" pitchFamily="34" charset="0"/>
              </a:rPr>
              <a:t>Sélection des EIGS </a:t>
            </a:r>
          </a:p>
          <a:p>
            <a:pPr marL="6350" indent="-6350" algn="just">
              <a:lnSpc>
                <a:spcPct val="120000"/>
              </a:lnSpc>
              <a:spcAft>
                <a:spcPts val="505"/>
              </a:spcAft>
            </a:pPr>
            <a:r>
              <a:rPr lang="fr-FR" kern="100" dirty="0">
                <a:solidFill>
                  <a:srgbClr val="262626"/>
                </a:solidFill>
                <a:effectLst/>
                <a:latin typeface="Arial" panose="020B0604020202020204" pitchFamily="34" charset="0"/>
                <a:ea typeface="Arial" panose="020B0604020202020204" pitchFamily="34" charset="0"/>
              </a:rPr>
              <a:t>Il est à noter que compte tenu du peu de déclaration des EIGS coté secteur </a:t>
            </a:r>
            <a:r>
              <a:rPr lang="fr-FR" kern="100" dirty="0">
                <a:solidFill>
                  <a:srgbClr val="262626"/>
                </a:solidFill>
                <a:latin typeface="Arial" panose="020B0604020202020204" pitchFamily="34" charset="0"/>
                <a:ea typeface="Arial" panose="020B0604020202020204" pitchFamily="34" charset="0"/>
              </a:rPr>
              <a:t>médico social</a:t>
            </a:r>
            <a:r>
              <a:rPr lang="fr-FR" kern="100" dirty="0">
                <a:solidFill>
                  <a:srgbClr val="262626"/>
                </a:solidFill>
                <a:effectLst/>
                <a:latin typeface="Arial" panose="020B0604020202020204" pitchFamily="34" charset="0"/>
                <a:ea typeface="Arial" panose="020B0604020202020204" pitchFamily="34" charset="0"/>
              </a:rPr>
              <a:t>, il a été décidé d’élargir la tranche d’âge  soit de 0 à 20 ans. </a:t>
            </a:r>
          </a:p>
          <a:p>
            <a:pPr marL="6350" indent="-6350" algn="just">
              <a:lnSpc>
                <a:spcPct val="120000"/>
              </a:lnSpc>
              <a:spcAft>
                <a:spcPts val="245"/>
              </a:spcAft>
            </a:pPr>
            <a:r>
              <a:rPr lang="fr-FR" kern="100" dirty="0">
                <a:solidFill>
                  <a:srgbClr val="262626"/>
                </a:solidFill>
                <a:effectLst/>
                <a:latin typeface="Arial" panose="020B0604020202020204" pitchFamily="34" charset="0"/>
                <a:ea typeface="Arial" panose="020B0604020202020204" pitchFamily="34" charset="0"/>
              </a:rPr>
              <a:t>.</a:t>
            </a:r>
            <a:endParaRPr lang="fr-FR" dirty="0"/>
          </a:p>
        </p:txBody>
      </p:sp>
      <p:sp>
        <p:nvSpPr>
          <p:cNvPr id="7" name="Espace réservé du numéro de diapositive 6"/>
          <p:cNvSpPr>
            <a:spLocks noGrp="1"/>
          </p:cNvSpPr>
          <p:nvPr>
            <p:ph type="sldNum" sz="quarter" idx="12"/>
          </p:nvPr>
        </p:nvSpPr>
        <p:spPr/>
        <p:txBody>
          <a:bodyPr/>
          <a:lstStyle/>
          <a:p>
            <a:fld id="{6DC68A8C-B387-4767-B847-D165E53B4482}" type="slidenum">
              <a:rPr lang="fr-FR" smtClean="0"/>
              <a:t>5</a:t>
            </a:fld>
            <a:endParaRPr lang="fr-FR"/>
          </a:p>
        </p:txBody>
      </p:sp>
      <p:sp>
        <p:nvSpPr>
          <p:cNvPr id="2" name="Titre 1">
            <a:extLst>
              <a:ext uri="{FF2B5EF4-FFF2-40B4-BE49-F238E27FC236}">
                <a16:creationId xmlns:a16="http://schemas.microsoft.com/office/drawing/2014/main" id="{46855910-E4D5-0336-5F34-4955A7080FF1}"/>
              </a:ext>
            </a:extLst>
          </p:cNvPr>
          <p:cNvSpPr>
            <a:spLocks noGrp="1"/>
          </p:cNvSpPr>
          <p:nvPr>
            <p:ph type="title"/>
          </p:nvPr>
        </p:nvSpPr>
        <p:spPr>
          <a:xfrm>
            <a:off x="2123728" y="41564"/>
            <a:ext cx="6447501" cy="709514"/>
          </a:xfrm>
        </p:spPr>
        <p:txBody>
          <a:bodyPr>
            <a:normAutofit/>
          </a:bodyPr>
          <a:lstStyle/>
          <a:p>
            <a:r>
              <a:rPr lang="fr-FR" sz="2400" dirty="0">
                <a:solidFill>
                  <a:schemeClr val="accent2"/>
                </a:solidFill>
              </a:rPr>
              <a:t>Méthodologie</a:t>
            </a:r>
          </a:p>
        </p:txBody>
      </p:sp>
    </p:spTree>
    <p:extLst>
      <p:ext uri="{BB962C8B-B14F-4D97-AF65-F5344CB8AC3E}">
        <p14:creationId xmlns:p14="http://schemas.microsoft.com/office/powerpoint/2010/main" val="3121505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E2A7599B-590B-2BCE-0D66-AFC168C8A9D4}"/>
              </a:ext>
            </a:extLst>
          </p:cNvPr>
          <p:cNvSpPr>
            <a:spLocks noGrp="1"/>
          </p:cNvSpPr>
          <p:nvPr>
            <p:ph type="dt" sz="half" idx="10"/>
          </p:nvPr>
        </p:nvSpPr>
        <p:spPr/>
        <p:txBody>
          <a:bodyPr/>
          <a:lstStyle/>
          <a:p>
            <a:fld id="{992B019E-2B0C-4058-8352-6CF31DFD803F}" type="datetime1">
              <a:rPr lang="fr-FR" smtClean="0"/>
              <a:t>11/09/2025</a:t>
            </a:fld>
            <a:endParaRPr lang="fr-FR"/>
          </a:p>
        </p:txBody>
      </p:sp>
      <p:sp>
        <p:nvSpPr>
          <p:cNvPr id="7" name="Espace réservé du numéro de diapositive 6">
            <a:extLst>
              <a:ext uri="{FF2B5EF4-FFF2-40B4-BE49-F238E27FC236}">
                <a16:creationId xmlns:a16="http://schemas.microsoft.com/office/drawing/2014/main" id="{D6D9D430-89FF-679B-619E-F181D8FF79CE}"/>
              </a:ext>
            </a:extLst>
          </p:cNvPr>
          <p:cNvSpPr>
            <a:spLocks noGrp="1"/>
          </p:cNvSpPr>
          <p:nvPr>
            <p:ph type="sldNum" sz="quarter" idx="12"/>
          </p:nvPr>
        </p:nvSpPr>
        <p:spPr/>
        <p:txBody>
          <a:bodyPr/>
          <a:lstStyle/>
          <a:p>
            <a:fld id="{6DC68A8C-B387-4767-B847-D165E53B4482}" type="slidenum">
              <a:rPr lang="fr-FR" smtClean="0"/>
              <a:t>6</a:t>
            </a:fld>
            <a:endParaRPr lang="fr-FR"/>
          </a:p>
        </p:txBody>
      </p:sp>
      <p:sp>
        <p:nvSpPr>
          <p:cNvPr id="8" name="ZoneTexte 7">
            <a:extLst>
              <a:ext uri="{FF2B5EF4-FFF2-40B4-BE49-F238E27FC236}">
                <a16:creationId xmlns:a16="http://schemas.microsoft.com/office/drawing/2014/main" id="{3694B994-879C-3F3E-7D5D-99E0F9D17433}"/>
              </a:ext>
            </a:extLst>
          </p:cNvPr>
          <p:cNvSpPr txBox="1"/>
          <p:nvPr/>
        </p:nvSpPr>
        <p:spPr>
          <a:xfrm>
            <a:off x="3054943" y="339502"/>
            <a:ext cx="5760640" cy="1877437"/>
          </a:xfrm>
          <a:prstGeom prst="rect">
            <a:avLst/>
          </a:prstGeom>
          <a:noFill/>
        </p:spPr>
        <p:txBody>
          <a:bodyPr wrap="square" rtlCol="0">
            <a:spAutoFit/>
          </a:bodyPr>
          <a:lstStyle/>
          <a:p>
            <a:pPr algn="ctr"/>
            <a:r>
              <a:rPr lang="fr-FR" sz="2800" b="1" dirty="0"/>
              <a:t>Description des EIGS concernant la prise pédiatrique sur le territoire d’Île-de-France </a:t>
            </a:r>
          </a:p>
          <a:p>
            <a:pPr algn="ctr"/>
            <a:endParaRPr lang="fr-FR" sz="1200" b="1" dirty="0"/>
          </a:p>
          <a:p>
            <a:pPr algn="r"/>
            <a:endParaRPr lang="fr-FR" sz="2000" b="1" dirty="0"/>
          </a:p>
        </p:txBody>
      </p:sp>
      <p:pic>
        <p:nvPicPr>
          <p:cNvPr id="2" name="Image 1">
            <a:extLst>
              <a:ext uri="{FF2B5EF4-FFF2-40B4-BE49-F238E27FC236}">
                <a16:creationId xmlns:a16="http://schemas.microsoft.com/office/drawing/2014/main" id="{B52F827B-EF53-DD99-9A55-D5AD4991BC64}"/>
              </a:ext>
            </a:extLst>
          </p:cNvPr>
          <p:cNvPicPr>
            <a:picLocks noChangeAspect="1"/>
          </p:cNvPicPr>
          <p:nvPr/>
        </p:nvPicPr>
        <p:blipFill>
          <a:blip r:embed="rId2"/>
          <a:stretch>
            <a:fillRect/>
          </a:stretch>
        </p:blipFill>
        <p:spPr>
          <a:xfrm>
            <a:off x="179512" y="699815"/>
            <a:ext cx="2855595" cy="4083685"/>
          </a:xfrm>
          <a:prstGeom prst="rect">
            <a:avLst/>
          </a:prstGeom>
        </p:spPr>
      </p:pic>
      <p:pic>
        <p:nvPicPr>
          <p:cNvPr id="3" name="Image 2">
            <a:extLst>
              <a:ext uri="{FF2B5EF4-FFF2-40B4-BE49-F238E27FC236}">
                <a16:creationId xmlns:a16="http://schemas.microsoft.com/office/drawing/2014/main" id="{0837C1E2-8694-3553-59B6-D41B5BE5B86F}"/>
              </a:ext>
            </a:extLst>
          </p:cNvPr>
          <p:cNvPicPr>
            <a:picLocks noChangeAspect="1"/>
          </p:cNvPicPr>
          <p:nvPr/>
        </p:nvPicPr>
        <p:blipFill>
          <a:blip r:embed="rId3"/>
          <a:srcRect b="5502"/>
          <a:stretch/>
        </p:blipFill>
        <p:spPr>
          <a:xfrm>
            <a:off x="4077888" y="1995686"/>
            <a:ext cx="3714750" cy="2520280"/>
          </a:xfrm>
          <a:prstGeom prst="rect">
            <a:avLst/>
          </a:prstGeom>
        </p:spPr>
      </p:pic>
    </p:spTree>
    <p:extLst>
      <p:ext uri="{BB962C8B-B14F-4D97-AF65-F5344CB8AC3E}">
        <p14:creationId xmlns:p14="http://schemas.microsoft.com/office/powerpoint/2010/main" val="391300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fontScale="90000"/>
          </a:bodyPr>
          <a:lstStyle/>
          <a:p>
            <a:r>
              <a:rPr lang="fr-FR" b="1" dirty="0">
                <a:solidFill>
                  <a:schemeClr val="accent2"/>
                </a:solidFill>
              </a:rPr>
              <a:t>Répartition des EIGS « pédiatrique » par année</a:t>
            </a: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7</a:t>
            </a:fld>
            <a:endParaRPr lang="fr-FR"/>
          </a:p>
        </p:txBody>
      </p:sp>
      <p:pic>
        <p:nvPicPr>
          <p:cNvPr id="5" name="Image 4">
            <a:extLst>
              <a:ext uri="{FF2B5EF4-FFF2-40B4-BE49-F238E27FC236}">
                <a16:creationId xmlns:a16="http://schemas.microsoft.com/office/drawing/2014/main" id="{2CC1F245-10EE-C572-BF85-2E70A1682662}"/>
              </a:ext>
            </a:extLst>
          </p:cNvPr>
          <p:cNvPicPr>
            <a:picLocks noChangeAspect="1"/>
          </p:cNvPicPr>
          <p:nvPr/>
        </p:nvPicPr>
        <p:blipFill>
          <a:blip r:embed="rId3"/>
          <a:stretch>
            <a:fillRect/>
          </a:stretch>
        </p:blipFill>
        <p:spPr>
          <a:xfrm>
            <a:off x="822635" y="987574"/>
            <a:ext cx="7498730" cy="3375953"/>
          </a:xfrm>
          <a:prstGeom prst="rect">
            <a:avLst/>
          </a:prstGeom>
        </p:spPr>
      </p:pic>
    </p:spTree>
    <p:extLst>
      <p:ext uri="{BB962C8B-B14F-4D97-AF65-F5344CB8AC3E}">
        <p14:creationId xmlns:p14="http://schemas.microsoft.com/office/powerpoint/2010/main" val="502272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p:cNvPicPr>
            <a:picLocks noGrp="1" noChangeAspect="1"/>
          </p:cNvPicPr>
          <p:nvPr>
            <p:ph sz="half" idx="2"/>
          </p:nvPr>
        </p:nvPicPr>
        <p:blipFill>
          <a:blip r:embed="rId2"/>
          <a:stretch>
            <a:fillRect/>
          </a:stretch>
        </p:blipFill>
        <p:spPr>
          <a:xfrm>
            <a:off x="1593516" y="1174132"/>
            <a:ext cx="5452913" cy="3564549"/>
          </a:xfrm>
          <a:prstGeom prst="rect">
            <a:avLst/>
          </a:prstGeom>
          <a:ln>
            <a:noFill/>
          </a:ln>
        </p:spPr>
      </p:pic>
      <p:sp>
        <p:nvSpPr>
          <p:cNvPr id="9" name="Espace réservé du numéro de diapositive 8"/>
          <p:cNvSpPr>
            <a:spLocks noGrp="1"/>
          </p:cNvSpPr>
          <p:nvPr>
            <p:ph type="sldNum" sz="quarter" idx="12"/>
          </p:nvPr>
        </p:nvSpPr>
        <p:spPr/>
        <p:txBody>
          <a:bodyPr/>
          <a:lstStyle/>
          <a:p>
            <a:fld id="{6DC68A8C-B387-4767-B847-D165E53B4482}" type="slidenum">
              <a:rPr lang="fr-FR" smtClean="0"/>
              <a:t>8</a:t>
            </a:fld>
            <a:endParaRPr lang="fr-FR"/>
          </a:p>
        </p:txBody>
      </p:sp>
      <p:sp>
        <p:nvSpPr>
          <p:cNvPr id="10" name="Titre 1"/>
          <p:cNvSpPr>
            <a:spLocks noGrp="1"/>
          </p:cNvSpPr>
          <p:nvPr>
            <p:ph type="title"/>
          </p:nvPr>
        </p:nvSpPr>
        <p:spPr>
          <a:xfrm>
            <a:off x="2051720" y="122699"/>
            <a:ext cx="6536829" cy="628992"/>
          </a:xfrm>
        </p:spPr>
        <p:txBody>
          <a:bodyPr>
            <a:normAutofit/>
          </a:bodyPr>
          <a:lstStyle/>
          <a:p>
            <a:r>
              <a:rPr lang="fr-FR" b="1" dirty="0">
                <a:solidFill>
                  <a:schemeClr val="accent2"/>
                </a:solidFill>
              </a:rPr>
              <a:t>Répartition départementale </a:t>
            </a:r>
          </a:p>
        </p:txBody>
      </p:sp>
      <p:sp>
        <p:nvSpPr>
          <p:cNvPr id="2" name="Rectangle à coins arrondis 1"/>
          <p:cNvSpPr/>
          <p:nvPr/>
        </p:nvSpPr>
        <p:spPr>
          <a:xfrm>
            <a:off x="7752271" y="3032992"/>
            <a:ext cx="1284225" cy="50405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75 EIGS</a:t>
            </a:r>
          </a:p>
        </p:txBody>
      </p:sp>
      <p:cxnSp>
        <p:nvCxnSpPr>
          <p:cNvPr id="4" name="Connecteur droit 3"/>
          <p:cNvCxnSpPr/>
          <p:nvPr/>
        </p:nvCxnSpPr>
        <p:spPr>
          <a:xfrm flipH="1">
            <a:off x="6076261" y="3435846"/>
            <a:ext cx="1664091" cy="202405"/>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à coins arrondis 7"/>
          <p:cNvSpPr/>
          <p:nvPr/>
        </p:nvSpPr>
        <p:spPr>
          <a:xfrm>
            <a:off x="4355976" y="4273118"/>
            <a:ext cx="1080120" cy="504056"/>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23 EIGS</a:t>
            </a:r>
          </a:p>
        </p:txBody>
      </p:sp>
      <p:sp>
        <p:nvSpPr>
          <p:cNvPr id="12" name="Rectangle à coins arrondis 11"/>
          <p:cNvSpPr/>
          <p:nvPr/>
        </p:nvSpPr>
        <p:spPr>
          <a:xfrm>
            <a:off x="7236296" y="4064212"/>
            <a:ext cx="1224136" cy="504056"/>
          </a:xfrm>
          <a:prstGeom prst="roundRect">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15 EIGS</a:t>
            </a:r>
          </a:p>
        </p:txBody>
      </p:sp>
      <p:sp>
        <p:nvSpPr>
          <p:cNvPr id="13" name="Rectangle à coins arrondis 12"/>
          <p:cNvSpPr/>
          <p:nvPr/>
        </p:nvSpPr>
        <p:spPr>
          <a:xfrm>
            <a:off x="6520492" y="2066804"/>
            <a:ext cx="1147851" cy="504056"/>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17 EIGS</a:t>
            </a:r>
          </a:p>
        </p:txBody>
      </p:sp>
      <p:sp>
        <p:nvSpPr>
          <p:cNvPr id="14" name="Rectangle à coins arrondis 13"/>
          <p:cNvSpPr/>
          <p:nvPr/>
        </p:nvSpPr>
        <p:spPr>
          <a:xfrm>
            <a:off x="3635896" y="2607754"/>
            <a:ext cx="1296144"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14 EIGS</a:t>
            </a:r>
          </a:p>
          <a:p>
            <a:pPr algn="ctr"/>
            <a:endParaRPr lang="fr-FR" dirty="0"/>
          </a:p>
        </p:txBody>
      </p:sp>
      <p:sp>
        <p:nvSpPr>
          <p:cNvPr id="15" name="Rectangle à coins arrondis 14"/>
          <p:cNvSpPr/>
          <p:nvPr/>
        </p:nvSpPr>
        <p:spPr>
          <a:xfrm>
            <a:off x="467544" y="2283718"/>
            <a:ext cx="1224135" cy="57428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18 EIGS</a:t>
            </a:r>
          </a:p>
        </p:txBody>
      </p:sp>
      <p:sp>
        <p:nvSpPr>
          <p:cNvPr id="17" name="Rectangle à coins arrondis 16"/>
          <p:cNvSpPr/>
          <p:nvPr/>
        </p:nvSpPr>
        <p:spPr>
          <a:xfrm>
            <a:off x="2771800" y="670076"/>
            <a:ext cx="1224136" cy="5040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17 EIGS san</a:t>
            </a:r>
          </a:p>
        </p:txBody>
      </p:sp>
      <p:sp>
        <p:nvSpPr>
          <p:cNvPr id="18" name="Rectangle à coins arrondis 17"/>
          <p:cNvSpPr/>
          <p:nvPr/>
        </p:nvSpPr>
        <p:spPr>
          <a:xfrm>
            <a:off x="1763688" y="3812184"/>
            <a:ext cx="1224136" cy="5040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10 EIGS</a:t>
            </a:r>
          </a:p>
        </p:txBody>
      </p:sp>
      <p:sp>
        <p:nvSpPr>
          <p:cNvPr id="3" name="ZoneTexte 2"/>
          <p:cNvSpPr txBox="1"/>
          <p:nvPr/>
        </p:nvSpPr>
        <p:spPr>
          <a:xfrm>
            <a:off x="467544" y="3111810"/>
            <a:ext cx="936104" cy="369332"/>
          </a:xfrm>
          <a:prstGeom prst="rect">
            <a:avLst/>
          </a:prstGeom>
          <a:noFill/>
        </p:spPr>
        <p:txBody>
          <a:bodyPr wrap="square" rtlCol="0">
            <a:spAutoFit/>
          </a:bodyPr>
          <a:lstStyle/>
          <a:p>
            <a:endParaRPr lang="fr-FR"/>
          </a:p>
        </p:txBody>
      </p:sp>
    </p:spTree>
    <p:extLst>
      <p:ext uri="{BB962C8B-B14F-4D97-AF65-F5344CB8AC3E}">
        <p14:creationId xmlns:p14="http://schemas.microsoft.com/office/powerpoint/2010/main" val="2228660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5832648" cy="628992"/>
          </a:xfrm>
        </p:spPr>
        <p:txBody>
          <a:bodyPr>
            <a:normAutofit fontScale="90000"/>
          </a:bodyPr>
          <a:lstStyle/>
          <a:p>
            <a:r>
              <a:rPr lang="fr-FR" sz="2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jeunes patients</a:t>
            </a:r>
            <a:endParaRPr lang="fr-FR" b="1" dirty="0">
              <a:solidFill>
                <a:schemeClr val="accent2"/>
              </a:solidFill>
            </a:endParaRP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9</a:t>
            </a:fld>
            <a:endParaRPr lang="fr-FR"/>
          </a:p>
        </p:txBody>
      </p:sp>
      <p:graphicFrame>
        <p:nvGraphicFramePr>
          <p:cNvPr id="3" name="Graphique 2">
            <a:extLst>
              <a:ext uri="{FF2B5EF4-FFF2-40B4-BE49-F238E27FC236}">
                <a16:creationId xmlns:a16="http://schemas.microsoft.com/office/drawing/2014/main" id="{316C9B4A-209F-643D-13DA-8D1227E8FE16}"/>
              </a:ext>
            </a:extLst>
          </p:cNvPr>
          <p:cNvGraphicFramePr>
            <a:graphicFrameLocks/>
          </p:cNvGraphicFramePr>
          <p:nvPr/>
        </p:nvGraphicFramePr>
        <p:xfrm>
          <a:off x="1763688" y="1037396"/>
          <a:ext cx="5040560"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0FEA1057-5D12-F98A-0B84-1150CCF296EB}"/>
              </a:ext>
            </a:extLst>
          </p:cNvPr>
          <p:cNvSpPr txBox="1"/>
          <p:nvPr/>
        </p:nvSpPr>
        <p:spPr>
          <a:xfrm>
            <a:off x="179512" y="714091"/>
            <a:ext cx="5658297" cy="338554"/>
          </a:xfrm>
          <a:prstGeom prst="rect">
            <a:avLst/>
          </a:prstGeom>
          <a:noFill/>
        </p:spPr>
        <p:txBody>
          <a:bodyPr wrap="square">
            <a:spAutoFit/>
          </a:bodyPr>
          <a:lstStyle/>
          <a:p>
            <a:r>
              <a:rPr lang="fr-FR" sz="1600" b="1" dirty="0">
                <a:solidFill>
                  <a:schemeClr val="accent2"/>
                </a:solidFill>
              </a:rPr>
              <a:t>Répartition des EIGS « pédiatrique » par âge</a:t>
            </a:r>
            <a:endParaRPr lang="fr-FR" sz="1600" dirty="0"/>
          </a:p>
        </p:txBody>
      </p:sp>
      <p:sp>
        <p:nvSpPr>
          <p:cNvPr id="8" name="ZoneTexte 7">
            <a:extLst>
              <a:ext uri="{FF2B5EF4-FFF2-40B4-BE49-F238E27FC236}">
                <a16:creationId xmlns:a16="http://schemas.microsoft.com/office/drawing/2014/main" id="{90F1D2B6-3664-5B5A-5D09-D877C1F5E121}"/>
              </a:ext>
            </a:extLst>
          </p:cNvPr>
          <p:cNvSpPr txBox="1"/>
          <p:nvPr/>
        </p:nvSpPr>
        <p:spPr>
          <a:xfrm>
            <a:off x="112697" y="4152478"/>
            <a:ext cx="8918605" cy="461665"/>
          </a:xfrm>
          <a:prstGeom prst="rect">
            <a:avLst/>
          </a:prstGeom>
          <a:noFill/>
        </p:spPr>
        <p:txBody>
          <a:bodyPr wrap="square" rtlCol="0">
            <a:spAutoFit/>
          </a:bodyPr>
          <a:lstStyle/>
          <a:p>
            <a:r>
              <a:rPr lang="fr-FR" sz="1200" dirty="0"/>
              <a:t>L’item « non renseigné » concerne les situations où l’âge ne peut pas être précisé en raison de l’implication de plusieurs patients (par exemple : une agression sexuelle entre deux mineurs, la prise en charge simultanée d’un nouveau-né et de sa mère, etc.).</a:t>
            </a:r>
          </a:p>
        </p:txBody>
      </p:sp>
    </p:spTree>
    <p:extLst>
      <p:ext uri="{BB962C8B-B14F-4D97-AF65-F5344CB8AC3E}">
        <p14:creationId xmlns:p14="http://schemas.microsoft.com/office/powerpoint/2010/main" val="2122528592"/>
      </p:ext>
    </p:extLst>
  </p:cSld>
  <p:clrMapOvr>
    <a:masterClrMapping/>
  </p:clrMapOvr>
</p:sld>
</file>

<file path=ppt/theme/theme1.xml><?xml version="1.0" encoding="utf-8"?>
<a:theme xmlns:a="http://schemas.openxmlformats.org/drawingml/2006/main" name="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TEMPLATE_ARS_IDF 16-9</Template>
  <TotalTime>7340</TotalTime>
  <Words>2460</Words>
  <Application>Microsoft Office PowerPoint</Application>
  <PresentationFormat>Affichage à l'écran (16:9)</PresentationFormat>
  <Paragraphs>272</Paragraphs>
  <Slides>30</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Aptos</vt:lpstr>
      <vt:lpstr>Arial</vt:lpstr>
      <vt:lpstr>Calibri</vt:lpstr>
      <vt:lpstr>Courier New</vt:lpstr>
      <vt:lpstr>Symbol</vt:lpstr>
      <vt:lpstr>Wingdings</vt:lpstr>
      <vt:lpstr>TEMPLATE_ARS_HAUTS DE FRANCE 16-9</vt:lpstr>
      <vt:lpstr>UIIIIIIIIIIIIIIIIIIIIIIIIIIIIII89</vt:lpstr>
      <vt:lpstr>Contexte pédiatrique en ile de France</vt:lpstr>
      <vt:lpstr>L’offre en Ile de France</vt:lpstr>
      <vt:lpstr>Enjeux prioritaires du Projet Régional de Santé</vt:lpstr>
      <vt:lpstr>Méthodologie</vt:lpstr>
      <vt:lpstr>Présentation PowerPoint</vt:lpstr>
      <vt:lpstr>Répartition des EIGS « pédiatrique » par année</vt:lpstr>
      <vt:lpstr>Répartition départementale </vt:lpstr>
      <vt:lpstr>Caractéristiques des jeunes patients</vt:lpstr>
      <vt:lpstr>Caractéristiques des jeunes patients</vt:lpstr>
      <vt:lpstr>Caractéristiques des jeunes patients</vt:lpstr>
      <vt:lpstr>Caractéristiques des jeunes patients</vt:lpstr>
      <vt:lpstr>Circonstances des EIGS</vt:lpstr>
      <vt:lpstr>Circonstances des EIGS</vt:lpstr>
      <vt:lpstr>Circonstances des EIGS</vt:lpstr>
      <vt:lpstr>Circonstances des EIGS - Nature</vt:lpstr>
      <vt:lpstr>Période de vulnérabilité</vt:lpstr>
      <vt:lpstr>Circonstances des EIGS</vt:lpstr>
      <vt:lpstr>Analyse des causes et des barrières </vt:lpstr>
      <vt:lpstr>Présentation PowerPoint</vt:lpstr>
      <vt:lpstr>Facteurs liés à l’enfant: 79%</vt:lpstr>
      <vt:lpstr>Facteurs liés aux tâches à accomplir: 76%</vt:lpstr>
      <vt:lpstr>Facteurs liés à l’environnement du travail</vt:lpstr>
      <vt:lpstr>Facteurs liés à l’équipe</vt:lpstr>
      <vt:lpstr>Facteurs liés aux professionnels</vt:lpstr>
      <vt:lpstr>Facteurs liés à l’organisation et au management </vt:lpstr>
      <vt:lpstr>Facteurs liés au contexte institutionnel: 21%</vt:lpstr>
      <vt:lpstr>Analyse des causes et des barrières </vt:lpstr>
      <vt:lpstr>Les Never Events en pédiatrie </vt:lpstr>
      <vt:lpstr>Préconisations pour améliorer la sécurité des soins des enfants et adolescents  </vt:lpstr>
    </vt:vector>
  </TitlesOfParts>
  <Manager>Client</Manager>
  <Company>ARS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FARTHOUAT, Isabelle</dc:creator>
  <cp:lastModifiedBy>WOJTAS, Catherine (ARS-IDF)</cp:lastModifiedBy>
  <cp:revision>283</cp:revision>
  <cp:lastPrinted>2022-08-29T12:22:04Z</cp:lastPrinted>
  <dcterms:created xsi:type="dcterms:W3CDTF">2020-05-28T12:56:37Z</dcterms:created>
  <dcterms:modified xsi:type="dcterms:W3CDTF">2025-09-11T10:20:07Z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94c1fb-3db8-4cce-b079-9b022302847f_Enabled">
    <vt:lpwstr>true</vt:lpwstr>
  </property>
  <property fmtid="{D5CDD505-2E9C-101B-9397-08002B2CF9AE}" pid="3" name="MSIP_Label_3094c1fb-3db8-4cce-b079-9b022302847f_SetDate">
    <vt:lpwstr>2025-09-03T09:29:14Z</vt:lpwstr>
  </property>
  <property fmtid="{D5CDD505-2E9C-101B-9397-08002B2CF9AE}" pid="4" name="MSIP_Label_3094c1fb-3db8-4cce-b079-9b022302847f_Method">
    <vt:lpwstr>Standard</vt:lpwstr>
  </property>
  <property fmtid="{D5CDD505-2E9C-101B-9397-08002B2CF9AE}" pid="5" name="MSIP_Label_3094c1fb-3db8-4cce-b079-9b022302847f_Name">
    <vt:lpwstr>[Prod v5] C1 - Standard</vt:lpwstr>
  </property>
  <property fmtid="{D5CDD505-2E9C-101B-9397-08002B2CF9AE}" pid="6" name="MSIP_Label_3094c1fb-3db8-4cce-b079-9b022302847f_SiteId">
    <vt:lpwstr>035e5292-5a25-4509-bb08-a555f7d31a8b</vt:lpwstr>
  </property>
  <property fmtid="{D5CDD505-2E9C-101B-9397-08002B2CF9AE}" pid="7" name="MSIP_Label_3094c1fb-3db8-4cce-b079-9b022302847f_ActionId">
    <vt:lpwstr>c6b9975f-629a-440f-a690-20edd2f2d7c0</vt:lpwstr>
  </property>
  <property fmtid="{D5CDD505-2E9C-101B-9397-08002B2CF9AE}" pid="8" name="MSIP_Label_3094c1fb-3db8-4cce-b079-9b022302847f_ContentBits">
    <vt:lpwstr>0</vt:lpwstr>
  </property>
  <property fmtid="{D5CDD505-2E9C-101B-9397-08002B2CF9AE}" pid="9" name="MSIP_Label_3094c1fb-3db8-4cce-b079-9b022302847f_Tag">
    <vt:lpwstr>10, 3, 0, 1</vt:lpwstr>
  </property>
</Properties>
</file>