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3" r:id="rId1"/>
  </p:sldMasterIdLst>
  <p:notesMasterIdLst>
    <p:notesMasterId r:id="rId28"/>
  </p:notesMasterIdLst>
  <p:handoutMasterIdLst>
    <p:handoutMasterId r:id="rId29"/>
  </p:handoutMasterIdLst>
  <p:sldIdLst>
    <p:sldId id="326" r:id="rId2"/>
    <p:sldId id="412" r:id="rId3"/>
    <p:sldId id="414" r:id="rId4"/>
    <p:sldId id="333" r:id="rId5"/>
    <p:sldId id="334" r:id="rId6"/>
    <p:sldId id="370" r:id="rId7"/>
    <p:sldId id="337" r:id="rId8"/>
    <p:sldId id="385" r:id="rId9"/>
    <p:sldId id="415" r:id="rId10"/>
    <p:sldId id="416" r:id="rId11"/>
    <p:sldId id="417" r:id="rId12"/>
    <p:sldId id="524" r:id="rId13"/>
    <p:sldId id="418" r:id="rId14"/>
    <p:sldId id="520" r:id="rId15"/>
    <p:sldId id="378" r:id="rId16"/>
    <p:sldId id="347" r:id="rId17"/>
    <p:sldId id="348" r:id="rId18"/>
    <p:sldId id="364" r:id="rId19"/>
    <p:sldId id="363" r:id="rId20"/>
    <p:sldId id="355" r:id="rId21"/>
    <p:sldId id="365" r:id="rId22"/>
    <p:sldId id="375" r:id="rId23"/>
    <p:sldId id="522" r:id="rId24"/>
    <p:sldId id="525" r:id="rId25"/>
    <p:sldId id="387" r:id="rId26"/>
    <p:sldId id="359" r:id="rId27"/>
  </p:sldIdLst>
  <p:sldSz cx="9144000" cy="5143500" type="screen16x9"/>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FF99"/>
    <a:srgbClr val="000099"/>
    <a:srgbClr val="9999FF"/>
    <a:srgbClr val="99CCFF"/>
    <a:srgbClr val="99CC00"/>
    <a:srgbClr val="CCFFCC"/>
    <a:srgbClr val="CCFF66"/>
    <a:srgbClr val="002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925" autoAdjust="0"/>
  </p:normalViewPr>
  <p:slideViewPr>
    <p:cSldViewPr showGuides="1">
      <p:cViewPr varScale="1">
        <p:scale>
          <a:sx n="97" d="100"/>
          <a:sy n="97" d="100"/>
        </p:scale>
        <p:origin x="1027" y="67"/>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6" d="100"/>
          <a:sy n="96" d="100"/>
        </p:scale>
        <p:origin x="4022"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[Extraction SIVSS du 01032017 au 27052024 .xlsx]Caractéristique EIGS!Tableau croisé dynamique1</c:name>
    <c:fmtId val="9"/>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'Caractéristique EIGS'!$B$2</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'Caractéristique EIGS'!$A$3:$A$9</c:f>
              <c:strCache>
                <c:ptCount val="6"/>
                <c:pt idx="0">
                  <c:v>&lt;07/10/2020</c:v>
                </c:pt>
                <c:pt idx="1">
                  <c:v>2020</c:v>
                </c:pt>
                <c:pt idx="2">
                  <c:v>2021</c:v>
                </c:pt>
                <c:pt idx="3">
                  <c:v>2022</c:v>
                </c:pt>
                <c:pt idx="4">
                  <c:v>2023</c:v>
                </c:pt>
                <c:pt idx="5">
                  <c:v>2024</c:v>
                </c:pt>
              </c:strCache>
            </c:strRef>
          </c:cat>
          <c:val>
            <c:numRef>
              <c:f>'Caractéristique EIGS'!$B$3:$B$9</c:f>
              <c:numCache>
                <c:formatCode>General</c:formatCode>
                <c:ptCount val="6"/>
                <c:pt idx="1">
                  <c:v>6</c:v>
                </c:pt>
                <c:pt idx="2">
                  <c:v>29</c:v>
                </c:pt>
                <c:pt idx="3">
                  <c:v>27</c:v>
                </c:pt>
                <c:pt idx="4">
                  <c:v>40</c:v>
                </c:pt>
                <c:pt idx="5">
                  <c:v>21</c:v>
                </c:pt>
              </c:numCache>
            </c:numRef>
          </c:val>
          <c:extLst>
            <c:ext xmlns:c16="http://schemas.microsoft.com/office/drawing/2014/chart" uri="{C3380CC4-5D6E-409C-BE32-E72D297353CC}">
              <c16:uniqueId val="{00000000-F7A6-445C-974C-6AD0B129E374}"/>
            </c:ext>
          </c:extLst>
        </c:ser>
        <c:dLbls>
          <c:dLblPos val="outEnd"/>
          <c:showLegendKey val="0"/>
          <c:showVal val="1"/>
          <c:showCatName val="0"/>
          <c:showSerName val="0"/>
          <c:showPercent val="0"/>
          <c:showBubbleSize val="0"/>
        </c:dLbls>
        <c:gapWidth val="219"/>
        <c:overlap val="-27"/>
        <c:axId val="1061887680"/>
        <c:axId val="1061888160"/>
      </c:barChart>
      <c:catAx>
        <c:axId val="10618876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61888160"/>
        <c:crosses val="autoZero"/>
        <c:auto val="1"/>
        <c:lblAlgn val="ctr"/>
        <c:lblOffset val="100"/>
        <c:noMultiLvlLbl val="0"/>
      </c:catAx>
      <c:valAx>
        <c:axId val="1061888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61887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 des causes'!$D$81:$D$86</c:f>
              <c:strCache>
                <c:ptCount val="6"/>
                <c:pt idx="0">
                  <c:v>Protocoles (indisponibles, non adaptés ou non utilisés)</c:v>
                </c:pt>
                <c:pt idx="1">
                  <c:v>Aide à la décision (équipements spécificiques, algorithmes décisionnels, logiciels, recommandations)</c:v>
                </c:pt>
                <c:pt idx="2">
                  <c:v>Résultats d'examens complémentaires (non disponibles ou non pertinents)</c:v>
                </c:pt>
                <c:pt idx="3">
                  <c:v>Définition des tâches</c:v>
                </c:pt>
                <c:pt idx="4">
                  <c:v>Autre</c:v>
                </c:pt>
                <c:pt idx="5">
                  <c:v>Programmation, planification</c:v>
                </c:pt>
              </c:strCache>
            </c:strRef>
          </c:cat>
          <c:val>
            <c:numRef>
              <c:f>'Analyse des causes'!$F$81:$F$86</c:f>
              <c:numCache>
                <c:formatCode>0%</c:formatCode>
                <c:ptCount val="6"/>
                <c:pt idx="0">
                  <c:v>0.5977011494252874</c:v>
                </c:pt>
                <c:pt idx="1">
                  <c:v>0.37931034482758619</c:v>
                </c:pt>
                <c:pt idx="2">
                  <c:v>0.35632183908045978</c:v>
                </c:pt>
                <c:pt idx="3">
                  <c:v>0.32183908045977011</c:v>
                </c:pt>
                <c:pt idx="4">
                  <c:v>0.2988505747126437</c:v>
                </c:pt>
                <c:pt idx="5">
                  <c:v>0.28735632183908044</c:v>
                </c:pt>
              </c:numCache>
            </c:numRef>
          </c:val>
          <c:extLst>
            <c:ext xmlns:c16="http://schemas.microsoft.com/office/drawing/2014/chart" uri="{C3380CC4-5D6E-409C-BE32-E72D297353CC}">
              <c16:uniqueId val="{00000000-F644-451F-8427-229602B03316}"/>
            </c:ext>
          </c:extLst>
        </c:ser>
        <c:dLbls>
          <c:dLblPos val="outEnd"/>
          <c:showLegendKey val="0"/>
          <c:showVal val="1"/>
          <c:showCatName val="0"/>
          <c:showSerName val="0"/>
          <c:showPercent val="0"/>
          <c:showBubbleSize val="0"/>
        </c:dLbls>
        <c:gapWidth val="182"/>
        <c:axId val="1350534015"/>
        <c:axId val="1350535455"/>
      </c:barChart>
      <c:catAx>
        <c:axId val="13505340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50535455"/>
        <c:crosses val="autoZero"/>
        <c:auto val="1"/>
        <c:lblAlgn val="ctr"/>
        <c:lblOffset val="100"/>
        <c:noMultiLvlLbl val="0"/>
      </c:catAx>
      <c:valAx>
        <c:axId val="135053545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505340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 des causes'!$D$179:$D$187</c:f>
              <c:strCache>
                <c:ptCount val="9"/>
                <c:pt idx="0">
                  <c:v>Fournitures ou équipements (non disponibles, inadaptés ou défectueux)</c:v>
                </c:pt>
                <c:pt idx="1">
                  <c:v>Charge de travail, temps de travail</c:v>
                </c:pt>
                <c:pt idx="2">
                  <c:v>Déplacements, transferts de patients entre unités ou sites
</c:v>
                </c:pt>
                <c:pt idx="3">
                  <c:v>Effectifs (adaptés en nombre ou en compétences)</c:v>
                </c:pt>
                <c:pt idx="4">
                  <c:v>Locaux (fonctionnalité, maintenance, hygiène etc.)</c:v>
                </c:pt>
                <c:pt idx="5">
                  <c:v>Retards, délais
</c:v>
                </c:pt>
                <c:pt idx="6">
                  <c:v>Informatique (disponibilité, fonctionnement, maintenance)</c:v>
                </c:pt>
                <c:pt idx="7">
                  <c:v>Administration</c:v>
                </c:pt>
                <c:pt idx="8">
                  <c:v>Autre</c:v>
                </c:pt>
              </c:strCache>
            </c:strRef>
          </c:cat>
          <c:val>
            <c:numRef>
              <c:f>'Analyse des causes'!$F$179:$F$187</c:f>
              <c:numCache>
                <c:formatCode>0%</c:formatCode>
                <c:ptCount val="9"/>
                <c:pt idx="0">
                  <c:v>0.43283582089552236</c:v>
                </c:pt>
                <c:pt idx="1">
                  <c:v>0.38805970149253732</c:v>
                </c:pt>
                <c:pt idx="2">
                  <c:v>0.23880597014925373</c:v>
                </c:pt>
                <c:pt idx="3">
                  <c:v>0.20895522388059701</c:v>
                </c:pt>
                <c:pt idx="4">
                  <c:v>0.16417910447761194</c:v>
                </c:pt>
                <c:pt idx="5">
                  <c:v>0.16417910447761194</c:v>
                </c:pt>
                <c:pt idx="6">
                  <c:v>7.4626865671641784E-2</c:v>
                </c:pt>
                <c:pt idx="7">
                  <c:v>7.4626865671641784E-2</c:v>
                </c:pt>
                <c:pt idx="8">
                  <c:v>5.9701492537313432E-2</c:v>
                </c:pt>
              </c:numCache>
            </c:numRef>
          </c:val>
          <c:extLst>
            <c:ext xmlns:c16="http://schemas.microsoft.com/office/drawing/2014/chart" uri="{C3380CC4-5D6E-409C-BE32-E72D297353CC}">
              <c16:uniqueId val="{00000000-7489-4B29-A28C-6A3CA36FBF39}"/>
            </c:ext>
          </c:extLst>
        </c:ser>
        <c:dLbls>
          <c:dLblPos val="outEnd"/>
          <c:showLegendKey val="0"/>
          <c:showVal val="1"/>
          <c:showCatName val="0"/>
          <c:showSerName val="0"/>
          <c:showPercent val="0"/>
          <c:showBubbleSize val="0"/>
        </c:dLbls>
        <c:gapWidth val="182"/>
        <c:axId val="1419338607"/>
        <c:axId val="1419340047"/>
      </c:barChart>
      <c:catAx>
        <c:axId val="14193386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19340047"/>
        <c:crosses val="autoZero"/>
        <c:auto val="1"/>
        <c:lblAlgn val="ctr"/>
        <c:lblOffset val="100"/>
        <c:noMultiLvlLbl val="0"/>
      </c:catAx>
      <c:valAx>
        <c:axId val="141934004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193386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 des causes'!$D$133:$D$140</c:f>
              <c:strCache>
                <c:ptCount val="8"/>
                <c:pt idx="0">
                  <c:v>Communication entre professionnels</c:v>
                </c:pt>
                <c:pt idx="1">
                  <c:v>Transmissions et alertes</c:v>
                </c:pt>
                <c:pt idx="2">
                  <c:v>Informations écrites (dossier patient…)</c:v>
                </c:pt>
                <c:pt idx="3">
                  <c:v>Répartition des tâches</c:v>
                </c:pt>
                <c:pt idx="4">
                  <c:v>Communication vers le patient et ses proches
</c:v>
                </c:pt>
                <c:pt idx="5">
                  <c:v>Demandes de soutien ou comportements face aux incidents</c:v>
                </c:pt>
                <c:pt idx="6">
                  <c:v>Encadrement, Supervision</c:v>
                </c:pt>
                <c:pt idx="7">
                  <c:v>Autre</c:v>
                </c:pt>
              </c:strCache>
            </c:strRef>
          </c:cat>
          <c:val>
            <c:numRef>
              <c:f>'Analyse des causes'!$F$133:$F$140</c:f>
              <c:numCache>
                <c:formatCode>0%</c:formatCode>
                <c:ptCount val="8"/>
                <c:pt idx="0">
                  <c:v>0.64935064935064934</c:v>
                </c:pt>
                <c:pt idx="1">
                  <c:v>0.46753246753246752</c:v>
                </c:pt>
                <c:pt idx="2">
                  <c:v>0.41558441558441561</c:v>
                </c:pt>
                <c:pt idx="3">
                  <c:v>0.27272727272727271</c:v>
                </c:pt>
                <c:pt idx="4">
                  <c:v>0.20779220779220781</c:v>
                </c:pt>
                <c:pt idx="5">
                  <c:v>0.19480519480519481</c:v>
                </c:pt>
                <c:pt idx="6">
                  <c:v>0.11688311688311688</c:v>
                </c:pt>
                <c:pt idx="7">
                  <c:v>7.792207792207792E-2</c:v>
                </c:pt>
              </c:numCache>
            </c:numRef>
          </c:val>
          <c:extLst>
            <c:ext xmlns:c16="http://schemas.microsoft.com/office/drawing/2014/chart" uri="{C3380CC4-5D6E-409C-BE32-E72D297353CC}">
              <c16:uniqueId val="{00000000-ED34-4436-92BE-1AAC8D0C15DD}"/>
            </c:ext>
          </c:extLst>
        </c:ser>
        <c:dLbls>
          <c:dLblPos val="outEnd"/>
          <c:showLegendKey val="0"/>
          <c:showVal val="1"/>
          <c:showCatName val="0"/>
          <c:showSerName val="0"/>
          <c:showPercent val="0"/>
          <c:showBubbleSize val="0"/>
        </c:dLbls>
        <c:gapWidth val="182"/>
        <c:axId val="1419336687"/>
        <c:axId val="1419338127"/>
      </c:barChart>
      <c:catAx>
        <c:axId val="14193366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19338127"/>
        <c:crosses val="autoZero"/>
        <c:auto val="1"/>
        <c:lblAlgn val="ctr"/>
        <c:lblOffset val="100"/>
        <c:noMultiLvlLbl val="0"/>
      </c:catAx>
      <c:valAx>
        <c:axId val="141933812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193366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 des causes'!$D$120:$D$122</c:f>
              <c:strCache>
                <c:ptCount val="3"/>
                <c:pt idx="0">
                  <c:v>Qualifications, compétences</c:v>
                </c:pt>
                <c:pt idx="1">
                  <c:v>Facteurs de stress physique ou psychologique</c:v>
                </c:pt>
                <c:pt idx="2">
                  <c:v>Autre</c:v>
                </c:pt>
              </c:strCache>
            </c:strRef>
          </c:cat>
          <c:val>
            <c:numRef>
              <c:f>'Analyse des causes'!$F$120:$F$122</c:f>
              <c:numCache>
                <c:formatCode>0%</c:formatCode>
                <c:ptCount val="3"/>
                <c:pt idx="0">
                  <c:v>0.43137254901960786</c:v>
                </c:pt>
                <c:pt idx="1">
                  <c:v>0.41176470588235292</c:v>
                </c:pt>
                <c:pt idx="2">
                  <c:v>0.39215686274509803</c:v>
                </c:pt>
              </c:numCache>
            </c:numRef>
          </c:val>
          <c:extLst>
            <c:ext xmlns:c16="http://schemas.microsoft.com/office/drawing/2014/chart" uri="{C3380CC4-5D6E-409C-BE32-E72D297353CC}">
              <c16:uniqueId val="{00000000-8613-46DA-B0B9-1A7B1911C3B1}"/>
            </c:ext>
          </c:extLst>
        </c:ser>
        <c:dLbls>
          <c:dLblPos val="outEnd"/>
          <c:showLegendKey val="0"/>
          <c:showVal val="1"/>
          <c:showCatName val="0"/>
          <c:showSerName val="0"/>
          <c:showPercent val="0"/>
          <c:showBubbleSize val="0"/>
        </c:dLbls>
        <c:gapWidth val="182"/>
        <c:axId val="1254680079"/>
        <c:axId val="1254680559"/>
      </c:barChart>
      <c:catAx>
        <c:axId val="12546800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54680559"/>
        <c:crosses val="autoZero"/>
        <c:auto val="1"/>
        <c:lblAlgn val="ctr"/>
        <c:lblOffset val="100"/>
        <c:noMultiLvlLbl val="0"/>
      </c:catAx>
      <c:valAx>
        <c:axId val="12546805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546800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 des causes'!$D$215:$D$220</c:f>
              <c:strCache>
                <c:ptCount val="6"/>
                <c:pt idx="0">
                  <c:v>Politique de formation continue</c:v>
                </c:pt>
                <c:pt idx="1">
                  <c:v>Management de la qualité, sécurité, hygiène et environnement</c:v>
                </c:pt>
                <c:pt idx="2">
                  <c:v>Gestion des ressources humaines, intérim, remplaçant</c:v>
                </c:pt>
                <c:pt idx="3">
                  <c:v>Autre</c:v>
                </c:pt>
                <c:pt idx="4">
                  <c:v>Structure hiérarchique (organigramme, niveaux décisionnels)</c:v>
                </c:pt>
                <c:pt idx="5">
                  <c:v>Gestion de la sous-traitance</c:v>
                </c:pt>
              </c:strCache>
            </c:strRef>
          </c:cat>
          <c:val>
            <c:numRef>
              <c:f>'Analyse des causes'!$F$215:$F$220</c:f>
              <c:numCache>
                <c:formatCode>0%</c:formatCode>
                <c:ptCount val="6"/>
                <c:pt idx="0">
                  <c:v>0.41025641025641024</c:v>
                </c:pt>
                <c:pt idx="1">
                  <c:v>0.33333333333333331</c:v>
                </c:pt>
                <c:pt idx="2">
                  <c:v>0.30769230769230771</c:v>
                </c:pt>
                <c:pt idx="3">
                  <c:v>0.23076923076923078</c:v>
                </c:pt>
                <c:pt idx="4">
                  <c:v>0.17948717948717949</c:v>
                </c:pt>
                <c:pt idx="5">
                  <c:v>5.128205128205128E-2</c:v>
                </c:pt>
              </c:numCache>
            </c:numRef>
          </c:val>
          <c:extLst>
            <c:ext xmlns:c16="http://schemas.microsoft.com/office/drawing/2014/chart" uri="{C3380CC4-5D6E-409C-BE32-E72D297353CC}">
              <c16:uniqueId val="{00000000-42D6-49E7-9E1A-4CA132CFED46}"/>
            </c:ext>
          </c:extLst>
        </c:ser>
        <c:dLbls>
          <c:dLblPos val="outEnd"/>
          <c:showLegendKey val="0"/>
          <c:showVal val="1"/>
          <c:showCatName val="0"/>
          <c:showSerName val="0"/>
          <c:showPercent val="0"/>
          <c:showBubbleSize val="0"/>
        </c:dLbls>
        <c:gapWidth val="182"/>
        <c:axId val="1347736095"/>
        <c:axId val="1347738015"/>
      </c:barChart>
      <c:catAx>
        <c:axId val="13477360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47738015"/>
        <c:crosses val="autoZero"/>
        <c:auto val="1"/>
        <c:lblAlgn val="ctr"/>
        <c:lblOffset val="100"/>
        <c:noMultiLvlLbl val="0"/>
      </c:catAx>
      <c:valAx>
        <c:axId val="134773801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477360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 des causes'!$D$236:$D$239</c:f>
              <c:strCache>
                <c:ptCount val="4"/>
                <c:pt idx="0">
                  <c:v>Autre</c:v>
                </c:pt>
                <c:pt idx="1">
                  <c:v>Politique de santé publique régionale</c:v>
                </c:pt>
                <c:pt idx="2">
                  <c:v>Politique de santé publique nationale</c:v>
                </c:pt>
                <c:pt idx="3">
                  <c:v>Systèmes de signalement</c:v>
                </c:pt>
              </c:strCache>
            </c:strRef>
          </c:cat>
          <c:val>
            <c:numRef>
              <c:f>'Analyse des causes'!$F$236:$F$239</c:f>
              <c:numCache>
                <c:formatCode>0%</c:formatCode>
                <c:ptCount val="4"/>
                <c:pt idx="0">
                  <c:v>0.4</c:v>
                </c:pt>
                <c:pt idx="1">
                  <c:v>0.36</c:v>
                </c:pt>
                <c:pt idx="2">
                  <c:v>0.24</c:v>
                </c:pt>
                <c:pt idx="3">
                  <c:v>0.12</c:v>
                </c:pt>
              </c:numCache>
            </c:numRef>
          </c:val>
          <c:extLst>
            <c:ext xmlns:c16="http://schemas.microsoft.com/office/drawing/2014/chart" uri="{C3380CC4-5D6E-409C-BE32-E72D297353CC}">
              <c16:uniqueId val="{00000000-587A-424D-9489-52F0D8A369D0}"/>
            </c:ext>
          </c:extLst>
        </c:ser>
        <c:dLbls>
          <c:showLegendKey val="0"/>
          <c:showVal val="0"/>
          <c:showCatName val="0"/>
          <c:showSerName val="0"/>
          <c:showPercent val="0"/>
          <c:showBubbleSize val="0"/>
        </c:dLbls>
        <c:gapWidth val="182"/>
        <c:axId val="1155107759"/>
        <c:axId val="1155108239"/>
      </c:barChart>
      <c:catAx>
        <c:axId val="11551077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55108239"/>
        <c:crosses val="autoZero"/>
        <c:auto val="1"/>
        <c:lblAlgn val="ctr"/>
        <c:lblOffset val="100"/>
        <c:noMultiLvlLbl val="0"/>
      </c:catAx>
      <c:valAx>
        <c:axId val="115510823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551077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7265-40E6-9267-5AC587A361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 des causes'!$C$250:$C$252</c:f>
              <c:strCache>
                <c:ptCount val="2"/>
                <c:pt idx="0">
                  <c:v>Barrières fonctionnelles</c:v>
                </c:pt>
                <c:pt idx="1">
                  <c:v>Barrières non fonctionnelles</c:v>
                </c:pt>
              </c:strCache>
            </c:strRef>
          </c:cat>
          <c:val>
            <c:numRef>
              <c:f>'Analyse des causes'!$D$250:$D$252</c:f>
              <c:numCache>
                <c:formatCode>0%</c:formatCode>
                <c:ptCount val="3"/>
                <c:pt idx="0">
                  <c:v>0.56910569105691056</c:v>
                </c:pt>
                <c:pt idx="1">
                  <c:v>0.62601626016260159</c:v>
                </c:pt>
                <c:pt idx="2">
                  <c:v>0</c:v>
                </c:pt>
              </c:numCache>
            </c:numRef>
          </c:val>
          <c:extLst>
            <c:ext xmlns:c16="http://schemas.microsoft.com/office/drawing/2014/chart" uri="{C3380CC4-5D6E-409C-BE32-E72D297353CC}">
              <c16:uniqueId val="{00000001-7265-40E6-9267-5AC587A361B0}"/>
            </c:ext>
          </c:extLst>
        </c:ser>
        <c:dLbls>
          <c:dLblPos val="outEnd"/>
          <c:showLegendKey val="0"/>
          <c:showVal val="1"/>
          <c:showCatName val="0"/>
          <c:showSerName val="0"/>
          <c:showPercent val="0"/>
          <c:showBubbleSize val="0"/>
        </c:dLbls>
        <c:gapWidth val="182"/>
        <c:axId val="1133296879"/>
        <c:axId val="1133324239"/>
      </c:barChart>
      <c:catAx>
        <c:axId val="1133296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33324239"/>
        <c:crosses val="autoZero"/>
        <c:auto val="1"/>
        <c:lblAlgn val="ctr"/>
        <c:lblOffset val="100"/>
        <c:noMultiLvlLbl val="0"/>
      </c:catAx>
      <c:valAx>
        <c:axId val="1133324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332968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772-43F3-81E3-3775C03BE367}"/>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3772-43F3-81E3-3775C03BE367}"/>
              </c:ext>
            </c:extLst>
          </c:dPt>
          <c:dLbls>
            <c:dLbl>
              <c:idx val="0"/>
              <c:layout>
                <c:manualLayout>
                  <c:x val="-3.1307961504811899E-3"/>
                  <c:y val="1.918343540390784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772-43F3-81E3-3775C03BE367}"/>
                </c:ext>
              </c:extLst>
            </c:dLbl>
            <c:dLbl>
              <c:idx val="1"/>
              <c:layout>
                <c:manualLayout>
                  <c:x val="-1.8398731408573954E-2"/>
                  <c:y val="-1.649715660542432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772-43F3-81E3-3775C03BE367}"/>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'Caractéristique EIGS'!$D$47:$D$48</c:f>
              <c:strCache>
                <c:ptCount val="2"/>
                <c:pt idx="0">
                  <c:v>Femme</c:v>
                </c:pt>
                <c:pt idx="1">
                  <c:v>Homme</c:v>
                </c:pt>
              </c:strCache>
            </c:strRef>
          </c:cat>
          <c:val>
            <c:numRef>
              <c:f>'Caractéristique EIGS'!$E$47:$E$48</c:f>
              <c:numCache>
                <c:formatCode>0%</c:formatCode>
                <c:ptCount val="2"/>
                <c:pt idx="0">
                  <c:v>0.62</c:v>
                </c:pt>
                <c:pt idx="1">
                  <c:v>0.38</c:v>
                </c:pt>
              </c:numCache>
            </c:numRef>
          </c:val>
          <c:extLst>
            <c:ext xmlns:c16="http://schemas.microsoft.com/office/drawing/2014/chart" uri="{C3380CC4-5D6E-409C-BE32-E72D297353CC}">
              <c16:uniqueId val="{00000004-3772-43F3-81E3-3775C03BE36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CC7-4802-8FBE-DE4FE0A792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CC7-4802-8FBE-DE4FE0A792D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CC7-4802-8FBE-DE4FE0A792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CC7-4802-8FBE-DE4FE0A792D9}"/>
              </c:ext>
            </c:extLst>
          </c:dPt>
          <c:dLbls>
            <c:dLbl>
              <c:idx val="0"/>
              <c:layout>
                <c:manualLayout>
                  <c:x val="2.7220909886264216E-2"/>
                  <c:y val="3.965551181102362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CC7-4802-8FBE-DE4FE0A792D9}"/>
                </c:ext>
              </c:extLst>
            </c:dLbl>
            <c:dLbl>
              <c:idx val="1"/>
              <c:layout>
                <c:manualLayout>
                  <c:x val="2.277263779527559E-2"/>
                  <c:y val="6.56459609215514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CC7-4802-8FBE-DE4FE0A792D9}"/>
                </c:ext>
              </c:extLst>
            </c:dLbl>
            <c:dLbl>
              <c:idx val="2"/>
              <c:layout>
                <c:manualLayout>
                  <c:x val="-5.9695100612423446E-2"/>
                  <c:y val="-5.970873432487597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CC7-4802-8FBE-DE4FE0A792D9}"/>
                </c:ext>
              </c:extLst>
            </c:dLbl>
            <c:dLbl>
              <c:idx val="3"/>
              <c:layout>
                <c:manualLayout>
                  <c:x val="-3.2809711286089241E-2"/>
                  <c:y val="1.670858850976961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CC7-4802-8FBE-DE4FE0A792D9}"/>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'Caractéristique EIGS'!$D$37:$D$40</c:f>
              <c:strCache>
                <c:ptCount val="4"/>
                <c:pt idx="0">
                  <c:v>Non complexe</c:v>
                </c:pt>
                <c:pt idx="1">
                  <c:v>Plutôt non complexe</c:v>
                </c:pt>
                <c:pt idx="2">
                  <c:v>Plutôt complexe</c:v>
                </c:pt>
                <c:pt idx="3">
                  <c:v>Très complexe</c:v>
                </c:pt>
              </c:strCache>
            </c:strRef>
          </c:cat>
          <c:val>
            <c:numRef>
              <c:f>'Caractéristique EIGS'!$E$37:$E$40</c:f>
              <c:numCache>
                <c:formatCode>0%</c:formatCode>
                <c:ptCount val="4"/>
                <c:pt idx="0">
                  <c:v>0.21</c:v>
                </c:pt>
                <c:pt idx="1">
                  <c:v>0.23</c:v>
                </c:pt>
                <c:pt idx="2">
                  <c:v>0.32</c:v>
                </c:pt>
                <c:pt idx="3">
                  <c:v>0.24</c:v>
                </c:pt>
              </c:numCache>
            </c:numRef>
          </c:val>
          <c:extLst>
            <c:ext xmlns:c16="http://schemas.microsoft.com/office/drawing/2014/chart" uri="{C3380CC4-5D6E-409C-BE32-E72D297353CC}">
              <c16:uniqueId val="{00000008-BCC7-4802-8FBE-DE4FE0A792D9}"/>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A3A-4CA8-A4A7-AB1B21D0DF0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A3A-4CA8-A4A7-AB1B21D0DF0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A3A-4CA8-A4A7-AB1B21D0DF06}"/>
              </c:ext>
            </c:extLst>
          </c:dPt>
          <c:dLbls>
            <c:dLbl>
              <c:idx val="0"/>
              <c:layout>
                <c:manualLayout>
                  <c:x val="8.611111111111111E-2"/>
                  <c:y val="-2.7046879556722078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dirty="0"/>
                      <a:t>52%</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extLst>
                <c:ext xmlns:c15="http://schemas.microsoft.com/office/drawing/2012/chart" uri="{CE6537A1-D6FC-4f65-9D91-7224C49458BB}">
                  <c15:layout>
                    <c:manualLayout>
                      <c:w val="8.1250000000000003E-2"/>
                      <c:h val="0.10069444444444445"/>
                    </c:manualLayout>
                  </c15:layout>
                  <c15:showDataLabelsRange val="0"/>
                </c:ext>
                <c:ext xmlns:c16="http://schemas.microsoft.com/office/drawing/2014/chart" uri="{C3380CC4-5D6E-409C-BE32-E72D297353CC}">
                  <c16:uniqueId val="{00000001-0A3A-4CA8-A4A7-AB1B21D0DF06}"/>
                </c:ext>
              </c:extLst>
            </c:dLbl>
            <c:dLbl>
              <c:idx val="1"/>
              <c:layout>
                <c:manualLayout>
                  <c:x val="-1.54395231846019E-2"/>
                  <c:y val="-2.438867016622922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3A-4CA8-A4A7-AB1B21D0DF06}"/>
                </c:ext>
              </c:extLst>
            </c:dLbl>
            <c:dLbl>
              <c:idx val="2"/>
              <c:layout>
                <c:manualLayout>
                  <c:x val="-1.0801071741032372E-2"/>
                  <c:y val="3.3107319918343541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3A-4CA8-A4A7-AB1B21D0DF0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'Caractéristique EIGS'!$F$54:$F$56</c:f>
              <c:strCache>
                <c:ptCount val="3"/>
                <c:pt idx="0">
                  <c:v>Décès</c:v>
                </c:pt>
                <c:pt idx="1">
                  <c:v>Mise en jeu du pronostic vital</c:v>
                </c:pt>
                <c:pt idx="2">
                  <c:v>Probable déficit fonctionnel permanent</c:v>
                </c:pt>
              </c:strCache>
            </c:strRef>
          </c:cat>
          <c:val>
            <c:numRef>
              <c:f>'Caractéristique EIGS'!$G$54:$G$56</c:f>
              <c:numCache>
                <c:formatCode>0%</c:formatCode>
                <c:ptCount val="3"/>
                <c:pt idx="0">
                  <c:v>0.51</c:v>
                </c:pt>
                <c:pt idx="1">
                  <c:v>0.37</c:v>
                </c:pt>
                <c:pt idx="2">
                  <c:v>0.11</c:v>
                </c:pt>
              </c:numCache>
            </c:numRef>
          </c:val>
          <c:extLst>
            <c:ext xmlns:c16="http://schemas.microsoft.com/office/drawing/2014/chart" uri="{C3380CC4-5D6E-409C-BE32-E72D297353CC}">
              <c16:uniqueId val="{00000006-0A3A-4CA8-A4A7-AB1B21D0DF0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8A5-4BD4-9B6C-9E0CD07F36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8A5-4BD4-9B6C-9E0CD07F36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8A5-4BD4-9B6C-9E0CD07F36E6}"/>
              </c:ext>
            </c:extLst>
          </c:dPt>
          <c:dLbls>
            <c:dLbl>
              <c:idx val="0"/>
              <c:layout>
                <c:manualLayout>
                  <c:x val="5.2770122484689418E-3"/>
                  <c:y val="3.48713181685622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A5-4BD4-9B6C-9E0CD07F36E6}"/>
                </c:ext>
              </c:extLst>
            </c:dLbl>
            <c:dLbl>
              <c:idx val="1"/>
              <c:layout>
                <c:manualLayout>
                  <c:x val="-1.3756999125109361E-2"/>
                  <c:y val="-2.522892971711869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A5-4BD4-9B6C-9E0CD07F36E6}"/>
                </c:ext>
              </c:extLst>
            </c:dLbl>
            <c:dLbl>
              <c:idx val="2"/>
              <c:layout>
                <c:manualLayout>
                  <c:x val="-3.9324584426946634E-2"/>
                  <c:y val="2.127551764362789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8A5-4BD4-9B6C-9E0CD07F36E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'Caractéristique EIGS'!$H$63:$H$65</c:f>
              <c:strCache>
                <c:ptCount val="3"/>
                <c:pt idx="0">
                  <c:v> conséquences pour le personnel ?</c:v>
                </c:pt>
                <c:pt idx="1">
                  <c:v> conséquences pour la structure?</c:v>
                </c:pt>
                <c:pt idx="2">
                  <c:v>autres conséquences?</c:v>
                </c:pt>
              </c:strCache>
            </c:strRef>
          </c:cat>
          <c:val>
            <c:numRef>
              <c:f>'Caractéristique EIGS'!$I$63:$I$65</c:f>
              <c:numCache>
                <c:formatCode>0%</c:formatCode>
                <c:ptCount val="3"/>
                <c:pt idx="0">
                  <c:v>0.61</c:v>
                </c:pt>
                <c:pt idx="1">
                  <c:v>0.25</c:v>
                </c:pt>
                <c:pt idx="2">
                  <c:v>0.19</c:v>
                </c:pt>
              </c:numCache>
            </c:numRef>
          </c:val>
          <c:extLst>
            <c:ext xmlns:c16="http://schemas.microsoft.com/office/drawing/2014/chart" uri="{C3380CC4-5D6E-409C-BE32-E72D297353CC}">
              <c16:uniqueId val="{00000006-18A5-4BD4-9B6C-9E0CD07F36E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'Caractéristique EIGS'!$F$78:$F$83</c:f>
              <c:strCache>
                <c:ptCount val="6"/>
                <c:pt idx="0">
                  <c:v>Etablissement de Santé Public</c:v>
                </c:pt>
                <c:pt idx="1">
                  <c:v>Etablissement de Santé Privé à But Lucratif</c:v>
                </c:pt>
                <c:pt idx="2">
                  <c:v>Etablissement de Santé Privé à But Non Lucratif ou d'Intérêt Collectif (ESPIC)</c:v>
                </c:pt>
                <c:pt idx="3">
                  <c:v>Domicile du Patient</c:v>
                </c:pt>
                <c:pt idx="4">
                  <c:v>Ville (cabinet de ville, centre de soins, maison de santé pluridisciplinaire)</c:v>
                </c:pt>
                <c:pt idx="5">
                  <c:v>Autre</c:v>
                </c:pt>
              </c:strCache>
            </c:strRef>
          </c:cat>
          <c:val>
            <c:numRef>
              <c:f>'Caractéristique EIGS'!$G$78:$G$83</c:f>
              <c:numCache>
                <c:formatCode>0%</c:formatCode>
                <c:ptCount val="6"/>
                <c:pt idx="0">
                  <c:v>0.68</c:v>
                </c:pt>
                <c:pt idx="1">
                  <c:v>0.17</c:v>
                </c:pt>
                <c:pt idx="2">
                  <c:v>0.12</c:v>
                </c:pt>
                <c:pt idx="3">
                  <c:v>0.04</c:v>
                </c:pt>
                <c:pt idx="4">
                  <c:v>0.01</c:v>
                </c:pt>
                <c:pt idx="5">
                  <c:v>0.01</c:v>
                </c:pt>
              </c:numCache>
            </c:numRef>
          </c:val>
          <c:extLst>
            <c:ext xmlns:c16="http://schemas.microsoft.com/office/drawing/2014/chart" uri="{C3380CC4-5D6E-409C-BE32-E72D297353CC}">
              <c16:uniqueId val="{00000000-243F-4167-8AF5-0746D9AC57AB}"/>
            </c:ext>
          </c:extLst>
        </c:ser>
        <c:dLbls>
          <c:dLblPos val="outEnd"/>
          <c:showLegendKey val="0"/>
          <c:showVal val="1"/>
          <c:showCatName val="0"/>
          <c:showSerName val="0"/>
          <c:showPercent val="0"/>
          <c:showBubbleSize val="0"/>
        </c:dLbls>
        <c:gapWidth val="182"/>
        <c:axId val="1263247632"/>
        <c:axId val="1263248592"/>
      </c:barChart>
      <c:catAx>
        <c:axId val="1263247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63248592"/>
        <c:crosses val="autoZero"/>
        <c:auto val="1"/>
        <c:lblAlgn val="ctr"/>
        <c:lblOffset val="100"/>
        <c:noMultiLvlLbl val="0"/>
      </c:catAx>
      <c:valAx>
        <c:axId val="1263248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63247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'Caractéristique EIGS'!$F$130:$F$136</c:f>
              <c:strCache>
                <c:ptCount val="7"/>
                <c:pt idx="0">
                  <c:v>Bloc obstétrical</c:v>
                </c:pt>
                <c:pt idx="1">
                  <c:v>Néonatologie/réanimation néonatale</c:v>
                </c:pt>
                <c:pt idx="2">
                  <c:v>Salle de naissance</c:v>
                </c:pt>
                <c:pt idx="3">
                  <c:v>Service de Maternité</c:v>
                </c:pt>
                <c:pt idx="4">
                  <c:v>Autre service de pédiatrie</c:v>
                </c:pt>
                <c:pt idx="5">
                  <c:v>A domicile</c:v>
                </c:pt>
                <c:pt idx="6">
                  <c:v>Consultation/ville</c:v>
                </c:pt>
              </c:strCache>
            </c:strRef>
          </c:cat>
          <c:val>
            <c:numRef>
              <c:f>'Caractéristique EIGS'!$H$130:$H$136</c:f>
              <c:numCache>
                <c:formatCode>0%</c:formatCode>
                <c:ptCount val="7"/>
                <c:pt idx="0">
                  <c:v>0.4065040650406504</c:v>
                </c:pt>
                <c:pt idx="1">
                  <c:v>0.1951219512195122</c:v>
                </c:pt>
                <c:pt idx="2">
                  <c:v>0.16260162601626016</c:v>
                </c:pt>
                <c:pt idx="3">
                  <c:v>0.11382113821138211</c:v>
                </c:pt>
                <c:pt idx="4">
                  <c:v>6.5040650406504072E-2</c:v>
                </c:pt>
                <c:pt idx="5">
                  <c:v>4.878048780487805E-2</c:v>
                </c:pt>
                <c:pt idx="6">
                  <c:v>8.130081300813009E-3</c:v>
                </c:pt>
              </c:numCache>
            </c:numRef>
          </c:val>
          <c:extLst>
            <c:ext xmlns:c16="http://schemas.microsoft.com/office/drawing/2014/chart" uri="{C3380CC4-5D6E-409C-BE32-E72D297353CC}">
              <c16:uniqueId val="{00000000-3CB1-4359-8896-C3296E4DA7FF}"/>
            </c:ext>
          </c:extLst>
        </c:ser>
        <c:dLbls>
          <c:dLblPos val="outEnd"/>
          <c:showLegendKey val="0"/>
          <c:showVal val="1"/>
          <c:showCatName val="0"/>
          <c:showSerName val="0"/>
          <c:showPercent val="0"/>
          <c:showBubbleSize val="0"/>
        </c:dLbls>
        <c:gapWidth val="182"/>
        <c:axId val="1255081055"/>
        <c:axId val="1255082495"/>
      </c:barChart>
      <c:catAx>
        <c:axId val="12550810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55082495"/>
        <c:crosses val="autoZero"/>
        <c:auto val="1"/>
        <c:lblAlgn val="ctr"/>
        <c:lblOffset val="100"/>
        <c:noMultiLvlLbl val="0"/>
      </c:catAx>
      <c:valAx>
        <c:axId val="125508249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2550810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6AD-483E-A72E-9AE7F602049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6AD-483E-A72E-9AE7F602049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6AD-483E-A72E-9AE7F602049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6AD-483E-A72E-9AE7F6020498}"/>
              </c:ext>
            </c:extLst>
          </c:dPt>
          <c:dLbls>
            <c:dLbl>
              <c:idx val="0"/>
              <c:layout>
                <c:manualLayout>
                  <c:x val="1.7702099737532808E-2"/>
                  <c:y val="1.683289588801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AD-483E-A72E-9AE7F6020498}"/>
                </c:ext>
              </c:extLst>
            </c:dLbl>
            <c:dLbl>
              <c:idx val="1"/>
              <c:layout>
                <c:manualLayout>
                  <c:x val="6.6347987751531057E-2"/>
                  <c:y val="-8.577792359288430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AD-483E-A72E-9AE7F6020498}"/>
                </c:ext>
              </c:extLst>
            </c:dLbl>
            <c:dLbl>
              <c:idx val="2"/>
              <c:layout>
                <c:manualLayout>
                  <c:x val="-2.1121609798775177E-2"/>
                  <c:y val="6.4989792942548846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AD-483E-A72E-9AE7F6020498}"/>
                </c:ext>
              </c:extLst>
            </c:dLbl>
            <c:dLbl>
              <c:idx val="3"/>
              <c:layout>
                <c:manualLayout>
                  <c:x val="-1.7579068241469816E-2"/>
                  <c:y val="5.752734033245844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6AD-483E-A72E-9AE7F602049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'Caractéristique EIGS'!$F$90:$F$93</c:f>
              <c:strCache>
                <c:ptCount val="4"/>
                <c:pt idx="0">
                  <c:v>Evitable</c:v>
                </c:pt>
                <c:pt idx="1">
                  <c:v>Probablement évitable</c:v>
                </c:pt>
                <c:pt idx="2">
                  <c:v>Inévitable</c:v>
                </c:pt>
                <c:pt idx="3">
                  <c:v>Probablement inévitable</c:v>
                </c:pt>
              </c:strCache>
            </c:strRef>
          </c:cat>
          <c:val>
            <c:numRef>
              <c:f>'Caractéristique EIGS'!$G$90:$G$93</c:f>
              <c:numCache>
                <c:formatCode>0%</c:formatCode>
                <c:ptCount val="4"/>
                <c:pt idx="0">
                  <c:v>0.21</c:v>
                </c:pt>
                <c:pt idx="1">
                  <c:v>0.4</c:v>
                </c:pt>
                <c:pt idx="2">
                  <c:v>0.08</c:v>
                </c:pt>
                <c:pt idx="3">
                  <c:v>0.24</c:v>
                </c:pt>
              </c:numCache>
            </c:numRef>
          </c:val>
          <c:extLst>
            <c:ext xmlns:c16="http://schemas.microsoft.com/office/drawing/2014/chart" uri="{C3380CC4-5D6E-409C-BE32-E72D297353CC}">
              <c16:uniqueId val="{00000008-96AD-483E-A72E-9AE7F602049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'Analyse des causes'!$D$58:$D$64</c:f>
              <c:strCache>
                <c:ptCount val="7"/>
                <c:pt idx="0">
                  <c:v>Antécédents</c:v>
                </c:pt>
                <c:pt idx="1">
                  <c:v>Etat de santé (pathologies, co-morbidités)</c:v>
                </c:pt>
                <c:pt idx="2">
                  <c:v>Autre</c:v>
                </c:pt>
                <c:pt idx="3">
                  <c:v>Personnalité</c:v>
                </c:pt>
                <c:pt idx="4">
                  <c:v>facteurs sociaux ou familiaux</c:v>
                </c:pt>
                <c:pt idx="5">
                  <c:v>Traitements</c:v>
                </c:pt>
                <c:pt idx="6">
                  <c:v>Relations conflictuelles</c:v>
                </c:pt>
              </c:strCache>
            </c:strRef>
          </c:cat>
          <c:val>
            <c:numRef>
              <c:f>'Analyse des causes'!$F$58:$F$64</c:f>
              <c:numCache>
                <c:formatCode>0%</c:formatCode>
                <c:ptCount val="7"/>
                <c:pt idx="0">
                  <c:v>0.75903614457831325</c:v>
                </c:pt>
                <c:pt idx="1">
                  <c:v>0.36585365853658536</c:v>
                </c:pt>
                <c:pt idx="2">
                  <c:v>0.33734939759036142</c:v>
                </c:pt>
                <c:pt idx="3">
                  <c:v>0.19277108433734941</c:v>
                </c:pt>
                <c:pt idx="4">
                  <c:v>0.19277108433734941</c:v>
                </c:pt>
                <c:pt idx="5">
                  <c:v>0.14457831325301204</c:v>
                </c:pt>
                <c:pt idx="6">
                  <c:v>1.2048192771084338E-2</c:v>
                </c:pt>
              </c:numCache>
            </c:numRef>
          </c:val>
          <c:extLst>
            <c:ext xmlns:c16="http://schemas.microsoft.com/office/drawing/2014/chart" uri="{C3380CC4-5D6E-409C-BE32-E72D297353CC}">
              <c16:uniqueId val="{00000000-64CD-4FB6-B3BC-8C5AB55D00F8}"/>
            </c:ext>
          </c:extLst>
        </c:ser>
        <c:dLbls>
          <c:dLblPos val="outEnd"/>
          <c:showLegendKey val="0"/>
          <c:showVal val="1"/>
          <c:showCatName val="0"/>
          <c:showSerName val="0"/>
          <c:showPercent val="0"/>
          <c:showBubbleSize val="0"/>
        </c:dLbls>
        <c:gapWidth val="182"/>
        <c:axId val="1133306479"/>
        <c:axId val="1133321359"/>
      </c:barChart>
      <c:catAx>
        <c:axId val="11333064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33321359"/>
        <c:crosses val="autoZero"/>
        <c:auto val="1"/>
        <c:lblAlgn val="ctr"/>
        <c:lblOffset val="100"/>
        <c:noMultiLvlLbl val="0"/>
      </c:catAx>
      <c:valAx>
        <c:axId val="11333213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1333064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0.80391</cdr:x>
      <cdr:y>0.27942</cdr:y>
    </cdr:from>
    <cdr:to>
      <cdr:x>1</cdr:x>
      <cdr:y>0.35635</cdr:y>
    </cdr:to>
    <cdr:sp macro="" textlink="">
      <cdr:nvSpPr>
        <cdr:cNvPr id="2" name="ZoneTexte 11">
          <a:extLst xmlns:a="http://schemas.openxmlformats.org/drawingml/2006/main">
            <a:ext uri="{FF2B5EF4-FFF2-40B4-BE49-F238E27FC236}">
              <a16:creationId xmlns:a16="http://schemas.microsoft.com/office/drawing/2014/main" id="{5DDD2B5F-A2D4-F0F0-AE8E-02928E82D64B}"/>
            </a:ext>
          </a:extLst>
        </cdr:cNvPr>
        <cdr:cNvSpPr txBox="1"/>
      </cdr:nvSpPr>
      <cdr:spPr>
        <a:xfrm xmlns:a="http://schemas.openxmlformats.org/drawingml/2006/main">
          <a:off x="5108942" y="1006010"/>
          <a:ext cx="1246163" cy="27700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200" b="1" dirty="0">
              <a:solidFill>
                <a:schemeClr val="accent1">
                  <a:lumMod val="90000"/>
                  <a:lumOff val="10000"/>
                </a:schemeClr>
              </a:solidFill>
            </a:rPr>
            <a:t>Décès</a:t>
          </a:r>
        </a:p>
      </cdr:txBody>
    </cdr:sp>
  </cdr:relSizeAnchor>
  <cdr:relSizeAnchor xmlns:cdr="http://schemas.openxmlformats.org/drawingml/2006/chartDrawing">
    <cdr:from>
      <cdr:x>0.06798</cdr:x>
      <cdr:y>0.61942</cdr:y>
    </cdr:from>
    <cdr:to>
      <cdr:x>0.33993</cdr:x>
      <cdr:y>0.74764</cdr:y>
    </cdr:to>
    <cdr:sp macro="" textlink="">
      <cdr:nvSpPr>
        <cdr:cNvPr id="3" name="ZoneTexte 15">
          <a:extLst xmlns:a="http://schemas.openxmlformats.org/drawingml/2006/main">
            <a:ext uri="{FF2B5EF4-FFF2-40B4-BE49-F238E27FC236}">
              <a16:creationId xmlns:a16="http://schemas.microsoft.com/office/drawing/2014/main" id="{0CBF9A45-80B8-96D8-F02E-E11FC03AD90E}"/>
            </a:ext>
          </a:extLst>
        </cdr:cNvPr>
        <cdr:cNvSpPr txBox="1"/>
      </cdr:nvSpPr>
      <cdr:spPr>
        <a:xfrm xmlns:a="http://schemas.openxmlformats.org/drawingml/2006/main">
          <a:off x="432048" y="2230146"/>
          <a:ext cx="1728222" cy="46167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200" b="1" dirty="0">
              <a:solidFill>
                <a:schemeClr val="tx2"/>
              </a:solidFill>
              <a:latin typeface="Arial" panose="020B0604020202020204" pitchFamily="34" charset="0"/>
              <a:cs typeface="Arial" panose="020B0604020202020204" pitchFamily="34" charset="0"/>
            </a:rPr>
            <a:t>Mise en jeu du pronostic vital</a:t>
          </a:r>
        </a:p>
      </cdr:txBody>
    </cdr:sp>
  </cdr:relSizeAnchor>
  <cdr:relSizeAnchor xmlns:cdr="http://schemas.openxmlformats.org/drawingml/2006/chartDrawing">
    <cdr:from>
      <cdr:x>0.00799</cdr:x>
      <cdr:y>0.03895</cdr:y>
    </cdr:from>
    <cdr:to>
      <cdr:x>0.27993</cdr:x>
      <cdr:y>0.21847</cdr:y>
    </cdr:to>
    <cdr:sp macro="" textlink="">
      <cdr:nvSpPr>
        <cdr:cNvPr id="4" name="ZoneTexte 15">
          <a:extLst xmlns:a="http://schemas.openxmlformats.org/drawingml/2006/main">
            <a:ext uri="{FF2B5EF4-FFF2-40B4-BE49-F238E27FC236}">
              <a16:creationId xmlns:a16="http://schemas.microsoft.com/office/drawing/2014/main" id="{37205585-794F-512F-0B51-7086D09ED237}"/>
            </a:ext>
          </a:extLst>
        </cdr:cNvPr>
        <cdr:cNvSpPr txBox="1"/>
      </cdr:nvSpPr>
      <cdr:spPr>
        <a:xfrm xmlns:a="http://schemas.openxmlformats.org/drawingml/2006/main">
          <a:off x="50800" y="140253"/>
          <a:ext cx="1728172" cy="6463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200" b="1" dirty="0">
              <a:solidFill>
                <a:schemeClr val="accent3">
                  <a:lumMod val="50000"/>
                </a:schemeClr>
              </a:solidFill>
            </a:rPr>
            <a:t>Probable déficit fonctionnel permanent</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0.34543</cdr:x>
      <cdr:y>0.2595</cdr:y>
    </cdr:to>
    <cdr:sp macro="" textlink="">
      <cdr:nvSpPr>
        <cdr:cNvPr id="2" name="ZoneTexte 15">
          <a:extLst xmlns:a="http://schemas.openxmlformats.org/drawingml/2006/main">
            <a:ext uri="{FF2B5EF4-FFF2-40B4-BE49-F238E27FC236}">
              <a16:creationId xmlns:a16="http://schemas.microsoft.com/office/drawing/2014/main" id="{EFC25E2E-2BA5-0905-7D12-87A1F41223C3}"/>
            </a:ext>
          </a:extLst>
        </cdr:cNvPr>
        <cdr:cNvSpPr txBox="1"/>
      </cdr:nvSpPr>
      <cdr:spPr>
        <a:xfrm xmlns:a="http://schemas.openxmlformats.org/drawingml/2006/main">
          <a:off x="0" y="0"/>
          <a:ext cx="2462503" cy="104644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400" b="1" dirty="0">
              <a:solidFill>
                <a:schemeClr val="accent3">
                  <a:lumMod val="50000"/>
                </a:schemeClr>
              </a:solidFill>
            </a:rPr>
            <a:t>Autres conséquences</a:t>
          </a:r>
        </a:p>
        <a:p xmlns:a="http://schemas.openxmlformats.org/drawingml/2006/main">
          <a:r>
            <a:rPr lang="fr-FR" sz="1200" dirty="0">
              <a:solidFill>
                <a:srgbClr val="FF6600"/>
              </a:solidFill>
            </a:rPr>
            <a:t>Réorganisation du planning, risque médiatique, transfert, impact psychologique sur la famille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FD37A4B-A15C-40F2-A559-56F081274E2D}" type="datetimeFigureOut">
              <a:rPr lang="fr-FR" smtClean="0"/>
              <a:t>11/09/2025</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fr-FR"/>
              <a:t>Direction Veille et Sécurité Sanitaires / Département Réclamations Evènements Indésirables et Vigilances</a:t>
            </a: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CA018E6-D3E9-4D40-BD28-B995F41E18E0}" type="slidenum">
              <a:rPr lang="fr-FR" smtClean="0"/>
              <a:t>‹N°›</a:t>
            </a:fld>
            <a:endParaRPr lang="fr-FR"/>
          </a:p>
        </p:txBody>
      </p:sp>
    </p:spTree>
    <p:extLst>
      <p:ext uri="{BB962C8B-B14F-4D97-AF65-F5344CB8AC3E}">
        <p14:creationId xmlns:p14="http://schemas.microsoft.com/office/powerpoint/2010/main" val="5875111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11/09/2025</a:t>
            </a:fld>
            <a:endParaRPr lang="fr-FR" dirty="0"/>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pitchFamily="34" charset="0"/>
              </a:defRPr>
            </a:lvl1pPr>
          </a:lstStyle>
          <a:p>
            <a:r>
              <a:rPr lang="fr-FR"/>
              <a:t>Direction Veille et Sécurité Sanitaires / Département Réclamations Evènements Indésirables et Vigilances</a:t>
            </a:r>
            <a:endParaRPr lang="fr-FR" dirty="0"/>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10"/>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11"/>
          </p:nvPr>
        </p:nvSpPr>
        <p:spPr/>
        <p:txBody>
          <a:bodyPr/>
          <a:lstStyle/>
          <a:p>
            <a:fld id="{1B06CD8F-B7ED-4A05-9FB1-A01CC0EF02CC}" type="slidenum">
              <a:rPr lang="fr-FR" smtClean="0"/>
              <a:pPr/>
              <a:t>1</a:t>
            </a:fld>
            <a:endParaRPr lang="fr-FR" dirty="0"/>
          </a:p>
        </p:txBody>
      </p:sp>
    </p:spTree>
    <p:extLst>
      <p:ext uri="{BB962C8B-B14F-4D97-AF65-F5344CB8AC3E}">
        <p14:creationId xmlns:p14="http://schemas.microsoft.com/office/powerpoint/2010/main" val="638950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4</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14457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5</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344484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7</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36760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ED880674-31EE-4EDC-A9E7-A573D2269721}" type="slidenum">
              <a:rPr lang="fr-FR" smtClean="0"/>
              <a:t>8</a:t>
            </a:fld>
            <a:endParaRPr lang="fr-FR"/>
          </a:p>
        </p:txBody>
      </p:sp>
      <p:sp>
        <p:nvSpPr>
          <p:cNvPr id="5" name="Espace réservé de l'en-tête 4"/>
          <p:cNvSpPr>
            <a:spLocks noGrp="1"/>
          </p:cNvSpPr>
          <p:nvPr>
            <p:ph type="hdr" sz="quarter" idx="11"/>
          </p:nvPr>
        </p:nvSpPr>
        <p:spPr/>
        <p:txBody>
          <a:bodyPr/>
          <a:lstStyle/>
          <a:p>
            <a:r>
              <a:rPr lang="fr-FR"/>
              <a:t>DREIV</a:t>
            </a:r>
          </a:p>
        </p:txBody>
      </p:sp>
      <p:sp>
        <p:nvSpPr>
          <p:cNvPr id="7" name="Espace réservé du pied de page 6"/>
          <p:cNvSpPr>
            <a:spLocks noGrp="1"/>
          </p:cNvSpPr>
          <p:nvPr>
            <p:ph type="ftr" sz="quarter" idx="12"/>
          </p:nvPr>
        </p:nvSpPr>
        <p:spPr/>
        <p:txBody>
          <a:bodyPr/>
          <a:lstStyle/>
          <a:p>
            <a:r>
              <a:rPr lang="fr-FR"/>
              <a:t>Direction Veille et Sécurité Sanitaires / Département Réclamations Evènements Indésirables et Vigilances</a:t>
            </a:r>
            <a:endParaRPr lang="fr-FR" dirty="0"/>
          </a:p>
        </p:txBody>
      </p:sp>
    </p:spTree>
    <p:extLst>
      <p:ext uri="{BB962C8B-B14F-4D97-AF65-F5344CB8AC3E}">
        <p14:creationId xmlns:p14="http://schemas.microsoft.com/office/powerpoint/2010/main" val="2740002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44 DC</a:t>
            </a:r>
          </a:p>
          <a:p>
            <a:r>
              <a:rPr lang="fr-FR" dirty="0"/>
              <a:t>75 IMPACT PERSO</a:t>
            </a:r>
          </a:p>
        </p:txBody>
      </p:sp>
      <p:sp>
        <p:nvSpPr>
          <p:cNvPr id="4" name="Espace réservé du pied de page 3"/>
          <p:cNvSpPr>
            <a:spLocks noGrp="1"/>
          </p:cNvSpPr>
          <p:nvPr>
            <p:ph type="ftr" sz="quarter" idx="4"/>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5"/>
          </p:nvPr>
        </p:nvSpPr>
        <p:spPr/>
        <p:txBody>
          <a:bodyPr/>
          <a:lstStyle/>
          <a:p>
            <a:fld id="{1B06CD8F-B7ED-4A05-9FB1-A01CC0EF02CC}" type="slidenum">
              <a:rPr lang="fr-FR" smtClean="0"/>
              <a:pPr/>
              <a:t>10</a:t>
            </a:fld>
            <a:endParaRPr lang="fr-FR" dirty="0"/>
          </a:p>
        </p:txBody>
      </p:sp>
    </p:spTree>
    <p:extLst>
      <p:ext uri="{BB962C8B-B14F-4D97-AF65-F5344CB8AC3E}">
        <p14:creationId xmlns:p14="http://schemas.microsoft.com/office/powerpoint/2010/main" val="1974324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5"/>
          </p:nvPr>
        </p:nvSpPr>
        <p:spPr/>
        <p:txBody>
          <a:bodyPr/>
          <a:lstStyle/>
          <a:p>
            <a:fld id="{1B06CD8F-B7ED-4A05-9FB1-A01CC0EF02CC}" type="slidenum">
              <a:rPr lang="fr-FR" smtClean="0"/>
              <a:pPr/>
              <a:t>13</a:t>
            </a:fld>
            <a:endParaRPr lang="fr-FR" dirty="0"/>
          </a:p>
        </p:txBody>
      </p:sp>
    </p:spTree>
    <p:extLst>
      <p:ext uri="{BB962C8B-B14F-4D97-AF65-F5344CB8AC3E}">
        <p14:creationId xmlns:p14="http://schemas.microsoft.com/office/powerpoint/2010/main" val="579070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5"/>
          </p:nvPr>
        </p:nvSpPr>
        <p:spPr/>
        <p:txBody>
          <a:bodyPr/>
          <a:lstStyle/>
          <a:p>
            <a:fld id="{1B06CD8F-B7ED-4A05-9FB1-A01CC0EF02CC}" type="slidenum">
              <a:rPr lang="fr-FR" smtClean="0"/>
              <a:pPr/>
              <a:t>15</a:t>
            </a:fld>
            <a:endParaRPr lang="fr-FR" dirty="0"/>
          </a:p>
        </p:txBody>
      </p:sp>
    </p:spTree>
    <p:extLst>
      <p:ext uri="{BB962C8B-B14F-4D97-AF65-F5344CB8AC3E}">
        <p14:creationId xmlns:p14="http://schemas.microsoft.com/office/powerpoint/2010/main" val="3649286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Signalement pharmacovigilance</a:t>
            </a:r>
            <a:r>
              <a:rPr lang="fr-FR" baseline="0" dirty="0"/>
              <a:t> / réanimation éphémère / Le centre d’hémodialyse du CHP de l’Europe est un centre lourd de repli pour des associations et d’autres Centres d’hémodialyse. .• Il accueille les patients en insuffisance rénale chronique complexes et/ou en urgences..• Il accueille les patients hospitalisés au sein de l’établissement.</a:t>
            </a:r>
            <a:endParaRPr lang="fr-FR" dirty="0"/>
          </a:p>
        </p:txBody>
      </p:sp>
      <p:sp>
        <p:nvSpPr>
          <p:cNvPr id="4" name="Espace réservé du pied de page 3"/>
          <p:cNvSpPr>
            <a:spLocks noGrp="1"/>
          </p:cNvSpPr>
          <p:nvPr>
            <p:ph type="ftr" sz="quarter" idx="10"/>
          </p:nvPr>
        </p:nvSpPr>
        <p:spPr/>
        <p:txBody>
          <a:bodyPr/>
          <a:lstStyle/>
          <a:p>
            <a:r>
              <a:rPr lang="fr-FR"/>
              <a:t>Direction Veille et Sécurité Sanitaires / Département Réclamations Evènements Indésirables et Vigilances</a:t>
            </a:r>
            <a:endParaRPr lang="fr-FR" dirty="0"/>
          </a:p>
        </p:txBody>
      </p:sp>
      <p:sp>
        <p:nvSpPr>
          <p:cNvPr id="5" name="Espace réservé du numéro de diapositive 4"/>
          <p:cNvSpPr>
            <a:spLocks noGrp="1"/>
          </p:cNvSpPr>
          <p:nvPr>
            <p:ph type="sldNum" sz="quarter" idx="11"/>
          </p:nvPr>
        </p:nvSpPr>
        <p:spPr/>
        <p:txBody>
          <a:bodyPr/>
          <a:lstStyle/>
          <a:p>
            <a:fld id="{1B06CD8F-B7ED-4A05-9FB1-A01CC0EF02CC}" type="slidenum">
              <a:rPr lang="fr-FR" smtClean="0"/>
              <a:pPr/>
              <a:t>22</a:t>
            </a:fld>
            <a:endParaRPr lang="fr-FR" dirty="0"/>
          </a:p>
        </p:txBody>
      </p:sp>
    </p:spTree>
    <p:extLst>
      <p:ext uri="{BB962C8B-B14F-4D97-AF65-F5344CB8AC3E}">
        <p14:creationId xmlns:p14="http://schemas.microsoft.com/office/powerpoint/2010/main" val="423337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 sous-titre / texte">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A4F0766-6309-644C-9BCE-2E607A270B78}"/>
              </a:ext>
            </a:extLst>
          </p:cNvPr>
          <p:cNvSpPr>
            <a:spLocks noGrp="1"/>
          </p:cNvSpPr>
          <p:nvPr>
            <p:ph type="sldNum" sz="quarter" idx="12"/>
          </p:nvPr>
        </p:nvSpPr>
        <p:spPr/>
        <p:txBody>
          <a:bodyPr/>
          <a:lstStyle/>
          <a:p>
            <a:fld id="{733122C9-A0B9-462F-8757-0847AD287B63}" type="slidenum">
              <a:rPr lang="fr-FR" smtClean="0"/>
              <a:pPr/>
              <a:t>‹N°›</a:t>
            </a:fld>
            <a:endParaRPr lang="fr-FR" dirty="0"/>
          </a:p>
        </p:txBody>
      </p:sp>
      <p:sp>
        <p:nvSpPr>
          <p:cNvPr id="9" name="Espace réservé de la date 3">
            <a:extLst>
              <a:ext uri="{FF2B5EF4-FFF2-40B4-BE49-F238E27FC236}">
                <a16:creationId xmlns:a16="http://schemas.microsoft.com/office/drawing/2014/main" id="{E9918C01-3017-D749-B811-9FCBA8038409}"/>
              </a:ext>
            </a:extLst>
          </p:cNvPr>
          <p:cNvSpPr>
            <a:spLocks noGrp="1"/>
          </p:cNvSpPr>
          <p:nvPr>
            <p:ph type="dt" sz="half" idx="2"/>
          </p:nvPr>
        </p:nvSpPr>
        <p:spPr bwMode="gray">
          <a:xfrm>
            <a:off x="323850" y="4797631"/>
            <a:ext cx="1170000" cy="345869"/>
          </a:xfrm>
          <a:prstGeom prst="rect">
            <a:avLst/>
          </a:prstGeom>
        </p:spPr>
        <p:txBody>
          <a:bodyPr vert="horz" lIns="0" tIns="0" rIns="0" bIns="0" rtlCol="0" anchor="ctr" anchorCtr="0">
            <a:noAutofit/>
          </a:bodyPr>
          <a:lstStyle>
            <a:lvl1pPr algn="l">
              <a:defRPr sz="750" b="1">
                <a:solidFill>
                  <a:schemeClr val="tx1"/>
                </a:solidFill>
              </a:defRPr>
            </a:lvl1pPr>
          </a:lstStyle>
          <a:p>
            <a:fld id="{6A4A60EE-9D13-3442-9796-E718C6343EC1}" type="datetime1">
              <a:rPr lang="fr-FR" cap="all" smtClean="0"/>
              <a:pPr/>
              <a:t>11/09/2025</a:t>
            </a:fld>
            <a:endParaRPr lang="fr-FR" cap="all" dirty="0"/>
          </a:p>
        </p:txBody>
      </p:sp>
      <p:sp>
        <p:nvSpPr>
          <p:cNvPr id="16" name="Espace réservé du texte 7">
            <a:extLst>
              <a:ext uri="{FF2B5EF4-FFF2-40B4-BE49-F238E27FC236}">
                <a16:creationId xmlns:a16="http://schemas.microsoft.com/office/drawing/2014/main" id="{EB9C9A62-C54B-3841-9346-5A54D3715808}"/>
              </a:ext>
            </a:extLst>
          </p:cNvPr>
          <p:cNvSpPr>
            <a:spLocks noGrp="1"/>
          </p:cNvSpPr>
          <p:nvPr>
            <p:ph type="body" sz="quarter" idx="13" hasCustomPrompt="1"/>
          </p:nvPr>
        </p:nvSpPr>
        <p:spPr bwMode="gray">
          <a:xfrm>
            <a:off x="323851" y="1248679"/>
            <a:ext cx="8424614" cy="242951"/>
          </a:xfrm>
        </p:spPr>
        <p:txBody>
          <a:bodyPr/>
          <a:lstStyle>
            <a:lvl1pPr marL="9525" indent="85725">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8B219A12-DAFE-504E-9ED9-CFD78BD6A790}"/>
              </a:ext>
            </a:extLst>
          </p:cNvPr>
          <p:cNvSpPr>
            <a:spLocks noGrp="1"/>
          </p:cNvSpPr>
          <p:nvPr>
            <p:ph type="title" hasCustomPrompt="1"/>
          </p:nvPr>
        </p:nvSpPr>
        <p:spPr/>
        <p:txBody>
          <a:bodyPr/>
          <a:lstStyle/>
          <a:p>
            <a:r>
              <a:rPr lang="fr-FR" dirty="0"/>
              <a:t>Titre</a:t>
            </a:r>
          </a:p>
        </p:txBody>
      </p:sp>
      <p:sp>
        <p:nvSpPr>
          <p:cNvPr id="20" name="Espace réservé du pied de page 4">
            <a:extLst>
              <a:ext uri="{FF2B5EF4-FFF2-40B4-BE49-F238E27FC236}">
                <a16:creationId xmlns:a16="http://schemas.microsoft.com/office/drawing/2014/main" id="{99BFD6E0-B235-DA4F-9D70-E9444B53C48F}"/>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
        <p:nvSpPr>
          <p:cNvPr id="8" name="Espace réservé du texte 11">
            <a:extLst>
              <a:ext uri="{FF2B5EF4-FFF2-40B4-BE49-F238E27FC236}">
                <a16:creationId xmlns:a16="http://schemas.microsoft.com/office/drawing/2014/main" id="{0AF74C14-DE22-FE4D-B865-03FBE975D57C}"/>
              </a:ext>
            </a:extLst>
          </p:cNvPr>
          <p:cNvSpPr>
            <a:spLocks noGrp="1"/>
          </p:cNvSpPr>
          <p:nvPr>
            <p:ph type="body" sz="quarter" idx="14" hasCustomPrompt="1"/>
          </p:nvPr>
        </p:nvSpPr>
        <p:spPr bwMode="gray">
          <a:xfrm>
            <a:off x="323850" y="1707654"/>
            <a:ext cx="8424334"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272419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FE0D206-6BDE-444B-AA98-48D4008C6EE1}" type="datetime1">
              <a:rPr lang="fr-FR" smtClean="0"/>
              <a:t>11/09/2025</a:t>
            </a:fld>
            <a:endParaRPr lang="fr-FR"/>
          </a:p>
        </p:txBody>
      </p:sp>
      <p:sp>
        <p:nvSpPr>
          <p:cNvPr id="5" name="Espace réservé du pied de page 4"/>
          <p:cNvSpPr>
            <a:spLocks noGrp="1"/>
          </p:cNvSpPr>
          <p:nvPr>
            <p:ph type="ftr" sz="quarter" idx="11"/>
          </p:nvPr>
        </p:nvSpPr>
        <p:spPr/>
        <p:txBody>
          <a:bodyPr/>
          <a:lstStyle/>
          <a:p>
            <a:r>
              <a:rPr lang="fr-FR"/>
              <a:t>01/09/2022 CALASS - Barcelona</a:t>
            </a: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‹N°›</a:t>
            </a:fld>
            <a:endParaRPr lang="fr-FR"/>
          </a:p>
        </p:txBody>
      </p:sp>
    </p:spTree>
    <p:extLst>
      <p:ext uri="{BB962C8B-B14F-4D97-AF65-F5344CB8AC3E}">
        <p14:creationId xmlns:p14="http://schemas.microsoft.com/office/powerpoint/2010/main" val="1614701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28650" y="1369219"/>
            <a:ext cx="3886200" cy="32635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29150" y="1369219"/>
            <a:ext cx="3886200" cy="3263504"/>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92B019E-2B0C-4058-8352-6CF31DFD803F}" type="datetime1">
              <a:rPr lang="fr-FR" smtClean="0"/>
              <a:t>11/09/2025</a:t>
            </a:fld>
            <a:endParaRPr lang="fr-FR"/>
          </a:p>
        </p:txBody>
      </p:sp>
      <p:sp>
        <p:nvSpPr>
          <p:cNvPr id="6" name="Espace réservé du pied de page 5"/>
          <p:cNvSpPr>
            <a:spLocks noGrp="1"/>
          </p:cNvSpPr>
          <p:nvPr>
            <p:ph type="ftr" sz="quarter" idx="11"/>
          </p:nvPr>
        </p:nvSpPr>
        <p:spPr/>
        <p:txBody>
          <a:bodyPr/>
          <a:lstStyle/>
          <a:p>
            <a:r>
              <a:rPr lang="fr-FR"/>
              <a:t>01/09/2022 CALASS - Barcelona</a:t>
            </a:r>
          </a:p>
        </p:txBody>
      </p:sp>
      <p:sp>
        <p:nvSpPr>
          <p:cNvPr id="7" name="Espace réservé du numéro de diapositive 6"/>
          <p:cNvSpPr>
            <a:spLocks noGrp="1"/>
          </p:cNvSpPr>
          <p:nvPr>
            <p:ph type="sldNum" sz="quarter" idx="12"/>
          </p:nvPr>
        </p:nvSpPr>
        <p:spPr/>
        <p:txBody>
          <a:bodyPr/>
          <a:lstStyle/>
          <a:p>
            <a:fld id="{6DC68A8C-B387-4767-B847-D165E53B4482}" type="slidenum">
              <a:rPr lang="fr-FR" smtClean="0"/>
              <a:t>‹N°›</a:t>
            </a:fld>
            <a:endParaRPr lang="fr-FR"/>
          </a:p>
        </p:txBody>
      </p:sp>
    </p:spTree>
    <p:extLst>
      <p:ext uri="{BB962C8B-B14F-4D97-AF65-F5344CB8AC3E}">
        <p14:creationId xmlns:p14="http://schemas.microsoft.com/office/powerpoint/2010/main" val="2813947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273844"/>
            <a:ext cx="7886700" cy="994172"/>
          </a:xfrm>
        </p:spPr>
        <p:txBody>
          <a:bodyPr/>
          <a:lstStyle/>
          <a:p>
            <a:r>
              <a:rPr lang="fr-FR"/>
              <a:t>Modifiez le style du titre</a:t>
            </a:r>
          </a:p>
        </p:txBody>
      </p:sp>
      <p:sp>
        <p:nvSpPr>
          <p:cNvPr id="3" name="Espace réservé du texte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4" name="Espace réservé du contenu 3"/>
          <p:cNvSpPr>
            <a:spLocks noGrp="1"/>
          </p:cNvSpPr>
          <p:nvPr>
            <p:ph sz="half" idx="2"/>
          </p:nvPr>
        </p:nvSpPr>
        <p:spPr>
          <a:xfrm>
            <a:off x="629842" y="1878806"/>
            <a:ext cx="3868340" cy="27634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a:t>
            </a:r>
          </a:p>
        </p:txBody>
      </p:sp>
      <p:sp>
        <p:nvSpPr>
          <p:cNvPr id="6" name="Espace réservé du contenu 5"/>
          <p:cNvSpPr>
            <a:spLocks noGrp="1"/>
          </p:cNvSpPr>
          <p:nvPr>
            <p:ph sz="quarter" idx="4"/>
          </p:nvPr>
        </p:nvSpPr>
        <p:spPr>
          <a:xfrm>
            <a:off x="4629150" y="1878806"/>
            <a:ext cx="3887391" cy="276344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3A508CF-5AA3-4DFD-AEF7-B96E0BF36D27}" type="datetime1">
              <a:rPr lang="fr-FR" smtClean="0"/>
              <a:t>11/09/2025</a:t>
            </a:fld>
            <a:endParaRPr lang="fr-FR"/>
          </a:p>
        </p:txBody>
      </p:sp>
      <p:sp>
        <p:nvSpPr>
          <p:cNvPr id="8" name="Espace réservé du pied de page 7"/>
          <p:cNvSpPr>
            <a:spLocks noGrp="1"/>
          </p:cNvSpPr>
          <p:nvPr>
            <p:ph type="ftr" sz="quarter" idx="11"/>
          </p:nvPr>
        </p:nvSpPr>
        <p:spPr/>
        <p:txBody>
          <a:bodyPr/>
          <a:lstStyle/>
          <a:p>
            <a:r>
              <a:rPr lang="fr-FR"/>
              <a:t>01/09/2022 CALASS - Barcelona</a:t>
            </a:r>
          </a:p>
        </p:txBody>
      </p:sp>
      <p:sp>
        <p:nvSpPr>
          <p:cNvPr id="9" name="Espace réservé du numéro de diapositive 8"/>
          <p:cNvSpPr>
            <a:spLocks noGrp="1"/>
          </p:cNvSpPr>
          <p:nvPr>
            <p:ph type="sldNum" sz="quarter" idx="12"/>
          </p:nvPr>
        </p:nvSpPr>
        <p:spPr/>
        <p:txBody>
          <a:bodyPr/>
          <a:lstStyle/>
          <a:p>
            <a:fld id="{6DC68A8C-B387-4767-B847-D165E53B4482}" type="slidenum">
              <a:rPr lang="fr-FR" smtClean="0"/>
              <a:t>‹N°›</a:t>
            </a:fld>
            <a:endParaRPr lang="fr-FR"/>
          </a:p>
        </p:txBody>
      </p:sp>
    </p:spTree>
    <p:extLst>
      <p:ext uri="{BB962C8B-B14F-4D97-AF65-F5344CB8AC3E}">
        <p14:creationId xmlns:p14="http://schemas.microsoft.com/office/powerpoint/2010/main" val="2421389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ommair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23528" y="1563638"/>
            <a:ext cx="2520000" cy="288032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251C71F6-E0A6-1740-B64F-38F332886BAF}" type="datetime1">
              <a:rPr lang="fr-FR" cap="all" smtClean="0"/>
              <a:pPr/>
              <a:t>11/09/2025</a:t>
            </a:fld>
            <a:endParaRPr lang="fr-FR" cap="all" dirty="0"/>
          </a:p>
        </p:txBody>
      </p:sp>
      <p:sp>
        <p:nvSpPr>
          <p:cNvPr id="25" name="Titre 18">
            <a:extLst>
              <a:ext uri="{FF2B5EF4-FFF2-40B4-BE49-F238E27FC236}">
                <a16:creationId xmlns:a16="http://schemas.microsoft.com/office/drawing/2014/main" id="{8909A550-9D66-7141-BF64-73CAD209688B}"/>
              </a:ext>
            </a:extLst>
          </p:cNvPr>
          <p:cNvSpPr>
            <a:spLocks noGrp="1"/>
          </p:cNvSpPr>
          <p:nvPr>
            <p:ph type="title" hasCustomPrompt="1"/>
          </p:nvPr>
        </p:nvSpPr>
        <p:spPr>
          <a:xfrm>
            <a:off x="323850" y="682801"/>
            <a:ext cx="8424863" cy="539991"/>
          </a:xfrm>
        </p:spPr>
        <p:txBody>
          <a:bodyPr/>
          <a:lstStyle/>
          <a:p>
            <a:r>
              <a:rPr lang="fr-FR" dirty="0"/>
              <a:t>Sommaire</a:t>
            </a:r>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2888137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lonnes de texte">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23" name="Espace réservé de la date 3">
            <a:extLst>
              <a:ext uri="{FF2B5EF4-FFF2-40B4-BE49-F238E27FC236}">
                <a16:creationId xmlns:a16="http://schemas.microsoft.com/office/drawing/2014/main" id="{15CA4CAF-6729-AB4D-9354-99C08AEAB1B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5E6183FC-BA60-7C49-ABF3-B50982741576}" type="datetime1">
              <a:rPr lang="fr-FR" cap="all" smtClean="0"/>
              <a:pPr/>
              <a:t>11/09/2025</a:t>
            </a:fld>
            <a:endParaRPr lang="fr-FR" cap="all" dirty="0"/>
          </a:p>
        </p:txBody>
      </p:sp>
      <p:sp>
        <p:nvSpPr>
          <p:cNvPr id="26" name="Espace réservé du pied de page 4">
            <a:extLst>
              <a:ext uri="{FF2B5EF4-FFF2-40B4-BE49-F238E27FC236}">
                <a16:creationId xmlns:a16="http://schemas.microsoft.com/office/drawing/2014/main" id="{745ED2D7-3CC1-3B41-AA37-64BDE1CE2471}"/>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
        <p:nvSpPr>
          <p:cNvPr id="11" name="Espace réservé du texte 7">
            <a:extLst>
              <a:ext uri="{FF2B5EF4-FFF2-40B4-BE49-F238E27FC236}">
                <a16:creationId xmlns:a16="http://schemas.microsoft.com/office/drawing/2014/main" id="{D4959A1A-C7DE-6748-A32B-7732F0ACFCF1}"/>
              </a:ext>
            </a:extLst>
          </p:cNvPr>
          <p:cNvSpPr>
            <a:spLocks noGrp="1"/>
          </p:cNvSpPr>
          <p:nvPr>
            <p:ph type="body" sz="quarter" idx="16"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2" name="Titre 18">
            <a:extLst>
              <a:ext uri="{FF2B5EF4-FFF2-40B4-BE49-F238E27FC236}">
                <a16:creationId xmlns:a16="http://schemas.microsoft.com/office/drawing/2014/main" id="{5919F96B-C5FF-5146-9075-19E07CEBB750}"/>
              </a:ext>
            </a:extLst>
          </p:cNvPr>
          <p:cNvSpPr>
            <a:spLocks noGrp="1"/>
          </p:cNvSpPr>
          <p:nvPr>
            <p:ph type="title" hasCustomPrompt="1"/>
          </p:nvPr>
        </p:nvSpPr>
        <p:spPr>
          <a:xfrm>
            <a:off x="323850" y="682801"/>
            <a:ext cx="8424863" cy="539991"/>
          </a:xfrm>
        </p:spPr>
        <p:txBody>
          <a:bodyPr/>
          <a:lstStyle/>
          <a:p>
            <a:r>
              <a:rPr lang="fr-FR" dirty="0"/>
              <a:t>Titre</a:t>
            </a:r>
          </a:p>
        </p:txBody>
      </p:sp>
      <p:sp>
        <p:nvSpPr>
          <p:cNvPr id="13" name="Espace réservé du texte 11">
            <a:extLst>
              <a:ext uri="{FF2B5EF4-FFF2-40B4-BE49-F238E27FC236}">
                <a16:creationId xmlns:a16="http://schemas.microsoft.com/office/drawing/2014/main" id="{AC8956DD-B832-6147-8A66-A70995085BBE}"/>
              </a:ext>
            </a:extLst>
          </p:cNvPr>
          <p:cNvSpPr>
            <a:spLocks noGrp="1"/>
          </p:cNvSpPr>
          <p:nvPr>
            <p:ph type="body" sz="quarter" idx="17" hasCustomPrompt="1"/>
          </p:nvPr>
        </p:nvSpPr>
        <p:spPr bwMode="gray">
          <a:xfrm>
            <a:off x="323528" y="1707654"/>
            <a:ext cx="2556471"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a:extLst>
              <a:ext uri="{FF2B5EF4-FFF2-40B4-BE49-F238E27FC236}">
                <a16:creationId xmlns:a16="http://schemas.microsoft.com/office/drawing/2014/main" id="{DF66E72C-274C-AC4E-B20B-393EBD9A7172}"/>
              </a:ext>
            </a:extLst>
          </p:cNvPr>
          <p:cNvSpPr>
            <a:spLocks noGrp="1"/>
          </p:cNvSpPr>
          <p:nvPr>
            <p:ph type="body" sz="quarter" idx="14" hasCustomPrompt="1"/>
          </p:nvPr>
        </p:nvSpPr>
        <p:spPr bwMode="gray">
          <a:xfrm>
            <a:off x="3275856"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11">
            <a:extLst>
              <a:ext uri="{FF2B5EF4-FFF2-40B4-BE49-F238E27FC236}">
                <a16:creationId xmlns:a16="http://schemas.microsoft.com/office/drawing/2014/main" id="{10D42E91-F78E-1D46-9374-4446D0F57965}"/>
              </a:ext>
            </a:extLst>
          </p:cNvPr>
          <p:cNvSpPr>
            <a:spLocks noGrp="1"/>
          </p:cNvSpPr>
          <p:nvPr>
            <p:ph type="body" sz="quarter" idx="18"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69134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sous-titre, textes 3 et imag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323528"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0597CDB5-73DC-8641-8CC1-FAD9379FD627}" type="datetime1">
              <a:rPr lang="fr-FR" cap="all" smtClean="0"/>
              <a:pPr/>
              <a:t>11/09/2025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
        <p:nvSpPr>
          <p:cNvPr id="8" name="Espace réservé pour une image  7">
            <a:extLst>
              <a:ext uri="{FF2B5EF4-FFF2-40B4-BE49-F238E27FC236}">
                <a16:creationId xmlns:a16="http://schemas.microsoft.com/office/drawing/2014/main" id="{7004A35F-FCE5-0248-9AD4-C4E7502EF166}"/>
              </a:ext>
            </a:extLst>
          </p:cNvPr>
          <p:cNvSpPr>
            <a:spLocks noGrp="1"/>
          </p:cNvSpPr>
          <p:nvPr>
            <p:ph type="pic" sz="quarter" idx="15"/>
          </p:nvPr>
        </p:nvSpPr>
        <p:spPr>
          <a:xfrm>
            <a:off x="3131840" y="1707654"/>
            <a:ext cx="5616624" cy="2880320"/>
          </a:xfrm>
        </p:spPr>
        <p:txBody>
          <a:bodyPr/>
          <a:lstStyle/>
          <a:p>
            <a:r>
              <a:rPr lang="fr-FR"/>
              <a:t>Cliquez sur l'icône pour ajouter une image</a:t>
            </a:r>
          </a:p>
        </p:txBody>
      </p:sp>
    </p:spTree>
    <p:extLst>
      <p:ext uri="{BB962C8B-B14F-4D97-AF65-F5344CB8AC3E}">
        <p14:creationId xmlns:p14="http://schemas.microsoft.com/office/powerpoint/2010/main" val="207718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re, sous-titre, textes 3, et graphique ">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2" name="Espace réservé du texte 11"/>
          <p:cNvSpPr>
            <a:spLocks noGrp="1"/>
          </p:cNvSpPr>
          <p:nvPr>
            <p:ph type="body" sz="quarter" idx="14" hasCustomPrompt="1"/>
          </p:nvPr>
        </p:nvSpPr>
        <p:spPr bwMode="gray">
          <a:xfrm>
            <a:off x="6228184" y="1707654"/>
            <a:ext cx="2520000" cy="288032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7" name="Espace réservé de la date 3">
            <a:extLst>
              <a:ext uri="{FF2B5EF4-FFF2-40B4-BE49-F238E27FC236}">
                <a16:creationId xmlns:a16="http://schemas.microsoft.com/office/drawing/2014/main" id="{CEFA8BB7-D3E4-254A-BB0E-3D1C8C64E198}"/>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8E1290DD-BE4D-794B-919C-D565D1B9C67D}" type="datetime1">
              <a:rPr lang="fr-FR" cap="all" smtClean="0"/>
              <a:pPr/>
              <a:t>11/09/2025</a:t>
            </a:fld>
            <a:endParaRPr lang="fr-FR" cap="all" dirty="0"/>
          </a:p>
        </p:txBody>
      </p:sp>
      <p:sp>
        <p:nvSpPr>
          <p:cNvPr id="18" name="Espace réservé du texte 7">
            <a:extLst>
              <a:ext uri="{FF2B5EF4-FFF2-40B4-BE49-F238E27FC236}">
                <a16:creationId xmlns:a16="http://schemas.microsoft.com/office/drawing/2014/main" id="{35840C24-F178-C44C-B5A1-3EB8F3EF4B92}"/>
              </a:ext>
            </a:extLst>
          </p:cNvPr>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tabLst/>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r>
              <a:rPr lang="fr-FR" dirty="0"/>
              <a:t>Sous-titre</a:t>
            </a:r>
          </a:p>
          <a:p>
            <a:pPr lvl="0"/>
            <a:endParaRPr lang="fr-FR" dirty="0"/>
          </a:p>
        </p:txBody>
      </p:sp>
      <p:sp>
        <p:nvSpPr>
          <p:cNvPr id="19" name="Titre 18">
            <a:extLst>
              <a:ext uri="{FF2B5EF4-FFF2-40B4-BE49-F238E27FC236}">
                <a16:creationId xmlns:a16="http://schemas.microsoft.com/office/drawing/2014/main" id="{0271A58A-1CC5-D145-89AA-12537E5CE304}"/>
              </a:ext>
            </a:extLst>
          </p:cNvPr>
          <p:cNvSpPr>
            <a:spLocks noGrp="1"/>
          </p:cNvSpPr>
          <p:nvPr>
            <p:ph type="title" hasCustomPrompt="1"/>
          </p:nvPr>
        </p:nvSpPr>
        <p:spPr>
          <a:xfrm>
            <a:off x="323850" y="682801"/>
            <a:ext cx="8424863" cy="539991"/>
          </a:xfrm>
        </p:spPr>
        <p:txBody>
          <a:bodyPr/>
          <a:lstStyle/>
          <a:p>
            <a:r>
              <a:rPr lang="fr-FR" dirty="0"/>
              <a:t>Titre</a:t>
            </a:r>
          </a:p>
        </p:txBody>
      </p:sp>
      <p:sp>
        <p:nvSpPr>
          <p:cNvPr id="20" name="Espace réservé du pied de page 4">
            <a:extLst>
              <a:ext uri="{FF2B5EF4-FFF2-40B4-BE49-F238E27FC236}">
                <a16:creationId xmlns:a16="http://schemas.microsoft.com/office/drawing/2014/main" id="{D46074BB-6BF7-8249-9377-D0271B2AECBB}"/>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
        <p:nvSpPr>
          <p:cNvPr id="3" name="Espace réservé du graphique 2">
            <a:extLst>
              <a:ext uri="{FF2B5EF4-FFF2-40B4-BE49-F238E27FC236}">
                <a16:creationId xmlns:a16="http://schemas.microsoft.com/office/drawing/2014/main" id="{66D3B633-BB7B-4941-BF9B-161C5342E3AA}"/>
              </a:ext>
            </a:extLst>
          </p:cNvPr>
          <p:cNvSpPr>
            <a:spLocks noGrp="1"/>
          </p:cNvSpPr>
          <p:nvPr>
            <p:ph type="chart" sz="quarter" idx="15"/>
          </p:nvPr>
        </p:nvSpPr>
        <p:spPr>
          <a:xfrm>
            <a:off x="323528" y="1707654"/>
            <a:ext cx="5761038" cy="2879725"/>
          </a:xfrm>
        </p:spPr>
        <p:txBody>
          <a:bodyPr/>
          <a:lstStyle/>
          <a:p>
            <a:r>
              <a:rPr lang="fr-FR"/>
              <a:t>Cliquez sur l'icône pour ajouter un graphique</a:t>
            </a:r>
          </a:p>
        </p:txBody>
      </p:sp>
    </p:spTree>
    <p:extLst>
      <p:ext uri="{BB962C8B-B14F-4D97-AF65-F5344CB8AC3E}">
        <p14:creationId xmlns:p14="http://schemas.microsoft.com/office/powerpoint/2010/main" val="204411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29DF172-12F0-D244-8F51-E16DC0507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52000" y="252000"/>
            <a:ext cx="1440000" cy="1440000"/>
          </a:xfrm>
          <a:prstGeom prst="rect">
            <a:avLst/>
          </a:prstGeom>
        </p:spPr>
      </p:pic>
      <p:sp>
        <p:nvSpPr>
          <p:cNvPr id="11" name="Espace réservé du texte 10"/>
          <p:cNvSpPr>
            <a:spLocks noGrp="1"/>
          </p:cNvSpPr>
          <p:nvPr>
            <p:ph type="body" sz="quarter" idx="13" hasCustomPrompt="1"/>
          </p:nvPr>
        </p:nvSpPr>
        <p:spPr bwMode="gray">
          <a:xfrm>
            <a:off x="323850" y="2139702"/>
            <a:ext cx="8424000" cy="2293224"/>
          </a:xfrm>
        </p:spPr>
        <p:txBody>
          <a:bodyPr/>
          <a:lstStyle>
            <a:lvl1pPr>
              <a:lnSpc>
                <a:spcPct val="90000"/>
              </a:lnSpc>
              <a:spcAft>
                <a:spcPts val="0"/>
              </a:spcAft>
              <a:defRPr sz="3250" b="1" cap="all" baseline="0"/>
            </a:lvl1pPr>
            <a:lvl2pPr marL="92075" indent="0">
              <a:spcBef>
                <a:spcPts val="500"/>
              </a:spcBef>
              <a:spcAft>
                <a:spcPts val="0"/>
              </a:spcAft>
              <a:buNone/>
              <a:tabLst/>
              <a:defRPr sz="1850"/>
            </a:lvl2pPr>
          </a:lstStyle>
          <a:p>
            <a:pPr lvl="0"/>
            <a:r>
              <a:rPr lang="fr-FR" dirty="0"/>
              <a:t>Titre</a:t>
            </a:r>
          </a:p>
          <a:p>
            <a:pPr lvl="1"/>
            <a:r>
              <a:rPr lang="fr-FR" dirty="0"/>
              <a:t>Sous-titre</a:t>
            </a:r>
          </a:p>
        </p:txBody>
      </p:sp>
      <p:cxnSp>
        <p:nvCxnSpPr>
          <p:cNvPr id="12" name="Connecteur droit 11"/>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e la date 3">
            <a:extLst>
              <a:ext uri="{FF2B5EF4-FFF2-40B4-BE49-F238E27FC236}">
                <a16:creationId xmlns:a16="http://schemas.microsoft.com/office/drawing/2014/main" id="{C192E6B1-2CEB-FB47-B10B-D25D43DF8D96}"/>
              </a:ext>
            </a:extLst>
          </p:cNvPr>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fld id="{D7698221-35EF-134F-B87A-568DECC70F29}" type="datetime1">
              <a:rPr lang="fr-FR" cap="all" smtClean="0"/>
              <a:pPr/>
              <a:t>11/09/2025</a:t>
            </a:fld>
            <a:endParaRPr lang="fr-FR" cap="all" dirty="0"/>
          </a:p>
        </p:txBody>
      </p:sp>
      <p:sp>
        <p:nvSpPr>
          <p:cNvPr id="14" name="Espace réservé du numéro de diapositive 5">
            <a:extLst>
              <a:ext uri="{FF2B5EF4-FFF2-40B4-BE49-F238E27FC236}">
                <a16:creationId xmlns:a16="http://schemas.microsoft.com/office/drawing/2014/main" id="{0593ECE3-ACEF-7441-BABB-08F519CCE72F}"/>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sp>
        <p:nvSpPr>
          <p:cNvPr id="16" name="Espace réservé du pied de page 4">
            <a:extLst>
              <a:ext uri="{FF2B5EF4-FFF2-40B4-BE49-F238E27FC236}">
                <a16:creationId xmlns:a16="http://schemas.microsoft.com/office/drawing/2014/main" id="{4D728EC0-9FC5-AB4E-B907-86A468EF1E2A}"/>
              </a:ext>
            </a:extLst>
          </p:cNvPr>
          <p:cNvSpPr>
            <a:spLocks noGrp="1"/>
          </p:cNvSpPr>
          <p:nvPr>
            <p:ph type="ftr" sz="quarter" idx="3"/>
          </p:nvPr>
        </p:nvSpPr>
        <p:spPr bwMode="gray">
          <a:xfrm>
            <a:off x="4067944" y="195486"/>
            <a:ext cx="4680769"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pic>
        <p:nvPicPr>
          <p:cNvPr id="15" name="Image 14">
            <a:extLst>
              <a:ext uri="{FF2B5EF4-FFF2-40B4-BE49-F238E27FC236}">
                <a16:creationId xmlns:a16="http://schemas.microsoft.com/office/drawing/2014/main" id="{0B5534E2-19C3-C848-AD92-C2BA62CED4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057385" y="347482"/>
            <a:ext cx="2010556" cy="1154711"/>
          </a:xfrm>
          <a:prstGeom prst="rect">
            <a:avLst/>
          </a:prstGeom>
        </p:spPr>
      </p:pic>
    </p:spTree>
    <p:extLst>
      <p:ext uri="{BB962C8B-B14F-4D97-AF65-F5344CB8AC3E}">
        <p14:creationId xmlns:p14="http://schemas.microsoft.com/office/powerpoint/2010/main" val="278581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rot="10800000">
            <a:off x="0" y="738000"/>
            <a:ext cx="9144000" cy="4443958"/>
          </a:xfrm>
          <a:prstGeom prst="round1Rect">
            <a:avLst/>
          </a:prstGeom>
          <a:solidFill>
            <a:schemeClr val="tx2"/>
          </a:solidFill>
        </p:spPr>
        <p:txBody>
          <a:bodyPr tIns="1080000" anchor="ctr" anchorCtr="0"/>
          <a:lstStyle>
            <a:lvl1pPr algn="ctr">
              <a:defRPr cap="all" baseline="0">
                <a:solidFill>
                  <a:schemeClr val="bg1"/>
                </a:solidFill>
              </a:defRPr>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7" name="Espace réservé de la date 3">
            <a:extLst>
              <a:ext uri="{FF2B5EF4-FFF2-40B4-BE49-F238E27FC236}">
                <a16:creationId xmlns:a16="http://schemas.microsoft.com/office/drawing/2014/main" id="{02A90153-98CB-E943-A611-AD9242F15601}"/>
              </a:ext>
            </a:extLst>
          </p:cNvPr>
          <p:cNvSpPr>
            <a:spLocks noGrp="1"/>
          </p:cNvSpPr>
          <p:nvPr>
            <p:ph type="dt" sz="half" idx="2"/>
          </p:nvPr>
        </p:nvSpPr>
        <p:spPr bwMode="gray">
          <a:xfrm>
            <a:off x="364285" y="4797631"/>
            <a:ext cx="1170000" cy="345869"/>
          </a:xfrm>
          <a:prstGeom prst="rect">
            <a:avLst/>
          </a:prstGeom>
        </p:spPr>
        <p:txBody>
          <a:bodyPr vert="horz" lIns="0" tIns="0" rIns="0" bIns="0" rtlCol="0" anchor="ctr" anchorCtr="0">
            <a:noAutofit/>
          </a:bodyPr>
          <a:lstStyle>
            <a:lvl1pPr algn="l">
              <a:defRPr sz="750" b="1">
                <a:solidFill>
                  <a:schemeClr val="bg1"/>
                </a:solidFill>
              </a:defRPr>
            </a:lvl1pPr>
          </a:lstStyle>
          <a:p>
            <a:fld id="{5F7325A3-5315-1B4B-A0D9-112471EB5837}" type="datetime1">
              <a:rPr lang="fr-FR" cap="all" smtClean="0"/>
              <a:pPr/>
              <a:t>11/09/2025</a:t>
            </a:fld>
            <a:endParaRPr lang="fr-FR" cap="all" dirty="0"/>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bg1"/>
            </a:solidFill>
          </a:ln>
        </p:spPr>
        <p:txBody>
          <a:bodyPr lIns="0" bIns="360000" anchor="ctr" anchorCtr="0"/>
          <a:lstStyle>
            <a:lvl1pPr marL="396000" indent="-396000">
              <a:buFont typeface="+mj-lt"/>
              <a:buAutoNum type="arabicPeriod"/>
              <a:defRPr sz="3250">
                <a:solidFill>
                  <a:schemeClr val="bg1"/>
                </a:solidFill>
              </a:defRPr>
            </a:lvl1pPr>
          </a:lstStyle>
          <a:p>
            <a:r>
              <a:rPr lang="fr-FR" dirty="0"/>
              <a:t>Titre</a:t>
            </a:r>
          </a:p>
        </p:txBody>
      </p:sp>
      <p:sp>
        <p:nvSpPr>
          <p:cNvPr id="10" name="Espace réservé du numéro de diapositive 5">
            <a:extLst>
              <a:ext uri="{FF2B5EF4-FFF2-40B4-BE49-F238E27FC236}">
                <a16:creationId xmlns:a16="http://schemas.microsoft.com/office/drawing/2014/main" id="{BE3965BE-3A81-1248-821F-39E8294A18F0}"/>
              </a:ext>
            </a:extLst>
          </p:cNvPr>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fld id="{733122C9-A0B9-462F-8757-0847AD287B63}" type="slidenum">
              <a:rPr lang="fr-FR" smtClean="0"/>
              <a:pPr/>
              <a:t>‹N°›</a:t>
            </a:fld>
            <a:endParaRPr lang="fr-FR" dirty="0"/>
          </a:p>
        </p:txBody>
      </p:sp>
      <p:sp>
        <p:nvSpPr>
          <p:cNvPr id="11" name="Espace réservé du pied de page 4">
            <a:extLst>
              <a:ext uri="{FF2B5EF4-FFF2-40B4-BE49-F238E27FC236}">
                <a16:creationId xmlns:a16="http://schemas.microsoft.com/office/drawing/2014/main" id="{DCBACC69-485F-9F49-A64D-9385F9776EB4}"/>
              </a:ext>
            </a:extLst>
          </p:cNvPr>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Tree>
    <p:extLst>
      <p:ext uri="{BB962C8B-B14F-4D97-AF65-F5344CB8AC3E}">
        <p14:creationId xmlns:p14="http://schemas.microsoft.com/office/powerpoint/2010/main" val="107654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4EA19884-7A29-DC4E-9311-A62E54788E52}" type="datetime1">
              <a:rPr lang="fr-FR" smtClean="0"/>
              <a:t>11/09/2025</a:t>
            </a:fld>
            <a:endParaRPr lang="fr-FR" dirty="0"/>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228184" y="537849"/>
            <a:ext cx="2195813" cy="126110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540000" y="360000"/>
            <a:ext cx="2700000" cy="2700000"/>
          </a:xfrm>
          <a:prstGeom prst="rect">
            <a:avLst/>
          </a:prstGeom>
        </p:spPr>
      </p:pic>
    </p:spTree>
    <p:extLst>
      <p:ext uri="{BB962C8B-B14F-4D97-AF65-F5344CB8AC3E}">
        <p14:creationId xmlns:p14="http://schemas.microsoft.com/office/powerpoint/2010/main" val="2127407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4ème de 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fld id="{4EA19884-7A29-DC4E-9311-A62E54788E52}" type="datetime1">
              <a:rPr lang="fr-FR" smtClean="0"/>
              <a:t>11/09/2025</a:t>
            </a:fld>
            <a:endParaRPr lang="fr-FR" dirty="0"/>
          </a:p>
        </p:txBody>
      </p:sp>
      <p:sp>
        <p:nvSpPr>
          <p:cNvPr id="5" name="Espace réservé du pied de page 4"/>
          <p:cNvSpPr>
            <a:spLocks noGrp="1"/>
          </p:cNvSpPr>
          <p:nvPr>
            <p:ph type="ftr" sz="quarter" idx="11"/>
          </p:nvPr>
        </p:nvSpPr>
        <p:spPr bwMode="gray">
          <a:xfrm>
            <a:off x="720000" y="4371949"/>
            <a:ext cx="3240000" cy="447947"/>
          </a:xfrm>
        </p:spPr>
        <p:txBody>
          <a:bodyPr anchor="ctr" anchorCtr="0"/>
          <a:lstStyle>
            <a:lvl1pPr algn="l">
              <a:defRPr sz="1150"/>
            </a:lvl1pPr>
          </a:lstStyle>
          <a:p>
            <a:r>
              <a:rPr lang="fr-FR" dirty="0"/>
              <a:t>Intitulé de la direction/service</a:t>
            </a: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10" name="Image 9">
            <a:extLst>
              <a:ext uri="{FF2B5EF4-FFF2-40B4-BE49-F238E27FC236}">
                <a16:creationId xmlns:a16="http://schemas.microsoft.com/office/drawing/2014/main" id="{753DF2B5-DDEC-9F4F-AC71-1D361A99EA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228184" y="537849"/>
            <a:ext cx="2195813" cy="1261109"/>
          </a:xfrm>
          <a:prstGeom prst="rect">
            <a:avLst/>
          </a:prstGeom>
        </p:spPr>
      </p:pic>
      <p:pic>
        <p:nvPicPr>
          <p:cNvPr id="11" name="Image 10">
            <a:extLst>
              <a:ext uri="{FF2B5EF4-FFF2-40B4-BE49-F238E27FC236}">
                <a16:creationId xmlns:a16="http://schemas.microsoft.com/office/drawing/2014/main" id="{AA456506-B875-0447-AE4C-DB9009046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540000" y="360000"/>
            <a:ext cx="2700000" cy="2700000"/>
          </a:xfrm>
          <a:prstGeom prst="rect">
            <a:avLst/>
          </a:prstGeom>
        </p:spPr>
      </p:pic>
    </p:spTree>
    <p:extLst>
      <p:ext uri="{BB962C8B-B14F-4D97-AF65-F5344CB8AC3E}">
        <p14:creationId xmlns:p14="http://schemas.microsoft.com/office/powerpoint/2010/main" val="3868831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bwMode="gray">
          <a:xfrm>
            <a:off x="323850" y="1707654"/>
            <a:ext cx="8424863" cy="2952325"/>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5"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r>
              <a:rPr lang="fr-FR" dirty="0"/>
              <a:t>Intitulé de la direction/service</a:t>
            </a:r>
          </a:p>
        </p:txBody>
      </p:sp>
      <p:sp>
        <p:nvSpPr>
          <p:cNvPr id="6"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cxnSp>
        <p:nvCxnSpPr>
          <p:cNvPr id="10" name="Connecteur droit 9"/>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Espace réservé du titre 11">
            <a:extLst>
              <a:ext uri="{FF2B5EF4-FFF2-40B4-BE49-F238E27FC236}">
                <a16:creationId xmlns:a16="http://schemas.microsoft.com/office/drawing/2014/main" id="{59FB2B3E-557E-DB42-9DB7-D6A72FD3ABE4}"/>
              </a:ext>
            </a:extLst>
          </p:cNvPr>
          <p:cNvSpPr>
            <a:spLocks noGrp="1"/>
          </p:cNvSpPr>
          <p:nvPr>
            <p:ph type="title"/>
          </p:nvPr>
        </p:nvSpPr>
        <p:spPr>
          <a:xfrm>
            <a:off x="323850" y="682801"/>
            <a:ext cx="8424863" cy="539991"/>
          </a:xfrm>
          <a:prstGeom prst="rect">
            <a:avLst/>
          </a:prstGeom>
        </p:spPr>
        <p:txBody>
          <a:bodyPr vert="horz" lIns="91440" tIns="45720" rIns="91440" bIns="45720" rtlCol="0" anchor="ctr">
            <a:normAutofit/>
          </a:bodyPr>
          <a:lstStyle/>
          <a:p>
            <a:r>
              <a:rPr lang="fr-FR" dirty="0"/>
              <a:t>Titre </a:t>
            </a:r>
          </a:p>
        </p:txBody>
      </p:sp>
      <p:sp>
        <p:nvSpPr>
          <p:cNvPr id="2" name="Espace réservé de la date 1">
            <a:extLst>
              <a:ext uri="{FF2B5EF4-FFF2-40B4-BE49-F238E27FC236}">
                <a16:creationId xmlns:a16="http://schemas.microsoft.com/office/drawing/2014/main" id="{F8170561-5F7A-B046-81BE-E60E60355D4F}"/>
              </a:ext>
            </a:extLst>
          </p:cNvPr>
          <p:cNvSpPr>
            <a:spLocks noGrp="1"/>
          </p:cNvSpPr>
          <p:nvPr>
            <p:ph type="dt" sz="half" idx="2"/>
          </p:nvPr>
        </p:nvSpPr>
        <p:spPr>
          <a:xfrm>
            <a:off x="315703" y="4783500"/>
            <a:ext cx="2057400" cy="274637"/>
          </a:xfrm>
          <a:prstGeom prst="rect">
            <a:avLst/>
          </a:prstGeom>
        </p:spPr>
        <p:txBody>
          <a:bodyPr vert="horz" lIns="91440" tIns="45720" rIns="91440" bIns="45720" rtlCol="0" anchor="ctr"/>
          <a:lstStyle>
            <a:lvl1pPr algn="l">
              <a:defRPr sz="750" b="1">
                <a:solidFill>
                  <a:schemeClr val="tx1"/>
                </a:solidFill>
              </a:defRPr>
            </a:lvl1pPr>
          </a:lstStyle>
          <a:p>
            <a:fld id="{B858D49A-5A7A-574D-A0ED-52B5C1EFA876}" type="datetime1">
              <a:rPr lang="fr-FR" cap="all" smtClean="0"/>
              <a:pPr/>
              <a:t>11/09/2025</a:t>
            </a:fld>
            <a:endParaRPr lang="fr-FR" cap="all" dirty="0"/>
          </a:p>
        </p:txBody>
      </p:sp>
      <p:cxnSp>
        <p:nvCxnSpPr>
          <p:cNvPr id="9" name="Connecteur droit 8">
            <a:extLst>
              <a:ext uri="{FF2B5EF4-FFF2-40B4-BE49-F238E27FC236}">
                <a16:creationId xmlns:a16="http://schemas.microsoft.com/office/drawing/2014/main" id="{E071FEB6-0E77-DD46-9DA0-C52EF51FC7F3}"/>
              </a:ext>
            </a:extLst>
          </p:cNvPr>
          <p:cNvCxnSpPr/>
          <p:nvPr/>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5C7551C4-641A-D343-AA7E-79AE4711BF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gray">
          <a:xfrm>
            <a:off x="1172877" y="185732"/>
            <a:ext cx="606854" cy="348531"/>
          </a:xfrm>
          <a:prstGeom prst="rect">
            <a:avLst/>
          </a:prstGeom>
        </p:spPr>
      </p:pic>
      <p:pic>
        <p:nvPicPr>
          <p:cNvPr id="15" name="Image 14">
            <a:extLst>
              <a:ext uri="{FF2B5EF4-FFF2-40B4-BE49-F238E27FC236}">
                <a16:creationId xmlns:a16="http://schemas.microsoft.com/office/drawing/2014/main" id="{4921EE98-A0EA-AE49-A902-478042AA6CF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bwMode="gray">
          <a:xfrm>
            <a:off x="288000" y="108000"/>
            <a:ext cx="540000" cy="540000"/>
          </a:xfrm>
          <a:prstGeom prst="rect">
            <a:avLst/>
          </a:prstGeom>
        </p:spPr>
      </p:pic>
    </p:spTree>
    <p:extLst>
      <p:ext uri="{BB962C8B-B14F-4D97-AF65-F5344CB8AC3E}">
        <p14:creationId xmlns:p14="http://schemas.microsoft.com/office/powerpoint/2010/main" val="358592806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hf hdr="0"/>
  <p:txStyles>
    <p:title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p:titleStyle>
    <p:bodyStyle>
      <a:lvl1pPr marL="92075" indent="0" algn="l" defTabSz="914400" rtl="0" eaLnBrk="1" latinLnBrk="0" hangingPunct="1">
        <a:lnSpc>
          <a:spcPct val="100000"/>
        </a:lnSpc>
        <a:spcBef>
          <a:spcPts val="0"/>
        </a:spcBef>
        <a:spcAft>
          <a:spcPts val="500"/>
        </a:spcAft>
        <a:buFont typeface="Arial" pitchFamily="34" charset="0"/>
        <a:buNone/>
        <a:tabLst/>
        <a:defRPr sz="1400" b="0" kern="1200">
          <a:solidFill>
            <a:schemeClr val="tx1"/>
          </a:solidFill>
          <a:latin typeface="+mn-lt"/>
          <a:ea typeface="+mn-ea"/>
          <a:cs typeface="+mn-cs"/>
        </a:defRPr>
      </a:lvl1pPr>
      <a:lvl2pPr marL="351450" indent="-171450" algn="l" defTabSz="914400" rtl="0" eaLnBrk="1" latinLnBrk="0" hangingPunct="1">
        <a:lnSpc>
          <a:spcPct val="100000"/>
        </a:lnSpc>
        <a:spcBef>
          <a:spcPts val="600"/>
        </a:spcBef>
        <a:spcAft>
          <a:spcPts val="600"/>
        </a:spcAft>
        <a:buSzPct val="100000"/>
        <a:buFont typeface="Arial" panose="020B0604020202020204" pitchFamily="34" charset="0"/>
        <a:buChar char="•"/>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15.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04D23D62-17A8-6547-AF6B-323A348324DB}" type="datetime1">
              <a:rPr lang="fr-FR" smtClean="0"/>
              <a:t>11/09/2025</a:t>
            </a:fld>
            <a:endParaRPr lang="fr-FR" dirty="0"/>
          </a:p>
        </p:txBody>
      </p:sp>
      <p:sp>
        <p:nvSpPr>
          <p:cNvPr id="9" name="Espace réservé du numéro de diapositive 8"/>
          <p:cNvSpPr>
            <a:spLocks noGrp="1"/>
          </p:cNvSpPr>
          <p:nvPr>
            <p:ph type="sldNum" sz="quarter" idx="12"/>
          </p:nvPr>
        </p:nvSpPr>
        <p:spPr/>
        <p:txBody>
          <a:bodyPr/>
          <a:lstStyle/>
          <a:p>
            <a:fld id="{10C140CD-8AED-46FF-A9A2-77308F3F39AE}" type="slidenum">
              <a:rPr lang="fr-FR" smtClean="0"/>
              <a:pPr/>
              <a:t>1</a:t>
            </a:fld>
            <a:endParaRPr lang="fr-FR" dirty="0"/>
          </a:p>
        </p:txBody>
      </p:sp>
      <p:sp>
        <p:nvSpPr>
          <p:cNvPr id="6" name="Titre 5"/>
          <p:cNvSpPr>
            <a:spLocks noGrp="1"/>
          </p:cNvSpPr>
          <p:nvPr>
            <p:ph type="title"/>
          </p:nvPr>
        </p:nvSpPr>
        <p:spPr/>
        <p:txBody>
          <a:bodyPr>
            <a:normAutofit fontScale="90000"/>
          </a:bodyPr>
          <a:lstStyle/>
          <a:p>
            <a:r>
              <a:rPr lang="fr-FR" dirty="0"/>
              <a:t>UIIIIIIIIIIIIIIIIIIIIIIIIIIIIII89</a:t>
            </a:r>
          </a:p>
        </p:txBody>
      </p:sp>
      <p:sp>
        <p:nvSpPr>
          <p:cNvPr id="10" name="Espace réservé du pied de page 4"/>
          <p:cNvSpPr txBox="1">
            <a:spLocks/>
          </p:cNvSpPr>
          <p:nvPr/>
        </p:nvSpPr>
        <p:spPr bwMode="gray">
          <a:xfrm>
            <a:off x="71192" y="4443958"/>
            <a:ext cx="7488472" cy="447947"/>
          </a:xfrm>
          <a:prstGeom prst="rect">
            <a:avLst/>
          </a:prstGeom>
        </p:spPr>
        <p:txBody>
          <a:bodyPr anchor="ctr" anchorCtr="0"/>
          <a:lstStyle>
            <a:defPPr>
              <a:defRPr lang="fr-FR"/>
            </a:defPPr>
            <a:lvl1pPr marL="0" algn="l" defTabSz="914400" rtl="0" eaLnBrk="1" latinLnBrk="0" hangingPunct="1">
              <a:defRPr sz="11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Direction Veille et Sécurité Sanitaires / Département Réclamations Evènements Indésirables et Vigilances</a:t>
            </a:r>
          </a:p>
        </p:txBody>
      </p:sp>
      <p:sp>
        <p:nvSpPr>
          <p:cNvPr id="11" name="ZoneTexte 10"/>
          <p:cNvSpPr txBox="1"/>
          <p:nvPr/>
        </p:nvSpPr>
        <p:spPr>
          <a:xfrm>
            <a:off x="3794156" y="1892838"/>
            <a:ext cx="5273078" cy="3447098"/>
          </a:xfrm>
          <a:prstGeom prst="rect">
            <a:avLst/>
          </a:prstGeom>
          <a:noFill/>
        </p:spPr>
        <p:txBody>
          <a:bodyPr wrap="square" rtlCol="0">
            <a:spAutoFit/>
          </a:bodyPr>
          <a:lstStyle/>
          <a:p>
            <a:pPr algn="r"/>
            <a:r>
              <a:rPr lang="fr-FR" sz="2400" b="1" dirty="0"/>
              <a:t>Analyse des déclarations des évènements indésirables graves associés aux soins (EIGS) survenus chez les nouveau-nés sur le territoire d’Île-de-France</a:t>
            </a:r>
          </a:p>
          <a:p>
            <a:pPr algn="r"/>
            <a:r>
              <a:rPr lang="fr-FR" sz="1800" b="0" kern="100" dirty="0">
                <a:solidFill>
                  <a:srgbClr val="004990"/>
                </a:solidFill>
                <a:effectLst/>
                <a:latin typeface="Arial" panose="020B0604020202020204" pitchFamily="34" charset="0"/>
                <a:ea typeface="Arial" panose="020B0604020202020204" pitchFamily="34" charset="0"/>
              </a:rPr>
              <a:t> </a:t>
            </a:r>
            <a:endParaRPr lang="fr-FR" sz="1800" b="1" kern="100" dirty="0">
              <a:solidFill>
                <a:srgbClr val="004990"/>
              </a:solidFill>
              <a:effectLst/>
              <a:latin typeface="Arial" panose="020B0604020202020204" pitchFamily="34" charset="0"/>
              <a:ea typeface="Arial" panose="020B0604020202020204" pitchFamily="34" charset="0"/>
            </a:endParaRPr>
          </a:p>
          <a:p>
            <a:pPr algn="r"/>
            <a:r>
              <a:rPr lang="fr-FR" sz="2400" b="1" dirty="0"/>
              <a:t> </a:t>
            </a:r>
            <a:endParaRPr lang="fr-FR" sz="1200" b="1" dirty="0"/>
          </a:p>
          <a:p>
            <a:pPr algn="r"/>
            <a:r>
              <a:rPr lang="fr-FR" sz="1200" b="1" dirty="0"/>
              <a:t>Dr Isabelle NICOULET</a:t>
            </a:r>
          </a:p>
          <a:p>
            <a:pPr algn="r"/>
            <a:r>
              <a:rPr lang="fr-FR" sz="1200" b="1" dirty="0"/>
              <a:t>Dr RENEVIER</a:t>
            </a:r>
          </a:p>
          <a:p>
            <a:pPr algn="r"/>
            <a:r>
              <a:rPr lang="fr-FR" sz="1200" b="1" dirty="0"/>
              <a:t>Catherine WOJTAS</a:t>
            </a:r>
          </a:p>
          <a:p>
            <a:pPr algn="r"/>
            <a:endParaRPr lang="fr-FR" sz="2000" b="1" dirty="0"/>
          </a:p>
        </p:txBody>
      </p:sp>
      <p:pic>
        <p:nvPicPr>
          <p:cNvPr id="3" name="Image 2">
            <a:extLst>
              <a:ext uri="{FF2B5EF4-FFF2-40B4-BE49-F238E27FC236}">
                <a16:creationId xmlns:a16="http://schemas.microsoft.com/office/drawing/2014/main" id="{6A2B58CB-CAF0-92FA-8575-8BFAA9C05BBC}"/>
              </a:ext>
            </a:extLst>
          </p:cNvPr>
          <p:cNvPicPr>
            <a:picLocks noChangeAspect="1"/>
          </p:cNvPicPr>
          <p:nvPr/>
        </p:nvPicPr>
        <p:blipFill>
          <a:blip r:embed="rId3"/>
          <a:srcRect l="43700" t="24802" r="22438" b="24055"/>
          <a:stretch/>
        </p:blipFill>
        <p:spPr>
          <a:xfrm>
            <a:off x="1763688" y="1995686"/>
            <a:ext cx="2471413" cy="2099650"/>
          </a:xfrm>
          <a:prstGeom prst="rect">
            <a:avLst/>
          </a:prstGeom>
        </p:spPr>
      </p:pic>
      <p:sp>
        <p:nvSpPr>
          <p:cNvPr id="2" name="ZoneTexte 1">
            <a:extLst>
              <a:ext uri="{FF2B5EF4-FFF2-40B4-BE49-F238E27FC236}">
                <a16:creationId xmlns:a16="http://schemas.microsoft.com/office/drawing/2014/main" id="{9C1AF37A-3447-A917-4F71-C0BEB84890A3}"/>
              </a:ext>
            </a:extLst>
          </p:cNvPr>
          <p:cNvSpPr txBox="1"/>
          <p:nvPr/>
        </p:nvSpPr>
        <p:spPr>
          <a:xfrm>
            <a:off x="67016" y="4166931"/>
            <a:ext cx="7021088" cy="33855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600" b="1" dirty="0">
                <a:solidFill>
                  <a:schemeClr val="tx2"/>
                </a:solidFill>
              </a:rPr>
              <a:t>Des soins sûrs pour chaque enfant, parce que chaque sourire compte! </a:t>
            </a:r>
          </a:p>
        </p:txBody>
      </p:sp>
    </p:spTree>
    <p:extLst>
      <p:ext uri="{BB962C8B-B14F-4D97-AF65-F5344CB8AC3E}">
        <p14:creationId xmlns:p14="http://schemas.microsoft.com/office/powerpoint/2010/main" val="62429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06ABE883-3660-44B1-3280-BC0D12CD3416}"/>
              </a:ext>
            </a:extLst>
          </p:cNvPr>
          <p:cNvSpPr>
            <a:spLocks noGrp="1"/>
          </p:cNvSpPr>
          <p:nvPr>
            <p:ph type="dt" sz="half" idx="10"/>
          </p:nvPr>
        </p:nvSpPr>
        <p:spPr/>
        <p:txBody>
          <a:bodyPr/>
          <a:lstStyle/>
          <a:p>
            <a:fld id="{D3A508CF-5AA3-4DFD-AEF7-B96E0BF36D27}" type="datetime1">
              <a:rPr lang="fr-FR" smtClean="0"/>
              <a:t>11/09/2025</a:t>
            </a:fld>
            <a:endParaRPr lang="fr-FR"/>
          </a:p>
        </p:txBody>
      </p:sp>
      <p:sp>
        <p:nvSpPr>
          <p:cNvPr id="9" name="Espace réservé du numéro de diapositive 8">
            <a:extLst>
              <a:ext uri="{FF2B5EF4-FFF2-40B4-BE49-F238E27FC236}">
                <a16:creationId xmlns:a16="http://schemas.microsoft.com/office/drawing/2014/main" id="{976227B5-4A1F-FC1E-676D-280429A2EDB7}"/>
              </a:ext>
            </a:extLst>
          </p:cNvPr>
          <p:cNvSpPr>
            <a:spLocks noGrp="1"/>
          </p:cNvSpPr>
          <p:nvPr>
            <p:ph type="sldNum" sz="quarter" idx="12"/>
          </p:nvPr>
        </p:nvSpPr>
        <p:spPr/>
        <p:txBody>
          <a:bodyPr/>
          <a:lstStyle/>
          <a:p>
            <a:fld id="{6DC68A8C-B387-4767-B847-D165E53B4482}" type="slidenum">
              <a:rPr lang="fr-FR" smtClean="0"/>
              <a:t>10</a:t>
            </a:fld>
            <a:endParaRPr lang="fr-FR"/>
          </a:p>
        </p:txBody>
      </p:sp>
      <p:sp>
        <p:nvSpPr>
          <p:cNvPr id="10" name="Titre 1">
            <a:extLst>
              <a:ext uri="{FF2B5EF4-FFF2-40B4-BE49-F238E27FC236}">
                <a16:creationId xmlns:a16="http://schemas.microsoft.com/office/drawing/2014/main" id="{AE7FF1AB-D491-288F-04AC-73D26DADDD71}"/>
              </a:ext>
            </a:extLst>
          </p:cNvPr>
          <p:cNvSpPr>
            <a:spLocks noGrp="1"/>
          </p:cNvSpPr>
          <p:nvPr>
            <p:ph type="title"/>
          </p:nvPr>
        </p:nvSpPr>
        <p:spPr>
          <a:xfrm>
            <a:off x="1763688" y="111963"/>
            <a:ext cx="6912768" cy="628992"/>
          </a:xfrm>
        </p:spPr>
        <p:txBody>
          <a:bodyPr>
            <a:normAutofit fontScale="90000"/>
          </a:bodyPr>
          <a:lstStyle/>
          <a:p>
            <a:pPr marL="457200" lvl="1" fontAlgn="base">
              <a:lnSpc>
                <a:spcPct val="107000"/>
              </a:lnSpc>
              <a:spcAft>
                <a:spcPts val="121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patients et des circonstances des EIGS  </a:t>
            </a:r>
          </a:p>
        </p:txBody>
      </p:sp>
      <p:graphicFrame>
        <p:nvGraphicFramePr>
          <p:cNvPr id="2" name="Graphique 1">
            <a:extLst>
              <a:ext uri="{FF2B5EF4-FFF2-40B4-BE49-F238E27FC236}">
                <a16:creationId xmlns:a16="http://schemas.microsoft.com/office/drawing/2014/main" id="{1EE6CA84-4044-B023-75C4-0362810D08C0}"/>
              </a:ext>
            </a:extLst>
          </p:cNvPr>
          <p:cNvGraphicFramePr>
            <a:graphicFrameLocks/>
          </p:cNvGraphicFramePr>
          <p:nvPr>
            <p:extLst>
              <p:ext uri="{D42A27DB-BD31-4B8C-83A1-F6EECF244321}">
                <p14:modId xmlns:p14="http://schemas.microsoft.com/office/powerpoint/2010/main" val="83921092"/>
              </p:ext>
            </p:extLst>
          </p:nvPr>
        </p:nvGraphicFramePr>
        <p:xfrm>
          <a:off x="1331640" y="843558"/>
          <a:ext cx="7128792"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11">
            <a:extLst>
              <a:ext uri="{FF2B5EF4-FFF2-40B4-BE49-F238E27FC236}">
                <a16:creationId xmlns:a16="http://schemas.microsoft.com/office/drawing/2014/main" id="{505B3F20-B76F-5B2A-41A5-55C446FC7E2F}"/>
              </a:ext>
            </a:extLst>
          </p:cNvPr>
          <p:cNvSpPr txBox="1"/>
          <p:nvPr/>
        </p:nvSpPr>
        <p:spPr>
          <a:xfrm>
            <a:off x="6937010" y="1851670"/>
            <a:ext cx="2160240" cy="16312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a:solidFill>
                  <a:schemeClr val="accent1">
                    <a:lumMod val="90000"/>
                    <a:lumOff val="10000"/>
                  </a:schemeClr>
                </a:solidFill>
              </a:rPr>
              <a:t>Conséquences pour le personnel</a:t>
            </a:r>
          </a:p>
          <a:p>
            <a:r>
              <a:rPr lang="fr-FR" sz="1200" dirty="0">
                <a:solidFill>
                  <a:srgbClr val="00B050"/>
                </a:solidFill>
              </a:rPr>
              <a:t>Notion de seconde victime</a:t>
            </a:r>
          </a:p>
          <a:p>
            <a:r>
              <a:rPr lang="fr-FR" sz="1200" dirty="0">
                <a:solidFill>
                  <a:srgbClr val="00B050"/>
                </a:solidFill>
              </a:rPr>
              <a:t>Impact psychologique pour le personnel, culpabilité. Cette proportion est un peu plus élevée lorsque l’EIGS a engendré un décès : 52%</a:t>
            </a:r>
          </a:p>
        </p:txBody>
      </p:sp>
      <p:sp>
        <p:nvSpPr>
          <p:cNvPr id="4" name="ZoneTexte 15">
            <a:extLst>
              <a:ext uri="{FF2B5EF4-FFF2-40B4-BE49-F238E27FC236}">
                <a16:creationId xmlns:a16="http://schemas.microsoft.com/office/drawing/2014/main" id="{0000BDBB-8108-3479-CC3A-2F763BF1AAEB}"/>
              </a:ext>
            </a:extLst>
          </p:cNvPr>
          <p:cNvSpPr txBox="1"/>
          <p:nvPr/>
        </p:nvSpPr>
        <p:spPr>
          <a:xfrm>
            <a:off x="827579" y="2759611"/>
            <a:ext cx="1728202" cy="181588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a:solidFill>
                  <a:schemeClr val="tx2"/>
                </a:solidFill>
                <a:latin typeface="Arial" panose="020B0604020202020204" pitchFamily="34" charset="0"/>
                <a:cs typeface="Arial" panose="020B0604020202020204" pitchFamily="34" charset="0"/>
              </a:rPr>
              <a:t>Conséquences pour la structure</a:t>
            </a:r>
          </a:p>
          <a:p>
            <a:r>
              <a:rPr lang="fr-FR" sz="1200" dirty="0">
                <a:solidFill>
                  <a:srgbClr val="00B0F0"/>
                </a:solidFill>
                <a:latin typeface="Arial" panose="020B0604020202020204" pitchFamily="34" charset="0"/>
                <a:cs typeface="Arial" panose="020B0604020202020204" pitchFamily="34" charset="0"/>
              </a:rPr>
              <a:t>Risque pénal, plainte famille, demande dossier médical, rencontre avec le RU désorganisation du service, séjour prolongé</a:t>
            </a:r>
            <a:endParaRPr lang="fr-FR" sz="12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814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06ABE883-3660-44B1-3280-BC0D12CD3416}"/>
              </a:ext>
            </a:extLst>
          </p:cNvPr>
          <p:cNvSpPr>
            <a:spLocks noGrp="1"/>
          </p:cNvSpPr>
          <p:nvPr>
            <p:ph type="dt" sz="half" idx="10"/>
          </p:nvPr>
        </p:nvSpPr>
        <p:spPr/>
        <p:txBody>
          <a:bodyPr/>
          <a:lstStyle/>
          <a:p>
            <a:fld id="{D3A508CF-5AA3-4DFD-AEF7-B96E0BF36D27}" type="datetime1">
              <a:rPr lang="fr-FR" smtClean="0"/>
              <a:t>11/09/2025</a:t>
            </a:fld>
            <a:endParaRPr lang="fr-FR"/>
          </a:p>
        </p:txBody>
      </p:sp>
      <p:sp>
        <p:nvSpPr>
          <p:cNvPr id="9" name="Espace réservé du numéro de diapositive 8">
            <a:extLst>
              <a:ext uri="{FF2B5EF4-FFF2-40B4-BE49-F238E27FC236}">
                <a16:creationId xmlns:a16="http://schemas.microsoft.com/office/drawing/2014/main" id="{976227B5-4A1F-FC1E-676D-280429A2EDB7}"/>
              </a:ext>
            </a:extLst>
          </p:cNvPr>
          <p:cNvSpPr>
            <a:spLocks noGrp="1"/>
          </p:cNvSpPr>
          <p:nvPr>
            <p:ph type="sldNum" sz="quarter" idx="12"/>
          </p:nvPr>
        </p:nvSpPr>
        <p:spPr/>
        <p:txBody>
          <a:bodyPr/>
          <a:lstStyle/>
          <a:p>
            <a:fld id="{6DC68A8C-B387-4767-B847-D165E53B4482}" type="slidenum">
              <a:rPr lang="fr-FR" smtClean="0"/>
              <a:t>11</a:t>
            </a:fld>
            <a:endParaRPr lang="fr-FR"/>
          </a:p>
        </p:txBody>
      </p:sp>
      <p:sp>
        <p:nvSpPr>
          <p:cNvPr id="10" name="Titre 1">
            <a:extLst>
              <a:ext uri="{FF2B5EF4-FFF2-40B4-BE49-F238E27FC236}">
                <a16:creationId xmlns:a16="http://schemas.microsoft.com/office/drawing/2014/main" id="{AE7FF1AB-D491-288F-04AC-73D26DADDD71}"/>
              </a:ext>
            </a:extLst>
          </p:cNvPr>
          <p:cNvSpPr>
            <a:spLocks noGrp="1"/>
          </p:cNvSpPr>
          <p:nvPr>
            <p:ph type="title"/>
          </p:nvPr>
        </p:nvSpPr>
        <p:spPr>
          <a:xfrm>
            <a:off x="1763688" y="111963"/>
            <a:ext cx="6912768" cy="628992"/>
          </a:xfrm>
        </p:spPr>
        <p:txBody>
          <a:bodyPr>
            <a:normAutofit fontScale="90000"/>
          </a:bodyPr>
          <a:lstStyle/>
          <a:p>
            <a:pPr marL="457200" lvl="1" fontAlgn="base">
              <a:lnSpc>
                <a:spcPct val="107000"/>
              </a:lnSpc>
              <a:spcAft>
                <a:spcPts val="121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patients et des circonstances des EIGS  </a:t>
            </a:r>
          </a:p>
        </p:txBody>
      </p:sp>
      <p:graphicFrame>
        <p:nvGraphicFramePr>
          <p:cNvPr id="2" name="Graphique 1">
            <a:extLst>
              <a:ext uri="{FF2B5EF4-FFF2-40B4-BE49-F238E27FC236}">
                <a16:creationId xmlns:a16="http://schemas.microsoft.com/office/drawing/2014/main" id="{34516774-1E9C-D85C-2169-A3D773D06825}"/>
              </a:ext>
            </a:extLst>
          </p:cNvPr>
          <p:cNvGraphicFramePr>
            <a:graphicFrameLocks/>
          </p:cNvGraphicFramePr>
          <p:nvPr>
            <p:extLst>
              <p:ext uri="{D42A27DB-BD31-4B8C-83A1-F6EECF244321}">
                <p14:modId xmlns:p14="http://schemas.microsoft.com/office/powerpoint/2010/main" val="4131805366"/>
              </p:ext>
            </p:extLst>
          </p:nvPr>
        </p:nvGraphicFramePr>
        <p:xfrm>
          <a:off x="755576" y="1200150"/>
          <a:ext cx="6102424" cy="3171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re 1">
            <a:extLst>
              <a:ext uri="{FF2B5EF4-FFF2-40B4-BE49-F238E27FC236}">
                <a16:creationId xmlns:a16="http://schemas.microsoft.com/office/drawing/2014/main" id="{3EF09106-E065-EF9C-3739-8EC12FD5CC7C}"/>
              </a:ext>
            </a:extLst>
          </p:cNvPr>
          <p:cNvSpPr txBox="1">
            <a:spLocks/>
          </p:cNvSpPr>
          <p:nvPr/>
        </p:nvSpPr>
        <p:spPr>
          <a:xfrm>
            <a:off x="107504" y="679879"/>
            <a:ext cx="6912768" cy="628992"/>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457200" lvl="1" fontAlgn="base">
              <a:lnSpc>
                <a:spcPct val="107000"/>
              </a:lnSpc>
              <a:spcAft>
                <a:spcPts val="1210"/>
              </a:spcAft>
              <a:buClr>
                <a:srgbClr val="004990"/>
              </a:buClr>
              <a:buSzPts val="1500"/>
            </a:pPr>
            <a:r>
              <a:rPr lang="fr-FR" b="1" kern="100" dirty="0">
                <a:solidFill>
                  <a:srgbClr val="00499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Lieux de survenue</a:t>
            </a:r>
          </a:p>
        </p:txBody>
      </p:sp>
    </p:spTree>
    <p:extLst>
      <p:ext uri="{BB962C8B-B14F-4D97-AF65-F5344CB8AC3E}">
        <p14:creationId xmlns:p14="http://schemas.microsoft.com/office/powerpoint/2010/main" val="216738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9C19B-21FB-FC5D-2E7D-7A88DC72BD67}"/>
            </a:ext>
          </a:extLst>
        </p:cNvPr>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5CF8A1E0-CE2E-8A0D-9AAE-B1041D46B00D}"/>
              </a:ext>
            </a:extLst>
          </p:cNvPr>
          <p:cNvSpPr>
            <a:spLocks noGrp="1"/>
          </p:cNvSpPr>
          <p:nvPr>
            <p:ph type="dt" sz="half" idx="10"/>
          </p:nvPr>
        </p:nvSpPr>
        <p:spPr/>
        <p:txBody>
          <a:bodyPr/>
          <a:lstStyle/>
          <a:p>
            <a:fld id="{D3A508CF-5AA3-4DFD-AEF7-B96E0BF36D27}" type="datetime1">
              <a:rPr lang="fr-FR" smtClean="0"/>
              <a:t>11/09/2025</a:t>
            </a:fld>
            <a:endParaRPr lang="fr-FR"/>
          </a:p>
        </p:txBody>
      </p:sp>
      <p:sp>
        <p:nvSpPr>
          <p:cNvPr id="9" name="Espace réservé du numéro de diapositive 8">
            <a:extLst>
              <a:ext uri="{FF2B5EF4-FFF2-40B4-BE49-F238E27FC236}">
                <a16:creationId xmlns:a16="http://schemas.microsoft.com/office/drawing/2014/main" id="{04B7F859-D927-8E25-0755-A0754256A51F}"/>
              </a:ext>
            </a:extLst>
          </p:cNvPr>
          <p:cNvSpPr>
            <a:spLocks noGrp="1"/>
          </p:cNvSpPr>
          <p:nvPr>
            <p:ph type="sldNum" sz="quarter" idx="12"/>
          </p:nvPr>
        </p:nvSpPr>
        <p:spPr/>
        <p:txBody>
          <a:bodyPr/>
          <a:lstStyle/>
          <a:p>
            <a:fld id="{6DC68A8C-B387-4767-B847-D165E53B4482}" type="slidenum">
              <a:rPr lang="fr-FR" smtClean="0"/>
              <a:t>12</a:t>
            </a:fld>
            <a:endParaRPr lang="fr-FR"/>
          </a:p>
        </p:txBody>
      </p:sp>
      <p:sp>
        <p:nvSpPr>
          <p:cNvPr id="10" name="Titre 1">
            <a:extLst>
              <a:ext uri="{FF2B5EF4-FFF2-40B4-BE49-F238E27FC236}">
                <a16:creationId xmlns:a16="http://schemas.microsoft.com/office/drawing/2014/main" id="{DC6B6605-806A-7F7C-8DF5-324AC4A3F77C}"/>
              </a:ext>
            </a:extLst>
          </p:cNvPr>
          <p:cNvSpPr>
            <a:spLocks noGrp="1"/>
          </p:cNvSpPr>
          <p:nvPr>
            <p:ph type="title"/>
          </p:nvPr>
        </p:nvSpPr>
        <p:spPr>
          <a:xfrm>
            <a:off x="1763688" y="111963"/>
            <a:ext cx="6912768" cy="628992"/>
          </a:xfrm>
        </p:spPr>
        <p:txBody>
          <a:bodyPr>
            <a:normAutofit fontScale="90000"/>
          </a:bodyPr>
          <a:lstStyle/>
          <a:p>
            <a:pPr marL="457200" lvl="1" fontAlgn="base">
              <a:lnSpc>
                <a:spcPct val="107000"/>
              </a:lnSpc>
              <a:spcAft>
                <a:spcPts val="121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patients et des circonstances des EIGS  </a:t>
            </a:r>
          </a:p>
        </p:txBody>
      </p:sp>
      <p:sp>
        <p:nvSpPr>
          <p:cNvPr id="3" name="Titre 1">
            <a:extLst>
              <a:ext uri="{FF2B5EF4-FFF2-40B4-BE49-F238E27FC236}">
                <a16:creationId xmlns:a16="http://schemas.microsoft.com/office/drawing/2014/main" id="{62DC31E4-2D5F-E01D-069D-FC8620069FF6}"/>
              </a:ext>
            </a:extLst>
          </p:cNvPr>
          <p:cNvSpPr txBox="1">
            <a:spLocks/>
          </p:cNvSpPr>
          <p:nvPr/>
        </p:nvSpPr>
        <p:spPr>
          <a:xfrm>
            <a:off x="107504" y="679879"/>
            <a:ext cx="6912768" cy="628992"/>
          </a:xfrm>
          <a:prstGeom prst="rect">
            <a:avLst/>
          </a:prstGeom>
        </p:spPr>
        <p:txBody>
          <a:bodyPr vert="horz" lIns="91440" tIns="45720" rIns="91440" bIns="45720" rtlCol="0" anchor="ctr">
            <a:normAutofit fontScale="97500"/>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pPr marL="457200" lvl="1" fontAlgn="base">
              <a:lnSpc>
                <a:spcPct val="107000"/>
              </a:lnSpc>
              <a:spcAft>
                <a:spcPts val="1210"/>
              </a:spcAft>
              <a:buClr>
                <a:srgbClr val="004990"/>
              </a:buClr>
              <a:buSzPts val="1500"/>
            </a:pPr>
            <a:r>
              <a:rPr lang="fr-FR" b="1" kern="100" dirty="0">
                <a:solidFill>
                  <a:srgbClr val="00499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Lieux de survenue</a:t>
            </a:r>
          </a:p>
        </p:txBody>
      </p:sp>
      <p:graphicFrame>
        <p:nvGraphicFramePr>
          <p:cNvPr id="4" name="Graphique 3">
            <a:extLst>
              <a:ext uri="{FF2B5EF4-FFF2-40B4-BE49-F238E27FC236}">
                <a16:creationId xmlns:a16="http://schemas.microsoft.com/office/drawing/2014/main" id="{DDB603B5-9186-0D41-AB2A-35A9EFB711D5}"/>
              </a:ext>
            </a:extLst>
          </p:cNvPr>
          <p:cNvGraphicFramePr>
            <a:graphicFrameLocks/>
          </p:cNvGraphicFramePr>
          <p:nvPr>
            <p:extLst>
              <p:ext uri="{D42A27DB-BD31-4B8C-83A1-F6EECF244321}">
                <p14:modId xmlns:p14="http://schemas.microsoft.com/office/powerpoint/2010/main" val="4000986935"/>
              </p:ext>
            </p:extLst>
          </p:nvPr>
        </p:nvGraphicFramePr>
        <p:xfrm>
          <a:off x="1258819" y="1203598"/>
          <a:ext cx="6120680" cy="34083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8662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06ABE883-3660-44B1-3280-BC0D12CD3416}"/>
              </a:ext>
            </a:extLst>
          </p:cNvPr>
          <p:cNvSpPr>
            <a:spLocks noGrp="1"/>
          </p:cNvSpPr>
          <p:nvPr>
            <p:ph type="dt" sz="half" idx="10"/>
          </p:nvPr>
        </p:nvSpPr>
        <p:spPr/>
        <p:txBody>
          <a:bodyPr/>
          <a:lstStyle/>
          <a:p>
            <a:fld id="{D3A508CF-5AA3-4DFD-AEF7-B96E0BF36D27}" type="datetime1">
              <a:rPr lang="fr-FR" smtClean="0"/>
              <a:t>11/09/2025</a:t>
            </a:fld>
            <a:endParaRPr lang="fr-FR"/>
          </a:p>
        </p:txBody>
      </p:sp>
      <p:sp>
        <p:nvSpPr>
          <p:cNvPr id="9" name="Espace réservé du numéro de diapositive 8">
            <a:extLst>
              <a:ext uri="{FF2B5EF4-FFF2-40B4-BE49-F238E27FC236}">
                <a16:creationId xmlns:a16="http://schemas.microsoft.com/office/drawing/2014/main" id="{976227B5-4A1F-FC1E-676D-280429A2EDB7}"/>
              </a:ext>
            </a:extLst>
          </p:cNvPr>
          <p:cNvSpPr>
            <a:spLocks noGrp="1"/>
          </p:cNvSpPr>
          <p:nvPr>
            <p:ph type="sldNum" sz="quarter" idx="12"/>
          </p:nvPr>
        </p:nvSpPr>
        <p:spPr/>
        <p:txBody>
          <a:bodyPr/>
          <a:lstStyle/>
          <a:p>
            <a:fld id="{6DC68A8C-B387-4767-B847-D165E53B4482}" type="slidenum">
              <a:rPr lang="fr-FR" smtClean="0"/>
              <a:t>13</a:t>
            </a:fld>
            <a:endParaRPr lang="fr-FR"/>
          </a:p>
        </p:txBody>
      </p:sp>
      <p:sp>
        <p:nvSpPr>
          <p:cNvPr id="10" name="Titre 1">
            <a:extLst>
              <a:ext uri="{FF2B5EF4-FFF2-40B4-BE49-F238E27FC236}">
                <a16:creationId xmlns:a16="http://schemas.microsoft.com/office/drawing/2014/main" id="{AE7FF1AB-D491-288F-04AC-73D26DADDD71}"/>
              </a:ext>
            </a:extLst>
          </p:cNvPr>
          <p:cNvSpPr>
            <a:spLocks noGrp="1"/>
          </p:cNvSpPr>
          <p:nvPr>
            <p:ph type="title"/>
          </p:nvPr>
        </p:nvSpPr>
        <p:spPr>
          <a:xfrm>
            <a:off x="1763688" y="111963"/>
            <a:ext cx="6912768" cy="628992"/>
          </a:xfrm>
        </p:spPr>
        <p:txBody>
          <a:bodyPr>
            <a:normAutofit fontScale="90000"/>
          </a:bodyPr>
          <a:lstStyle/>
          <a:p>
            <a:pPr marL="457200" lvl="1" fontAlgn="base">
              <a:lnSpc>
                <a:spcPct val="107000"/>
              </a:lnSpc>
              <a:spcAft>
                <a:spcPts val="121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patients et des circonstances des EIGS  </a:t>
            </a:r>
          </a:p>
        </p:txBody>
      </p:sp>
      <p:graphicFrame>
        <p:nvGraphicFramePr>
          <p:cNvPr id="2" name="Graphique 1">
            <a:extLst>
              <a:ext uri="{FF2B5EF4-FFF2-40B4-BE49-F238E27FC236}">
                <a16:creationId xmlns:a16="http://schemas.microsoft.com/office/drawing/2014/main" id="{16D849AF-00DA-0DB7-2828-072AF2513795}"/>
              </a:ext>
            </a:extLst>
          </p:cNvPr>
          <p:cNvGraphicFramePr>
            <a:graphicFrameLocks/>
          </p:cNvGraphicFramePr>
          <p:nvPr>
            <p:extLst>
              <p:ext uri="{D42A27DB-BD31-4B8C-83A1-F6EECF244321}">
                <p14:modId xmlns:p14="http://schemas.microsoft.com/office/powerpoint/2010/main" val="3638303625"/>
              </p:ext>
            </p:extLst>
          </p:nvPr>
        </p:nvGraphicFramePr>
        <p:xfrm>
          <a:off x="1619672" y="890019"/>
          <a:ext cx="590465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11">
            <a:extLst>
              <a:ext uri="{FF2B5EF4-FFF2-40B4-BE49-F238E27FC236}">
                <a16:creationId xmlns:a16="http://schemas.microsoft.com/office/drawing/2014/main" id="{5E4CFEA4-E19A-5136-E701-3569ED43BC7E}"/>
              </a:ext>
            </a:extLst>
          </p:cNvPr>
          <p:cNvSpPr txBox="1"/>
          <p:nvPr/>
        </p:nvSpPr>
        <p:spPr>
          <a:xfrm>
            <a:off x="6313755" y="1059582"/>
            <a:ext cx="2843808" cy="144655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a:solidFill>
                  <a:schemeClr val="accent1">
                    <a:lumMod val="90000"/>
                    <a:lumOff val="10000"/>
                  </a:schemeClr>
                </a:solidFill>
              </a:rPr>
              <a:t>Evitable</a:t>
            </a:r>
          </a:p>
          <a:p>
            <a:r>
              <a:rPr lang="fr-FR" sz="1200" b="1" dirty="0">
                <a:solidFill>
                  <a:srgbClr val="00B050"/>
                </a:solidFill>
              </a:rPr>
              <a:t>Parmi les 75 EIGS considérés comme évitable ou probablement évitable</a:t>
            </a:r>
            <a:r>
              <a:rPr lang="fr-FR" sz="1400" b="1" dirty="0">
                <a:solidFill>
                  <a:srgbClr val="00B050"/>
                </a:solidFill>
              </a:rPr>
              <a:t>, </a:t>
            </a:r>
            <a:r>
              <a:rPr lang="fr-FR" sz="1200" b="1" dirty="0">
                <a:solidFill>
                  <a:srgbClr val="00B050"/>
                </a:solidFill>
              </a:rPr>
              <a:t>45%ont entrainé un décès, 41% une mise en jeu du pronostic vital, 13% un probable déficit fonctionnel permanent </a:t>
            </a:r>
            <a:endParaRPr lang="fr-FR" sz="1400" b="1" dirty="0">
              <a:solidFill>
                <a:srgbClr val="00B050"/>
              </a:solidFill>
            </a:endParaRPr>
          </a:p>
        </p:txBody>
      </p:sp>
      <p:sp>
        <p:nvSpPr>
          <p:cNvPr id="6" name="ZoneTexte 15">
            <a:extLst>
              <a:ext uri="{FF2B5EF4-FFF2-40B4-BE49-F238E27FC236}">
                <a16:creationId xmlns:a16="http://schemas.microsoft.com/office/drawing/2014/main" id="{E2D691DA-2DDD-CFB6-687C-962E22863D77}"/>
              </a:ext>
            </a:extLst>
          </p:cNvPr>
          <p:cNvSpPr txBox="1"/>
          <p:nvPr/>
        </p:nvSpPr>
        <p:spPr>
          <a:xfrm>
            <a:off x="6218151" y="3579862"/>
            <a:ext cx="2114270"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a:solidFill>
                  <a:schemeClr val="tx2"/>
                </a:solidFill>
              </a:rPr>
              <a:t>Probablement évitable</a:t>
            </a:r>
          </a:p>
        </p:txBody>
      </p:sp>
      <p:sp>
        <p:nvSpPr>
          <p:cNvPr id="8" name="ZoneTexte 15">
            <a:extLst>
              <a:ext uri="{FF2B5EF4-FFF2-40B4-BE49-F238E27FC236}">
                <a16:creationId xmlns:a16="http://schemas.microsoft.com/office/drawing/2014/main" id="{F24DB132-3B38-22DE-6F15-F820FB4B16A6}"/>
              </a:ext>
            </a:extLst>
          </p:cNvPr>
          <p:cNvSpPr txBox="1"/>
          <p:nvPr/>
        </p:nvSpPr>
        <p:spPr>
          <a:xfrm>
            <a:off x="1390674" y="1203598"/>
            <a:ext cx="1728202"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a:solidFill>
                  <a:schemeClr val="accent4"/>
                </a:solidFill>
                <a:latin typeface="Arial" panose="020B0604020202020204" pitchFamily="34" charset="0"/>
                <a:cs typeface="Arial" panose="020B0604020202020204" pitchFamily="34" charset="0"/>
              </a:rPr>
              <a:t>Inévitable</a:t>
            </a:r>
          </a:p>
        </p:txBody>
      </p:sp>
      <p:sp>
        <p:nvSpPr>
          <p:cNvPr id="11" name="ZoneTexte 15">
            <a:extLst>
              <a:ext uri="{FF2B5EF4-FFF2-40B4-BE49-F238E27FC236}">
                <a16:creationId xmlns:a16="http://schemas.microsoft.com/office/drawing/2014/main" id="{E2DF9446-8D76-7A6F-ACA1-AD9AC46151A2}"/>
              </a:ext>
            </a:extLst>
          </p:cNvPr>
          <p:cNvSpPr txBox="1"/>
          <p:nvPr/>
        </p:nvSpPr>
        <p:spPr>
          <a:xfrm>
            <a:off x="811579" y="2822212"/>
            <a:ext cx="211427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1400" b="1" dirty="0">
                <a:solidFill>
                  <a:srgbClr val="FFC000"/>
                </a:solidFill>
              </a:rPr>
              <a:t>Probablement inévitable</a:t>
            </a:r>
          </a:p>
        </p:txBody>
      </p:sp>
    </p:spTree>
    <p:extLst>
      <p:ext uri="{BB962C8B-B14F-4D97-AF65-F5344CB8AC3E}">
        <p14:creationId xmlns:p14="http://schemas.microsoft.com/office/powerpoint/2010/main" val="3522193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292" y="742663"/>
            <a:ext cx="8424863" cy="539991"/>
          </a:xfrm>
        </p:spPr>
        <p:txBody>
          <a:bodyPr/>
          <a:lstStyle/>
          <a:p>
            <a:r>
              <a:rPr lang="fr-FR" sz="1600" dirty="0">
                <a:solidFill>
                  <a:schemeClr val="accent2"/>
                </a:solidFill>
                <a:latin typeface="+mn-lt"/>
                <a:ea typeface="+mn-ea"/>
                <a:cs typeface="+mn-cs"/>
              </a:rPr>
              <a:t>Période de vulnérabilité</a:t>
            </a:r>
          </a:p>
        </p:txBody>
      </p:sp>
      <p:pic>
        <p:nvPicPr>
          <p:cNvPr id="5" name="Image 4"/>
          <p:cNvPicPr>
            <a:picLocks noChangeAspect="1"/>
          </p:cNvPicPr>
          <p:nvPr/>
        </p:nvPicPr>
        <p:blipFill rotWithShape="1">
          <a:blip r:embed="rId2"/>
          <a:srcRect l="6067" t="5187" r="50640" b="10742"/>
          <a:stretch/>
        </p:blipFill>
        <p:spPr>
          <a:xfrm>
            <a:off x="1419316" y="1455197"/>
            <a:ext cx="691106" cy="665098"/>
          </a:xfrm>
          <a:prstGeom prst="rect">
            <a:avLst/>
          </a:prstGeom>
        </p:spPr>
      </p:pic>
      <p:pic>
        <p:nvPicPr>
          <p:cNvPr id="6" name="Image 5"/>
          <p:cNvPicPr>
            <a:picLocks noChangeAspect="1"/>
          </p:cNvPicPr>
          <p:nvPr/>
        </p:nvPicPr>
        <p:blipFill>
          <a:blip r:embed="rId3"/>
          <a:stretch>
            <a:fillRect/>
          </a:stretch>
        </p:blipFill>
        <p:spPr>
          <a:xfrm>
            <a:off x="3104022" y="1455197"/>
            <a:ext cx="665098" cy="665098"/>
          </a:xfrm>
          <a:prstGeom prst="rect">
            <a:avLst/>
          </a:prstGeom>
        </p:spPr>
      </p:pic>
      <p:pic>
        <p:nvPicPr>
          <p:cNvPr id="7" name="Image 6"/>
          <p:cNvPicPr>
            <a:picLocks noChangeAspect="1"/>
          </p:cNvPicPr>
          <p:nvPr/>
        </p:nvPicPr>
        <p:blipFill rotWithShape="1">
          <a:blip r:embed="rId4"/>
          <a:srcRect l="25524" t="6854" r="24569"/>
          <a:stretch/>
        </p:blipFill>
        <p:spPr>
          <a:xfrm>
            <a:off x="4566018" y="1445121"/>
            <a:ext cx="621257" cy="773014"/>
          </a:xfrm>
          <a:prstGeom prst="rect">
            <a:avLst/>
          </a:prstGeom>
        </p:spPr>
      </p:pic>
      <p:graphicFrame>
        <p:nvGraphicFramePr>
          <p:cNvPr id="10" name="Tableau 9"/>
          <p:cNvGraphicFramePr>
            <a:graphicFrameLocks noGrp="1"/>
          </p:cNvGraphicFramePr>
          <p:nvPr>
            <p:extLst>
              <p:ext uri="{D42A27DB-BD31-4B8C-83A1-F6EECF244321}">
                <p14:modId xmlns:p14="http://schemas.microsoft.com/office/powerpoint/2010/main" val="100055305"/>
              </p:ext>
            </p:extLst>
          </p:nvPr>
        </p:nvGraphicFramePr>
        <p:xfrm>
          <a:off x="1122734" y="2405314"/>
          <a:ext cx="6096000" cy="78867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457600267"/>
                    </a:ext>
                  </a:extLst>
                </a:gridCol>
                <a:gridCol w="1524000">
                  <a:extLst>
                    <a:ext uri="{9D8B030D-6E8A-4147-A177-3AD203B41FA5}">
                      <a16:colId xmlns:a16="http://schemas.microsoft.com/office/drawing/2014/main" val="2041368081"/>
                    </a:ext>
                  </a:extLst>
                </a:gridCol>
                <a:gridCol w="1524000">
                  <a:extLst>
                    <a:ext uri="{9D8B030D-6E8A-4147-A177-3AD203B41FA5}">
                      <a16:colId xmlns:a16="http://schemas.microsoft.com/office/drawing/2014/main" val="2681072351"/>
                    </a:ext>
                  </a:extLst>
                </a:gridCol>
                <a:gridCol w="1524000">
                  <a:extLst>
                    <a:ext uri="{9D8B030D-6E8A-4147-A177-3AD203B41FA5}">
                      <a16:colId xmlns:a16="http://schemas.microsoft.com/office/drawing/2014/main" val="2656198822"/>
                    </a:ext>
                  </a:extLst>
                </a:gridCol>
              </a:tblGrid>
              <a:tr h="502920">
                <a:tc>
                  <a:txBody>
                    <a:bodyPr/>
                    <a:lstStyle/>
                    <a:p>
                      <a:pPr algn="ctr"/>
                      <a:r>
                        <a:rPr lang="fr-FR" sz="1400" dirty="0"/>
                        <a:t>NUIT</a:t>
                      </a:r>
                    </a:p>
                  </a:txBody>
                  <a:tcPr marL="68580" marR="68580" marT="34290" marB="34290"/>
                </a:tc>
                <a:tc>
                  <a:txBody>
                    <a:bodyPr/>
                    <a:lstStyle/>
                    <a:p>
                      <a:pPr algn="ctr"/>
                      <a:r>
                        <a:rPr lang="fr-FR" sz="1400" dirty="0"/>
                        <a:t>WEEK</a:t>
                      </a:r>
                      <a:r>
                        <a:rPr lang="fr-FR" sz="1400" baseline="0" dirty="0"/>
                        <a:t> END</a:t>
                      </a:r>
                      <a:endParaRPr lang="fr-FR" sz="1400" dirty="0"/>
                    </a:p>
                  </a:txBody>
                  <a:tcPr marL="68580" marR="68580" marT="34290" marB="34290"/>
                </a:tc>
                <a:tc>
                  <a:txBody>
                    <a:bodyPr/>
                    <a:lstStyle/>
                    <a:p>
                      <a:pPr algn="ctr"/>
                      <a:r>
                        <a:rPr lang="fr-FR" sz="1400" dirty="0"/>
                        <a:t>JOUR FERIE</a:t>
                      </a:r>
                    </a:p>
                  </a:txBody>
                  <a:tcPr marL="68580" marR="68580" marT="34290" marB="34290"/>
                </a:tc>
                <a:tc>
                  <a:txBody>
                    <a:bodyPr/>
                    <a:lstStyle/>
                    <a:p>
                      <a:pPr algn="ctr"/>
                      <a:r>
                        <a:rPr lang="fr-FR" sz="1400" dirty="0"/>
                        <a:t>CHANGEMENT D’EQUIPE</a:t>
                      </a:r>
                    </a:p>
                  </a:txBody>
                  <a:tcPr marL="68580" marR="68580" marT="34290" marB="34290"/>
                </a:tc>
                <a:extLst>
                  <a:ext uri="{0D108BD9-81ED-4DB2-BD59-A6C34878D82A}">
                    <a16:rowId xmlns:a16="http://schemas.microsoft.com/office/drawing/2014/main" val="2642574082"/>
                  </a:ext>
                </a:extLst>
              </a:tr>
              <a:tr h="285750">
                <a:tc>
                  <a:txBody>
                    <a:bodyPr/>
                    <a:lstStyle/>
                    <a:p>
                      <a:pPr algn="ctr"/>
                      <a:r>
                        <a:rPr lang="fr-FR" sz="1400" dirty="0"/>
                        <a:t>56%</a:t>
                      </a:r>
                    </a:p>
                  </a:txBody>
                  <a:tcPr marL="68580" marR="68580" marT="34290" marB="34290"/>
                </a:tc>
                <a:tc>
                  <a:txBody>
                    <a:bodyPr/>
                    <a:lstStyle/>
                    <a:p>
                      <a:pPr algn="ctr"/>
                      <a:r>
                        <a:rPr lang="fr-FR" sz="1400" dirty="0"/>
                        <a:t>28%</a:t>
                      </a:r>
                    </a:p>
                  </a:txBody>
                  <a:tcPr marL="68580" marR="68580" marT="34290" marB="34290"/>
                </a:tc>
                <a:tc>
                  <a:txBody>
                    <a:bodyPr/>
                    <a:lstStyle/>
                    <a:p>
                      <a:pPr algn="ctr"/>
                      <a:r>
                        <a:rPr lang="fr-FR" sz="1400" dirty="0"/>
                        <a:t>2%</a:t>
                      </a:r>
                    </a:p>
                  </a:txBody>
                  <a:tcPr marL="68580" marR="68580" marT="34290" marB="34290"/>
                </a:tc>
                <a:tc>
                  <a:txBody>
                    <a:bodyPr/>
                    <a:lstStyle/>
                    <a:p>
                      <a:pPr algn="ctr"/>
                      <a:r>
                        <a:rPr lang="fr-FR" sz="1400" dirty="0"/>
                        <a:t>12%</a:t>
                      </a:r>
                    </a:p>
                  </a:txBody>
                  <a:tcPr marL="68580" marR="68580" marT="34290" marB="34290"/>
                </a:tc>
                <a:extLst>
                  <a:ext uri="{0D108BD9-81ED-4DB2-BD59-A6C34878D82A}">
                    <a16:rowId xmlns:a16="http://schemas.microsoft.com/office/drawing/2014/main" val="2786465787"/>
                  </a:ext>
                </a:extLst>
              </a:tr>
            </a:tbl>
          </a:graphicData>
        </a:graphic>
      </p:graphicFrame>
      <p:pic>
        <p:nvPicPr>
          <p:cNvPr id="11" name="Image 10"/>
          <p:cNvPicPr>
            <a:picLocks noChangeAspect="1"/>
          </p:cNvPicPr>
          <p:nvPr/>
        </p:nvPicPr>
        <p:blipFill>
          <a:blip r:embed="rId5"/>
          <a:stretch>
            <a:fillRect/>
          </a:stretch>
        </p:blipFill>
        <p:spPr>
          <a:xfrm>
            <a:off x="6037972" y="1406535"/>
            <a:ext cx="864131" cy="864131"/>
          </a:xfrm>
          <a:prstGeom prst="rect">
            <a:avLst/>
          </a:prstGeom>
        </p:spPr>
      </p:pic>
      <p:pic>
        <p:nvPicPr>
          <p:cNvPr id="12" name="Image 11">
            <a:extLst>
              <a:ext uri="{FF2B5EF4-FFF2-40B4-BE49-F238E27FC236}">
                <a16:creationId xmlns:a16="http://schemas.microsoft.com/office/drawing/2014/main" id="{6F7B0623-3FD3-1D0C-C92B-72B8A9878B4F}"/>
              </a:ext>
            </a:extLst>
          </p:cNvPr>
          <p:cNvPicPr>
            <a:picLocks noChangeAspect="1"/>
          </p:cNvPicPr>
          <p:nvPr/>
        </p:nvPicPr>
        <p:blipFill>
          <a:blip r:embed="rId6"/>
          <a:stretch>
            <a:fillRect/>
          </a:stretch>
        </p:blipFill>
        <p:spPr>
          <a:xfrm>
            <a:off x="7020481" y="240317"/>
            <a:ext cx="1732535" cy="1732535"/>
          </a:xfrm>
          <a:prstGeom prst="rect">
            <a:avLst/>
          </a:prstGeom>
        </p:spPr>
      </p:pic>
      <p:sp>
        <p:nvSpPr>
          <p:cNvPr id="4" name="Titre 1">
            <a:extLst>
              <a:ext uri="{FF2B5EF4-FFF2-40B4-BE49-F238E27FC236}">
                <a16:creationId xmlns:a16="http://schemas.microsoft.com/office/drawing/2014/main" id="{B197EE9F-2958-D05A-DF4A-B1833A0C2208}"/>
              </a:ext>
            </a:extLst>
          </p:cNvPr>
          <p:cNvSpPr txBox="1">
            <a:spLocks/>
          </p:cNvSpPr>
          <p:nvPr/>
        </p:nvSpPr>
        <p:spPr>
          <a:xfrm>
            <a:off x="1960322" y="125301"/>
            <a:ext cx="5832648" cy="628992"/>
          </a:xfrm>
          <a:prstGeom prst="rect">
            <a:avLst/>
          </a:prstGeom>
        </p:spPr>
        <p:txBody>
          <a:bodyPr vert="horz" lIns="91440" tIns="45720" rIns="91440" bIns="45720" rtlCol="0" anchor="ctr">
            <a:normAutofit/>
          </a:bodyPr>
          <a:lstStyle>
            <a:lvl1pPr marL="14288" indent="0" algn="l" defTabSz="914400" rtl="0" eaLnBrk="1" latinLnBrk="0" hangingPunct="1">
              <a:lnSpc>
                <a:spcPct val="90000"/>
              </a:lnSpc>
              <a:spcBef>
                <a:spcPct val="0"/>
              </a:spcBef>
              <a:buNone/>
              <a:tabLst/>
              <a:defRPr sz="2500" b="1" kern="1200">
                <a:solidFill>
                  <a:schemeClr val="tx1"/>
                </a:solidFill>
                <a:latin typeface="+mj-lt"/>
                <a:ea typeface="+mj-ea"/>
                <a:cs typeface="+mj-cs"/>
              </a:defRPr>
            </a:lvl1pPr>
          </a:lstStyle>
          <a:p>
            <a:r>
              <a:rPr lang="fr-FR" sz="2800" kern="100">
                <a:solidFill>
                  <a:srgbClr val="00499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Circonstances des EIGS</a:t>
            </a:r>
            <a:endParaRPr lang="fr-FR" dirty="0">
              <a:solidFill>
                <a:schemeClr val="accent2"/>
              </a:solidFill>
            </a:endParaRPr>
          </a:p>
        </p:txBody>
      </p:sp>
    </p:spTree>
    <p:extLst>
      <p:ext uri="{BB962C8B-B14F-4D97-AF65-F5344CB8AC3E}">
        <p14:creationId xmlns:p14="http://schemas.microsoft.com/office/powerpoint/2010/main" val="2350698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6DC68A8C-B387-4767-B847-D165E53B4482}" type="slidenum">
              <a:rPr lang="fr-FR" smtClean="0"/>
              <a:t>15</a:t>
            </a:fld>
            <a:endParaRPr lang="fr-FR"/>
          </a:p>
        </p:txBody>
      </p:sp>
      <p:sp>
        <p:nvSpPr>
          <p:cNvPr id="8" name="Rectangle 7"/>
          <p:cNvSpPr/>
          <p:nvPr/>
        </p:nvSpPr>
        <p:spPr>
          <a:xfrm>
            <a:off x="3064030" y="2092870"/>
            <a:ext cx="3356511" cy="954107"/>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prstTxWarp prst="textCanUp">
              <a:avLst/>
            </a:prstTxWarp>
            <a:spAutoFit/>
          </a:bodyPr>
          <a:lstStyle/>
          <a:p>
            <a:pPr algn="ctr"/>
            <a:r>
              <a:rPr lang="fr-FR" sz="2800" dirty="0">
                <a:solidFill>
                  <a:schemeClr val="tx2"/>
                </a:solidFill>
              </a:rPr>
              <a:t>Causes immédiates et profondes</a:t>
            </a:r>
            <a:endParaRPr lang="fr-FR" sz="2800" b="0" cap="none" spc="0" dirty="0">
              <a:ln w="0"/>
              <a:solidFill>
                <a:schemeClr val="tx2"/>
              </a:solidFill>
              <a:effectLst>
                <a:outerShdw blurRad="38100" dist="19050" dir="2700000" algn="tl" rotWithShape="0">
                  <a:schemeClr val="dk1">
                    <a:alpha val="40000"/>
                  </a:schemeClr>
                </a:outerShdw>
              </a:effectLst>
            </a:endParaRPr>
          </a:p>
        </p:txBody>
      </p:sp>
      <p:sp>
        <p:nvSpPr>
          <p:cNvPr id="11" name="Rectangle 10"/>
          <p:cNvSpPr/>
          <p:nvPr/>
        </p:nvSpPr>
        <p:spPr>
          <a:xfrm>
            <a:off x="1468942" y="866376"/>
            <a:ext cx="1368152" cy="677108"/>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Tâches à accomplir</a:t>
            </a:r>
          </a:p>
          <a:p>
            <a:pPr algn="ctr"/>
            <a:r>
              <a:rPr lang="fr-FR" sz="1600" b="1" dirty="0">
                <a:solidFill>
                  <a:schemeClr val="tx2"/>
                </a:solidFill>
              </a:rPr>
              <a:t>78%  </a:t>
            </a:r>
            <a:endParaRPr lang="fr-FR" sz="1600" b="1" cap="none" spc="0" dirty="0">
              <a:ln w="0"/>
              <a:solidFill>
                <a:schemeClr val="tx2"/>
              </a:solidFill>
              <a:effectLst>
                <a:outerShdw blurRad="38100" dist="19050" dir="2700000" algn="tl" rotWithShape="0">
                  <a:schemeClr val="dk1">
                    <a:alpha val="40000"/>
                  </a:schemeClr>
                </a:outerShdw>
              </a:effectLst>
            </a:endParaRPr>
          </a:p>
        </p:txBody>
      </p:sp>
      <p:pic>
        <p:nvPicPr>
          <p:cNvPr id="13" name="Image 12"/>
          <p:cNvPicPr>
            <a:picLocks noChangeAspect="1"/>
          </p:cNvPicPr>
          <p:nvPr/>
        </p:nvPicPr>
        <p:blipFill>
          <a:blip r:embed="rId3"/>
          <a:stretch>
            <a:fillRect/>
          </a:stretch>
        </p:blipFill>
        <p:spPr>
          <a:xfrm>
            <a:off x="3779912" y="339478"/>
            <a:ext cx="720080" cy="1040244"/>
          </a:xfrm>
          <a:prstGeom prst="rect">
            <a:avLst/>
          </a:prstGeom>
        </p:spPr>
      </p:pic>
      <p:pic>
        <p:nvPicPr>
          <p:cNvPr id="14" name="Image 13"/>
          <p:cNvPicPr>
            <a:picLocks noChangeAspect="1"/>
          </p:cNvPicPr>
          <p:nvPr/>
        </p:nvPicPr>
        <p:blipFill>
          <a:blip r:embed="rId4"/>
          <a:stretch>
            <a:fillRect/>
          </a:stretch>
        </p:blipFill>
        <p:spPr>
          <a:xfrm>
            <a:off x="6930924" y="2904728"/>
            <a:ext cx="1366653" cy="918220"/>
          </a:xfrm>
          <a:prstGeom prst="rect">
            <a:avLst/>
          </a:prstGeom>
        </p:spPr>
      </p:pic>
      <p:pic>
        <p:nvPicPr>
          <p:cNvPr id="16" name="Image 15"/>
          <p:cNvPicPr>
            <a:picLocks noChangeAspect="1"/>
          </p:cNvPicPr>
          <p:nvPr/>
        </p:nvPicPr>
        <p:blipFill>
          <a:blip r:embed="rId5"/>
          <a:stretch>
            <a:fillRect/>
          </a:stretch>
        </p:blipFill>
        <p:spPr>
          <a:xfrm>
            <a:off x="5314696" y="3579862"/>
            <a:ext cx="488012" cy="1035874"/>
          </a:xfrm>
          <a:prstGeom prst="rect">
            <a:avLst/>
          </a:prstGeom>
        </p:spPr>
      </p:pic>
      <p:pic>
        <p:nvPicPr>
          <p:cNvPr id="17" name="Image 16"/>
          <p:cNvPicPr>
            <a:picLocks noChangeAspect="1"/>
          </p:cNvPicPr>
          <p:nvPr/>
        </p:nvPicPr>
        <p:blipFill>
          <a:blip r:embed="rId6"/>
          <a:stretch>
            <a:fillRect/>
          </a:stretch>
        </p:blipFill>
        <p:spPr>
          <a:xfrm>
            <a:off x="251520" y="679303"/>
            <a:ext cx="1409733" cy="1057300"/>
          </a:xfrm>
          <a:prstGeom prst="rect">
            <a:avLst/>
          </a:prstGeom>
        </p:spPr>
      </p:pic>
      <p:cxnSp>
        <p:nvCxnSpPr>
          <p:cNvPr id="19" name="Connecteur droit avec flèche 18"/>
          <p:cNvCxnSpPr/>
          <p:nvPr/>
        </p:nvCxnSpPr>
        <p:spPr>
          <a:xfrm flipH="1" flipV="1">
            <a:off x="1619672" y="1736603"/>
            <a:ext cx="1080120" cy="47510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271677" y="527822"/>
            <a:ext cx="1368152" cy="507831"/>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Patients</a:t>
            </a:r>
          </a:p>
          <a:p>
            <a:pPr algn="ctr"/>
            <a:r>
              <a:rPr lang="fr-FR" sz="1600" b="1" dirty="0">
                <a:solidFill>
                  <a:schemeClr val="tx2"/>
                </a:solidFill>
              </a:rPr>
              <a:t>74%  </a:t>
            </a:r>
            <a:endParaRPr lang="fr-FR" sz="1600" b="1" cap="none" spc="0" dirty="0">
              <a:ln w="0"/>
              <a:solidFill>
                <a:schemeClr val="tx2"/>
              </a:solidFill>
              <a:effectLst>
                <a:outerShdw blurRad="38100" dist="19050" dir="2700000" algn="tl" rotWithShape="0">
                  <a:schemeClr val="dk1">
                    <a:alpha val="40000"/>
                  </a:schemeClr>
                </a:outerShdw>
              </a:effectLst>
            </a:endParaRPr>
          </a:p>
        </p:txBody>
      </p:sp>
      <p:cxnSp>
        <p:nvCxnSpPr>
          <p:cNvPr id="21" name="Connecteur droit avec flèche 20"/>
          <p:cNvCxnSpPr/>
          <p:nvPr/>
        </p:nvCxnSpPr>
        <p:spPr>
          <a:xfrm flipH="1" flipV="1">
            <a:off x="4781310" y="1342138"/>
            <a:ext cx="5562" cy="67961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6300192" y="1436659"/>
            <a:ext cx="505508" cy="58509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074" name="Picture 2" descr="Prestations | Drac Informatiqu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4607" y="3489279"/>
            <a:ext cx="970369" cy="1186593"/>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Connecteur droit avec flèche 26"/>
          <p:cNvCxnSpPr/>
          <p:nvPr/>
        </p:nvCxnSpPr>
        <p:spPr>
          <a:xfrm flipH="1">
            <a:off x="1739119" y="2781395"/>
            <a:ext cx="1038031" cy="1233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flipH="1">
            <a:off x="3397240" y="3156115"/>
            <a:ext cx="649963" cy="4957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5265193" y="3118094"/>
            <a:ext cx="11132" cy="40959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6005225" y="3118094"/>
            <a:ext cx="839394" cy="39862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43" name="Image 42"/>
          <p:cNvPicPr>
            <a:picLocks noChangeAspect="1"/>
          </p:cNvPicPr>
          <p:nvPr/>
        </p:nvPicPr>
        <p:blipFill>
          <a:blip r:embed="rId8"/>
          <a:stretch>
            <a:fillRect/>
          </a:stretch>
        </p:blipFill>
        <p:spPr>
          <a:xfrm>
            <a:off x="6627566" y="331387"/>
            <a:ext cx="1104774" cy="1010751"/>
          </a:xfrm>
          <a:prstGeom prst="rect">
            <a:avLst/>
          </a:prstGeom>
        </p:spPr>
      </p:pic>
      <p:sp>
        <p:nvSpPr>
          <p:cNvPr id="45" name="Rectangle 44"/>
          <p:cNvSpPr/>
          <p:nvPr/>
        </p:nvSpPr>
        <p:spPr>
          <a:xfrm>
            <a:off x="7598750" y="527821"/>
            <a:ext cx="1368152" cy="677108"/>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Environnement de travail</a:t>
            </a:r>
          </a:p>
          <a:p>
            <a:pPr algn="ctr"/>
            <a:r>
              <a:rPr lang="fr-FR" sz="1600" b="1" dirty="0">
                <a:solidFill>
                  <a:schemeClr val="tx2"/>
                </a:solidFill>
              </a:rPr>
              <a:t>60%  </a:t>
            </a:r>
            <a:endParaRPr lang="fr-FR" sz="1600" b="1" cap="none" spc="0" dirty="0">
              <a:ln w="0"/>
              <a:solidFill>
                <a:schemeClr val="tx2"/>
              </a:solidFill>
              <a:effectLst>
                <a:outerShdw blurRad="38100" dist="19050" dir="2700000" algn="tl" rotWithShape="0">
                  <a:schemeClr val="dk1">
                    <a:alpha val="40000"/>
                  </a:schemeClr>
                </a:outerShdw>
              </a:effectLst>
            </a:endParaRPr>
          </a:p>
        </p:txBody>
      </p:sp>
      <p:sp>
        <p:nvSpPr>
          <p:cNvPr id="46" name="Rectangle 45"/>
          <p:cNvSpPr/>
          <p:nvPr/>
        </p:nvSpPr>
        <p:spPr>
          <a:xfrm>
            <a:off x="6938950" y="3840293"/>
            <a:ext cx="1368152" cy="507831"/>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Equipe</a:t>
            </a:r>
          </a:p>
          <a:p>
            <a:pPr algn="ctr"/>
            <a:r>
              <a:rPr lang="fr-FR" sz="1600" b="1" dirty="0">
                <a:solidFill>
                  <a:schemeClr val="tx2"/>
                </a:solidFill>
              </a:rPr>
              <a:t>69%  </a:t>
            </a:r>
            <a:endParaRPr lang="fr-FR" sz="1600" b="1" cap="none" spc="0" dirty="0">
              <a:ln w="0"/>
              <a:solidFill>
                <a:schemeClr val="tx2"/>
              </a:solidFill>
              <a:effectLst>
                <a:outerShdw blurRad="38100" dist="19050" dir="2700000" algn="tl" rotWithShape="0">
                  <a:schemeClr val="dk1">
                    <a:alpha val="40000"/>
                  </a:schemeClr>
                </a:outerShdw>
              </a:effectLst>
            </a:endParaRPr>
          </a:p>
        </p:txBody>
      </p:sp>
      <p:sp>
        <p:nvSpPr>
          <p:cNvPr id="47" name="Rectangle 46"/>
          <p:cNvSpPr/>
          <p:nvPr/>
        </p:nvSpPr>
        <p:spPr>
          <a:xfrm>
            <a:off x="4190550" y="3939902"/>
            <a:ext cx="1368152" cy="507831"/>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Professionnels</a:t>
            </a:r>
          </a:p>
          <a:p>
            <a:pPr algn="ctr"/>
            <a:r>
              <a:rPr lang="fr-FR" sz="1600" b="1" dirty="0">
                <a:solidFill>
                  <a:schemeClr val="tx2"/>
                </a:solidFill>
              </a:rPr>
              <a:t>46%  </a:t>
            </a:r>
            <a:endParaRPr lang="fr-FR" sz="1600" b="1" cap="none" spc="0" dirty="0">
              <a:ln w="0"/>
              <a:solidFill>
                <a:schemeClr val="tx2"/>
              </a:solidFill>
              <a:effectLst>
                <a:outerShdw blurRad="38100" dist="19050" dir="2700000" algn="tl" rotWithShape="0">
                  <a:schemeClr val="dk1">
                    <a:alpha val="40000"/>
                  </a:schemeClr>
                </a:outerShdw>
              </a:effectLst>
            </a:endParaRPr>
          </a:p>
        </p:txBody>
      </p:sp>
      <p:sp>
        <p:nvSpPr>
          <p:cNvPr id="48" name="Rectangle 47"/>
          <p:cNvSpPr/>
          <p:nvPr/>
        </p:nvSpPr>
        <p:spPr>
          <a:xfrm>
            <a:off x="1015052" y="4047887"/>
            <a:ext cx="1368152" cy="677108"/>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Organisation et management</a:t>
            </a:r>
          </a:p>
          <a:p>
            <a:pPr algn="ctr"/>
            <a:r>
              <a:rPr lang="fr-FR" sz="1600" b="1" dirty="0">
                <a:solidFill>
                  <a:schemeClr val="tx2"/>
                </a:solidFill>
              </a:rPr>
              <a:t>35%  </a:t>
            </a:r>
            <a:endParaRPr lang="fr-FR" sz="1600" b="1" cap="none" spc="0" dirty="0">
              <a:ln w="0"/>
              <a:solidFill>
                <a:schemeClr val="tx2"/>
              </a:solidFill>
              <a:effectLst>
                <a:outerShdw blurRad="38100" dist="19050" dir="2700000" algn="tl" rotWithShape="0">
                  <a:schemeClr val="dk1">
                    <a:alpha val="40000"/>
                  </a:schemeClr>
                </a:outerShdw>
              </a:effectLst>
            </a:endParaRPr>
          </a:p>
        </p:txBody>
      </p:sp>
      <p:sp>
        <p:nvSpPr>
          <p:cNvPr id="49" name="Rectangle 48"/>
          <p:cNvSpPr/>
          <p:nvPr/>
        </p:nvSpPr>
        <p:spPr>
          <a:xfrm>
            <a:off x="100790" y="3046977"/>
            <a:ext cx="1368152" cy="507831"/>
          </a:xfrm>
          <a:prstGeom prst="rect">
            <a:avLst/>
          </a:prstGeom>
          <a:noFill/>
          <a:effectLst>
            <a:glow rad="127000">
              <a:schemeClr val="bg1"/>
            </a:glow>
            <a:outerShdw blurRad="50800" dist="50800" dir="5400000" algn="ctr" rotWithShape="0">
              <a:schemeClr val="bg1"/>
            </a:outerShdw>
          </a:effectLst>
        </p:spPr>
        <p:txBody>
          <a:bodyPr wrap="square" lIns="91440" tIns="45720" rIns="91440" bIns="45720">
            <a:spAutoFit/>
          </a:bodyPr>
          <a:lstStyle/>
          <a:p>
            <a:pPr algn="ctr"/>
            <a:r>
              <a:rPr lang="fr-FR" sz="1100" dirty="0">
                <a:solidFill>
                  <a:schemeClr val="tx2"/>
                </a:solidFill>
              </a:rPr>
              <a:t>Institutionnel</a:t>
            </a:r>
          </a:p>
          <a:p>
            <a:pPr algn="ctr"/>
            <a:r>
              <a:rPr lang="fr-FR" sz="1600" b="1" dirty="0">
                <a:solidFill>
                  <a:schemeClr val="tx2"/>
                </a:solidFill>
              </a:rPr>
              <a:t>22%  </a:t>
            </a:r>
            <a:endParaRPr lang="fr-FR" sz="1600" b="1" cap="none" spc="0" dirty="0">
              <a:ln w="0"/>
              <a:solidFill>
                <a:schemeClr val="tx2"/>
              </a:solidFill>
              <a:effectLst>
                <a:outerShdw blurRad="38100" dist="19050" dir="2700000" algn="tl" rotWithShape="0">
                  <a:schemeClr val="dk1">
                    <a:alpha val="40000"/>
                  </a:schemeClr>
                </a:outerShdw>
              </a:effectLst>
            </a:endParaRPr>
          </a:p>
        </p:txBody>
      </p:sp>
      <p:pic>
        <p:nvPicPr>
          <p:cNvPr id="44" name="Image 43"/>
          <p:cNvPicPr>
            <a:picLocks noChangeAspect="1"/>
          </p:cNvPicPr>
          <p:nvPr/>
        </p:nvPicPr>
        <p:blipFill>
          <a:blip r:embed="rId9"/>
          <a:stretch>
            <a:fillRect/>
          </a:stretch>
        </p:blipFill>
        <p:spPr>
          <a:xfrm>
            <a:off x="302690" y="2184288"/>
            <a:ext cx="900938" cy="900938"/>
          </a:xfrm>
          <a:prstGeom prst="rect">
            <a:avLst/>
          </a:prstGeom>
        </p:spPr>
      </p:pic>
    </p:spTree>
    <p:extLst>
      <p:ext uri="{BB962C8B-B14F-4D97-AF65-F5344CB8AC3E}">
        <p14:creationId xmlns:p14="http://schemas.microsoft.com/office/powerpoint/2010/main" val="4099055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16</a:t>
            </a:fld>
            <a:endParaRPr lang="fr-FR" dirty="0"/>
          </a:p>
        </p:txBody>
      </p:sp>
      <p:sp>
        <p:nvSpPr>
          <p:cNvPr id="6" name="Titre 5"/>
          <p:cNvSpPr>
            <a:spLocks noGrp="1"/>
          </p:cNvSpPr>
          <p:nvPr>
            <p:ph type="title"/>
          </p:nvPr>
        </p:nvSpPr>
        <p:spPr>
          <a:xfrm>
            <a:off x="1907704" y="123478"/>
            <a:ext cx="8424863" cy="539991"/>
          </a:xfrm>
        </p:spPr>
        <p:txBody>
          <a:bodyPr>
            <a:normAutofit/>
          </a:bodyPr>
          <a:lstStyle/>
          <a:p>
            <a:r>
              <a:rPr lang="fr-FR" sz="2000" u="sng" dirty="0"/>
              <a:t>Facteurs liés au patient: 74%</a:t>
            </a:r>
            <a:endParaRPr lang="fr-FR" sz="2000" dirty="0"/>
          </a:p>
        </p:txBody>
      </p:sp>
      <p:pic>
        <p:nvPicPr>
          <p:cNvPr id="5" name="Image 4"/>
          <p:cNvPicPr>
            <a:picLocks noChangeAspect="1"/>
          </p:cNvPicPr>
          <p:nvPr/>
        </p:nvPicPr>
        <p:blipFill rotWithShape="1">
          <a:blip r:embed="rId2"/>
          <a:srcRect t="22455" b="21407"/>
          <a:stretch/>
        </p:blipFill>
        <p:spPr>
          <a:xfrm>
            <a:off x="6228184" y="599647"/>
            <a:ext cx="2088232" cy="720080"/>
          </a:xfrm>
          <a:prstGeom prst="rect">
            <a:avLst/>
          </a:prstGeom>
        </p:spPr>
      </p:pic>
      <p:sp>
        <p:nvSpPr>
          <p:cNvPr id="3" name="Rectangle 2"/>
          <p:cNvSpPr/>
          <p:nvPr/>
        </p:nvSpPr>
        <p:spPr>
          <a:xfrm>
            <a:off x="5004048" y="1635646"/>
            <a:ext cx="3618148" cy="1600438"/>
          </a:xfrm>
          <a:prstGeom prst="rect">
            <a:avLst/>
          </a:prstGeom>
        </p:spPr>
        <p:txBody>
          <a:bodyPr wrap="square">
            <a:spAutoFit/>
          </a:bodyPr>
          <a:lstStyle/>
          <a:p>
            <a:pPr marL="285750" indent="-285750">
              <a:buFont typeface="Arial" panose="020B0604020202020204" pitchFamily="34" charset="0"/>
              <a:buChar char="•"/>
            </a:pPr>
            <a:r>
              <a:rPr lang="fr-FR" sz="1400" dirty="0"/>
              <a:t>Organiser les modalités d’accompagnement des vulnérabilités sociales en prénatal, en lien avec les réseaux de périnatalité avec notamment la mise à jour de la fiche SIAO (service intégré d'accueil et d'orientation).</a:t>
            </a:r>
          </a:p>
        </p:txBody>
      </p:sp>
      <p:sp>
        <p:nvSpPr>
          <p:cNvPr id="7" name="Rectangle 6"/>
          <p:cNvSpPr/>
          <p:nvPr/>
        </p:nvSpPr>
        <p:spPr>
          <a:xfrm rot="245177">
            <a:off x="8197058" y="493806"/>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graphicFrame>
        <p:nvGraphicFramePr>
          <p:cNvPr id="8" name="Graphique 7">
            <a:extLst>
              <a:ext uri="{FF2B5EF4-FFF2-40B4-BE49-F238E27FC236}">
                <a16:creationId xmlns:a16="http://schemas.microsoft.com/office/drawing/2014/main" id="{C1AB3A3C-E778-2886-8B82-56A287DFD1D4}"/>
              </a:ext>
            </a:extLst>
          </p:cNvPr>
          <p:cNvGraphicFramePr>
            <a:graphicFrameLocks/>
          </p:cNvGraphicFramePr>
          <p:nvPr>
            <p:extLst>
              <p:ext uri="{D42A27DB-BD31-4B8C-83A1-F6EECF244321}">
                <p14:modId xmlns:p14="http://schemas.microsoft.com/office/powerpoint/2010/main" val="193180659"/>
              </p:ext>
            </p:extLst>
          </p:nvPr>
        </p:nvGraphicFramePr>
        <p:xfrm>
          <a:off x="107504" y="1059582"/>
          <a:ext cx="5112568" cy="3240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4082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17</a:t>
            </a:fld>
            <a:endParaRPr lang="fr-FR" dirty="0"/>
          </a:p>
        </p:txBody>
      </p:sp>
      <p:sp>
        <p:nvSpPr>
          <p:cNvPr id="6" name="Titre 5"/>
          <p:cNvSpPr>
            <a:spLocks noGrp="1"/>
          </p:cNvSpPr>
          <p:nvPr>
            <p:ph type="title"/>
          </p:nvPr>
        </p:nvSpPr>
        <p:spPr>
          <a:xfrm>
            <a:off x="1979712" y="105490"/>
            <a:ext cx="8424863" cy="539991"/>
          </a:xfrm>
        </p:spPr>
        <p:txBody>
          <a:bodyPr>
            <a:normAutofit/>
          </a:bodyPr>
          <a:lstStyle/>
          <a:p>
            <a:r>
              <a:rPr lang="fr-FR" sz="2000" u="sng" dirty="0"/>
              <a:t>Facteurs liés aux tâches à accomplir: 78%</a:t>
            </a:r>
            <a:endParaRPr lang="fr-FR" sz="1600" dirty="0"/>
          </a:p>
        </p:txBody>
      </p:sp>
      <p:sp>
        <p:nvSpPr>
          <p:cNvPr id="7" name="Espace réservé du pied de page 6"/>
          <p:cNvSpPr>
            <a:spLocks noGrp="1"/>
          </p:cNvSpPr>
          <p:nvPr>
            <p:ph type="ftr" sz="quarter" idx="3"/>
          </p:nvPr>
        </p:nvSpPr>
        <p:spPr/>
        <p:txBody>
          <a:bodyPr/>
          <a:lstStyle/>
          <a:p>
            <a:r>
              <a:rPr lang="fr-FR" dirty="0"/>
              <a:t>DVSS / DREIV</a:t>
            </a:r>
          </a:p>
        </p:txBody>
      </p:sp>
      <p:pic>
        <p:nvPicPr>
          <p:cNvPr id="3" name="Image 2"/>
          <p:cNvPicPr>
            <a:picLocks noChangeAspect="1"/>
          </p:cNvPicPr>
          <p:nvPr/>
        </p:nvPicPr>
        <p:blipFill rotWithShape="1">
          <a:blip r:embed="rId2"/>
          <a:srcRect t="22455" b="21407"/>
          <a:stretch/>
        </p:blipFill>
        <p:spPr>
          <a:xfrm>
            <a:off x="5963519" y="556652"/>
            <a:ext cx="2088232" cy="720080"/>
          </a:xfrm>
          <a:prstGeom prst="rect">
            <a:avLst/>
          </a:prstGeom>
        </p:spPr>
      </p:pic>
      <p:sp>
        <p:nvSpPr>
          <p:cNvPr id="4" name="ZoneTexte 3"/>
          <p:cNvSpPr txBox="1"/>
          <p:nvPr/>
        </p:nvSpPr>
        <p:spPr>
          <a:xfrm>
            <a:off x="4716016" y="1149460"/>
            <a:ext cx="4283968" cy="3416320"/>
          </a:xfrm>
          <a:prstGeom prst="rect">
            <a:avLst/>
          </a:prstGeom>
          <a:noFill/>
        </p:spPr>
        <p:txBody>
          <a:bodyPr wrap="square" rtlCol="0">
            <a:spAutoFit/>
          </a:bodyPr>
          <a:lstStyle/>
          <a:p>
            <a:pPr marL="285750" indent="-285750">
              <a:buFont typeface="Arial" panose="020B0604020202020204" pitchFamily="34" charset="0"/>
              <a:buChar char="•"/>
            </a:pPr>
            <a:r>
              <a:rPr lang="fr-FR" sz="1200" dirty="0"/>
              <a:t>Protocoliser </a:t>
            </a:r>
          </a:p>
          <a:p>
            <a:pPr marL="742950" lvl="1" indent="-285750">
              <a:buFont typeface="Arial" panose="020B0604020202020204" pitchFamily="34" charset="0"/>
              <a:buChar char="•"/>
            </a:pPr>
            <a:r>
              <a:rPr lang="fr-FR" sz="1200" dirty="0"/>
              <a:t>l’extraction instrumentale selon les recommandations de bonnes pratiques, en définissant les situations à risque et précisant les points de vigilance, </a:t>
            </a:r>
          </a:p>
          <a:p>
            <a:pPr marL="742950" lvl="1" indent="-285750">
              <a:buFont typeface="Arial" panose="020B0604020202020204" pitchFamily="34" charset="0"/>
              <a:buChar char="•"/>
            </a:pPr>
            <a:r>
              <a:rPr lang="fr-FR" sz="1200" dirty="0"/>
              <a:t>La préparation et installation d’un nouveau-né en IRM</a:t>
            </a:r>
          </a:p>
          <a:p>
            <a:pPr marL="742950" lvl="1" indent="-285750">
              <a:buFont typeface="Arial" panose="020B0604020202020204" pitchFamily="34" charset="0"/>
              <a:buChar char="•"/>
            </a:pPr>
            <a:r>
              <a:rPr lang="fr-FR" sz="1200" dirty="0"/>
              <a:t>le « délestage » pour indisponibilité de lits </a:t>
            </a:r>
          </a:p>
          <a:p>
            <a:pPr marL="742950" lvl="1" indent="-285750">
              <a:buFont typeface="Arial" panose="020B0604020202020204" pitchFamily="34" charset="0"/>
              <a:buChar char="•"/>
            </a:pPr>
            <a:r>
              <a:rPr lang="fr-FR" sz="1200" dirty="0"/>
              <a:t>le transport d’une détresse respiratoire </a:t>
            </a:r>
          </a:p>
          <a:p>
            <a:pPr marL="742950" lvl="1" indent="-285750">
              <a:buFont typeface="Arial" panose="020B0604020202020204" pitchFamily="34" charset="0"/>
              <a:buChar char="•"/>
            </a:pPr>
            <a:r>
              <a:rPr lang="fr-FR" sz="1200" dirty="0"/>
              <a:t>le circuit du dépistage néonatal dont auditif</a:t>
            </a:r>
          </a:p>
          <a:p>
            <a:pPr marL="742950" lvl="1" indent="-285750">
              <a:buFont typeface="Arial" panose="020B0604020202020204" pitchFamily="34" charset="0"/>
              <a:buChar char="•"/>
            </a:pPr>
            <a:endParaRPr lang="fr-FR" sz="1200" dirty="0"/>
          </a:p>
          <a:p>
            <a:pPr marL="285750" indent="-285750">
              <a:buFont typeface="Arial" panose="020B0604020202020204" pitchFamily="34" charset="0"/>
              <a:buChar char="•"/>
            </a:pPr>
            <a:r>
              <a:rPr lang="fr-FR" sz="1200" dirty="0"/>
              <a:t>Elaborer un protocole de surveillance pour les nouveau-nés à risque d’infection néonatale bactérienne précoce selon les recommandations en vigueur </a:t>
            </a:r>
          </a:p>
          <a:p>
            <a:pPr marL="285750" indent="-285750">
              <a:buFont typeface="Arial" panose="020B0604020202020204" pitchFamily="34" charset="0"/>
              <a:buChar char="•"/>
            </a:pPr>
            <a:r>
              <a:rPr lang="fr-FR" sz="1200" dirty="0"/>
              <a:t>Formaliser la CAT en cas de mort inattendue/subite du nourrisson à l'Hôpital </a:t>
            </a:r>
          </a:p>
          <a:p>
            <a:pPr marL="285750" indent="-285750">
              <a:buFont typeface="Arial" panose="020B0604020202020204" pitchFamily="34" charset="0"/>
              <a:buChar char="•"/>
            </a:pPr>
            <a:r>
              <a:rPr lang="fr-FR" sz="1200" dirty="0"/>
              <a:t>Organiser l’accompagnement des parents en situation de séparation mère-enfant à la maternité </a:t>
            </a:r>
          </a:p>
        </p:txBody>
      </p:sp>
      <p:sp>
        <p:nvSpPr>
          <p:cNvPr id="5" name="Rectangle 4"/>
          <p:cNvSpPr/>
          <p:nvPr/>
        </p:nvSpPr>
        <p:spPr>
          <a:xfrm rot="245177">
            <a:off x="7933910" y="470996"/>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graphicFrame>
        <p:nvGraphicFramePr>
          <p:cNvPr id="10" name="Graphique 9">
            <a:extLst>
              <a:ext uri="{FF2B5EF4-FFF2-40B4-BE49-F238E27FC236}">
                <a16:creationId xmlns:a16="http://schemas.microsoft.com/office/drawing/2014/main" id="{7AFFC84F-975F-AAF7-A6A5-D3EF486F9A62}"/>
              </a:ext>
            </a:extLst>
          </p:cNvPr>
          <p:cNvGraphicFramePr>
            <a:graphicFrameLocks/>
          </p:cNvGraphicFramePr>
          <p:nvPr>
            <p:extLst>
              <p:ext uri="{D42A27DB-BD31-4B8C-83A1-F6EECF244321}">
                <p14:modId xmlns:p14="http://schemas.microsoft.com/office/powerpoint/2010/main" val="2530958160"/>
              </p:ext>
            </p:extLst>
          </p:nvPr>
        </p:nvGraphicFramePr>
        <p:xfrm>
          <a:off x="0" y="934687"/>
          <a:ext cx="5040560" cy="360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4365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18</a:t>
            </a:fld>
            <a:endParaRPr lang="fr-FR" dirty="0"/>
          </a:p>
        </p:txBody>
      </p:sp>
      <p:sp>
        <p:nvSpPr>
          <p:cNvPr id="6" name="Titre 5"/>
          <p:cNvSpPr>
            <a:spLocks noGrp="1"/>
          </p:cNvSpPr>
          <p:nvPr>
            <p:ph type="title"/>
          </p:nvPr>
        </p:nvSpPr>
        <p:spPr>
          <a:xfrm>
            <a:off x="1835696" y="202329"/>
            <a:ext cx="6408712" cy="539991"/>
          </a:xfrm>
        </p:spPr>
        <p:txBody>
          <a:bodyPr>
            <a:normAutofit/>
          </a:bodyPr>
          <a:lstStyle/>
          <a:p>
            <a:r>
              <a:rPr lang="fr-FR" sz="2000" u="sng" dirty="0"/>
              <a:t>Facteurs liés à l’environnement du travail</a:t>
            </a:r>
            <a:endParaRPr lang="fr-FR" sz="2000" dirty="0"/>
          </a:p>
        </p:txBody>
      </p:sp>
      <p:sp>
        <p:nvSpPr>
          <p:cNvPr id="7" name="Espace réservé du pied de page 6"/>
          <p:cNvSpPr>
            <a:spLocks noGrp="1"/>
          </p:cNvSpPr>
          <p:nvPr>
            <p:ph type="ftr" sz="quarter" idx="3"/>
          </p:nvPr>
        </p:nvSpPr>
        <p:spPr>
          <a:xfrm>
            <a:off x="2868782" y="173001"/>
            <a:ext cx="5879931" cy="360000"/>
          </a:xfrm>
        </p:spPr>
        <p:txBody>
          <a:bodyPr/>
          <a:lstStyle/>
          <a:p>
            <a:r>
              <a:rPr lang="fr-FR" dirty="0"/>
              <a:t>DVSS / DREIV</a:t>
            </a:r>
          </a:p>
        </p:txBody>
      </p:sp>
      <p:pic>
        <p:nvPicPr>
          <p:cNvPr id="4" name="Image 3"/>
          <p:cNvPicPr>
            <a:picLocks noChangeAspect="1"/>
          </p:cNvPicPr>
          <p:nvPr/>
        </p:nvPicPr>
        <p:blipFill>
          <a:blip r:embed="rId2"/>
          <a:stretch>
            <a:fillRect/>
          </a:stretch>
        </p:blipFill>
        <p:spPr>
          <a:xfrm>
            <a:off x="6444208" y="579616"/>
            <a:ext cx="2091109" cy="719390"/>
          </a:xfrm>
          <a:prstGeom prst="rect">
            <a:avLst/>
          </a:prstGeom>
        </p:spPr>
      </p:pic>
      <p:sp>
        <p:nvSpPr>
          <p:cNvPr id="10" name="ZoneTexte 9"/>
          <p:cNvSpPr txBox="1"/>
          <p:nvPr/>
        </p:nvSpPr>
        <p:spPr>
          <a:xfrm>
            <a:off x="4932039" y="1052971"/>
            <a:ext cx="4190531" cy="3477875"/>
          </a:xfrm>
          <a:prstGeom prst="rect">
            <a:avLst/>
          </a:prstGeom>
          <a:noFill/>
        </p:spPr>
        <p:txBody>
          <a:bodyPr wrap="square" rtlCol="0">
            <a:spAutoFit/>
          </a:bodyPr>
          <a:lstStyle/>
          <a:p>
            <a:pPr marL="285750" indent="-285750">
              <a:buFont typeface="Arial" panose="020B0604020202020204" pitchFamily="34" charset="0"/>
              <a:buChar char="•"/>
            </a:pPr>
            <a:endParaRPr lang="fr-FR" sz="1400" dirty="0"/>
          </a:p>
          <a:p>
            <a:pPr marL="285750" indent="-285750">
              <a:buFont typeface="Arial" panose="020B0604020202020204" pitchFamily="34" charset="0"/>
              <a:buChar char="•"/>
            </a:pPr>
            <a:r>
              <a:rPr lang="fr-FR" sz="1200" dirty="0"/>
              <a:t>Définir le circuit de prise en charge des urgences obstétricales selon le terme de la grossesse </a:t>
            </a:r>
          </a:p>
          <a:p>
            <a:pPr marL="285750" indent="-285750">
              <a:buFont typeface="Arial" panose="020B0604020202020204" pitchFamily="34" charset="0"/>
              <a:buChar char="•"/>
            </a:pPr>
            <a:r>
              <a:rPr lang="fr-FR" sz="1200" dirty="0"/>
              <a:t>Avoir à disposition du matériel adapté à l’enfant</a:t>
            </a:r>
          </a:p>
          <a:p>
            <a:pPr marL="285750" indent="-285750">
              <a:buFont typeface="Arial" panose="020B0604020202020204" pitchFamily="34" charset="0"/>
              <a:buChar char="•"/>
            </a:pPr>
            <a:r>
              <a:rPr lang="fr-FR" sz="1200" dirty="0"/>
              <a:t>Aménager les urgences gynécologiques pour permettre une  surveillance des paramètres vitaux avec transmission via un répétiteur dans le bureau des IDE </a:t>
            </a:r>
          </a:p>
          <a:p>
            <a:pPr marL="285750" indent="-285750">
              <a:buFont typeface="Arial" panose="020B0604020202020204" pitchFamily="34" charset="0"/>
              <a:buChar char="•"/>
            </a:pPr>
            <a:r>
              <a:rPr lang="fr-FR" sz="1200" dirty="0"/>
              <a:t>Identifier le seuil des limites des alarmes des dispositifs médicaux </a:t>
            </a:r>
          </a:p>
          <a:p>
            <a:pPr marL="285750" indent="-285750">
              <a:buFont typeface="Arial" panose="020B0604020202020204" pitchFamily="34" charset="0"/>
              <a:buChar char="•"/>
            </a:pPr>
            <a:r>
              <a:rPr lang="fr-FR" sz="1200" dirty="0"/>
              <a:t>Permettre l’accès à un </a:t>
            </a:r>
            <a:r>
              <a:rPr lang="fr-FR" sz="1200" dirty="0" err="1"/>
              <a:t>hémocue</a:t>
            </a:r>
            <a:r>
              <a:rPr lang="fr-FR" sz="1200" dirty="0"/>
              <a:t> pour gérer les situations d’urgence</a:t>
            </a:r>
          </a:p>
          <a:p>
            <a:pPr marL="285750" indent="-285750">
              <a:buFont typeface="Arial" panose="020B0604020202020204" pitchFamily="34" charset="0"/>
              <a:buChar char="•"/>
            </a:pPr>
            <a:r>
              <a:rPr lang="fr-FR" sz="1200" dirty="0"/>
              <a:t>Formaliser les modalités de transfert d’un patient, intégrant la validation de l’établissement receveur, les traçabilités de l’examen, l’évaluation du vecteur de transport adapté et le courrier d’adressage</a:t>
            </a:r>
          </a:p>
          <a:p>
            <a:pPr marL="285750" indent="-285750">
              <a:buFont typeface="Arial" panose="020B0604020202020204" pitchFamily="34" charset="0"/>
              <a:buChar char="•"/>
            </a:pPr>
            <a:endParaRPr lang="fr-FR" sz="1200" dirty="0"/>
          </a:p>
          <a:p>
            <a:pPr marL="285750" indent="-285750">
              <a:buFont typeface="Arial" panose="020B0604020202020204" pitchFamily="34" charset="0"/>
              <a:buChar char="•"/>
            </a:pPr>
            <a:endParaRPr lang="fr-FR" sz="1400" dirty="0"/>
          </a:p>
        </p:txBody>
      </p:sp>
      <p:sp>
        <p:nvSpPr>
          <p:cNvPr id="8" name="Rectangle 7"/>
          <p:cNvSpPr/>
          <p:nvPr/>
        </p:nvSpPr>
        <p:spPr>
          <a:xfrm rot="245177">
            <a:off x="8423966" y="498567"/>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graphicFrame>
        <p:nvGraphicFramePr>
          <p:cNvPr id="5" name="Graphique 4">
            <a:extLst>
              <a:ext uri="{FF2B5EF4-FFF2-40B4-BE49-F238E27FC236}">
                <a16:creationId xmlns:a16="http://schemas.microsoft.com/office/drawing/2014/main" id="{6DEBA849-5F59-F5DC-D46C-EE1D3CF6C05B}"/>
              </a:ext>
            </a:extLst>
          </p:cNvPr>
          <p:cNvGraphicFramePr>
            <a:graphicFrameLocks/>
          </p:cNvGraphicFramePr>
          <p:nvPr>
            <p:extLst>
              <p:ext uri="{D42A27DB-BD31-4B8C-83A1-F6EECF244321}">
                <p14:modId xmlns:p14="http://schemas.microsoft.com/office/powerpoint/2010/main" val="3642082995"/>
              </p:ext>
            </p:extLst>
          </p:nvPr>
        </p:nvGraphicFramePr>
        <p:xfrm>
          <a:off x="21429" y="1122441"/>
          <a:ext cx="5018623" cy="34563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1051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19</a:t>
            </a:fld>
            <a:endParaRPr lang="fr-FR" dirty="0"/>
          </a:p>
        </p:txBody>
      </p:sp>
      <p:sp>
        <p:nvSpPr>
          <p:cNvPr id="6" name="Titre 5"/>
          <p:cNvSpPr>
            <a:spLocks noGrp="1"/>
          </p:cNvSpPr>
          <p:nvPr>
            <p:ph type="title"/>
          </p:nvPr>
        </p:nvSpPr>
        <p:spPr>
          <a:xfrm>
            <a:off x="1835697" y="105490"/>
            <a:ext cx="4896544" cy="539991"/>
          </a:xfrm>
        </p:spPr>
        <p:txBody>
          <a:bodyPr>
            <a:normAutofit/>
          </a:bodyPr>
          <a:lstStyle/>
          <a:p>
            <a:r>
              <a:rPr lang="fr-FR" sz="2000" u="sng" dirty="0"/>
              <a:t>Facteurs liés à l’équipe</a:t>
            </a:r>
            <a:endParaRPr lang="fr-FR" sz="2000" dirty="0"/>
          </a:p>
        </p:txBody>
      </p:sp>
      <p:sp>
        <p:nvSpPr>
          <p:cNvPr id="7" name="Espace réservé du pied de page 6"/>
          <p:cNvSpPr>
            <a:spLocks noGrp="1"/>
          </p:cNvSpPr>
          <p:nvPr>
            <p:ph type="ftr" sz="quarter" idx="3"/>
          </p:nvPr>
        </p:nvSpPr>
        <p:spPr/>
        <p:txBody>
          <a:bodyPr/>
          <a:lstStyle/>
          <a:p>
            <a:r>
              <a:rPr lang="fr-FR" dirty="0"/>
              <a:t>DVSS /DREIV</a:t>
            </a:r>
          </a:p>
        </p:txBody>
      </p:sp>
      <p:pic>
        <p:nvPicPr>
          <p:cNvPr id="3" name="Image 2"/>
          <p:cNvPicPr>
            <a:picLocks noChangeAspect="1"/>
          </p:cNvPicPr>
          <p:nvPr/>
        </p:nvPicPr>
        <p:blipFill>
          <a:blip r:embed="rId2"/>
          <a:stretch>
            <a:fillRect/>
          </a:stretch>
        </p:blipFill>
        <p:spPr>
          <a:xfrm>
            <a:off x="5982604" y="483518"/>
            <a:ext cx="2091109" cy="719390"/>
          </a:xfrm>
          <a:prstGeom prst="rect">
            <a:avLst/>
          </a:prstGeom>
        </p:spPr>
      </p:pic>
      <p:sp>
        <p:nvSpPr>
          <p:cNvPr id="8" name="ZoneTexte 7"/>
          <p:cNvSpPr txBox="1"/>
          <p:nvPr/>
        </p:nvSpPr>
        <p:spPr>
          <a:xfrm>
            <a:off x="5148064" y="1490940"/>
            <a:ext cx="3680418" cy="1569660"/>
          </a:xfrm>
          <a:prstGeom prst="rect">
            <a:avLst/>
          </a:prstGeom>
          <a:noFill/>
        </p:spPr>
        <p:txBody>
          <a:bodyPr wrap="square" rtlCol="0">
            <a:spAutoFit/>
          </a:bodyPr>
          <a:lstStyle/>
          <a:p>
            <a:pPr marL="285750" indent="-285750">
              <a:buFont typeface="Arial" panose="020B0604020202020204" pitchFamily="34" charset="0"/>
              <a:buChar char="•"/>
            </a:pPr>
            <a:r>
              <a:rPr lang="fr-FR" sz="1200" dirty="0"/>
              <a:t>Tracer l’information donnée à la patiente (par exemple extraction instrumentale)</a:t>
            </a:r>
          </a:p>
          <a:p>
            <a:pPr marL="285750" indent="-285750">
              <a:buFont typeface="Arial" panose="020B0604020202020204" pitchFamily="34" charset="0"/>
              <a:buChar char="•"/>
            </a:pPr>
            <a:r>
              <a:rPr lang="fr-FR" sz="1200" dirty="0"/>
              <a:t>Organiser la communication écrite des informations du suivi de grossesse en ville et les intégrer au dossier médical hospitalier</a:t>
            </a:r>
          </a:p>
          <a:p>
            <a:pPr marL="285750" indent="-285750">
              <a:buFont typeface="Arial" panose="020B0604020202020204" pitchFamily="34" charset="0"/>
              <a:buChar char="•"/>
            </a:pPr>
            <a:r>
              <a:rPr lang="fr-FR" sz="1200" dirty="0"/>
              <a:t>Organiser la communication entre le SMUR pédiatrique et le </a:t>
            </a:r>
            <a:r>
              <a:rPr lang="fr-FR" sz="1200" dirty="0" err="1"/>
              <a:t>néonatalogiste</a:t>
            </a:r>
            <a:r>
              <a:rPr lang="fr-FR" sz="1200" dirty="0"/>
              <a:t> afin d’anticiper un éventuel transfert secondaire</a:t>
            </a:r>
          </a:p>
        </p:txBody>
      </p:sp>
      <p:sp>
        <p:nvSpPr>
          <p:cNvPr id="9" name="Rectangle 8"/>
          <p:cNvSpPr/>
          <p:nvPr/>
        </p:nvSpPr>
        <p:spPr>
          <a:xfrm rot="245177">
            <a:off x="7942699" y="416718"/>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graphicFrame>
        <p:nvGraphicFramePr>
          <p:cNvPr id="4" name="Graphique 3">
            <a:extLst>
              <a:ext uri="{FF2B5EF4-FFF2-40B4-BE49-F238E27FC236}">
                <a16:creationId xmlns:a16="http://schemas.microsoft.com/office/drawing/2014/main" id="{8F8ED5FE-AEB8-908A-2028-AA4BD930A309}"/>
              </a:ext>
            </a:extLst>
          </p:cNvPr>
          <p:cNvGraphicFramePr>
            <a:graphicFrameLocks/>
          </p:cNvGraphicFramePr>
          <p:nvPr>
            <p:extLst>
              <p:ext uri="{D42A27DB-BD31-4B8C-83A1-F6EECF244321}">
                <p14:modId xmlns:p14="http://schemas.microsoft.com/office/powerpoint/2010/main" val="3210237810"/>
              </p:ext>
            </p:extLst>
          </p:nvPr>
        </p:nvGraphicFramePr>
        <p:xfrm>
          <a:off x="0" y="967813"/>
          <a:ext cx="5053516" cy="32078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33768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59EC55-5121-67C3-F944-96EE5E15A284}"/>
              </a:ext>
            </a:extLst>
          </p:cNvPr>
          <p:cNvSpPr>
            <a:spLocks noGrp="1"/>
          </p:cNvSpPr>
          <p:nvPr>
            <p:ph type="title"/>
          </p:nvPr>
        </p:nvSpPr>
        <p:spPr>
          <a:xfrm>
            <a:off x="1979712" y="85363"/>
            <a:ext cx="8424863" cy="539991"/>
          </a:xfrm>
        </p:spPr>
        <p:txBody>
          <a:bodyPr/>
          <a:lstStyle/>
          <a:p>
            <a:r>
              <a:rPr lang="fr-FR" dirty="0"/>
              <a:t>Contexte périnatale en ile de France</a:t>
            </a:r>
          </a:p>
        </p:txBody>
      </p:sp>
      <p:sp>
        <p:nvSpPr>
          <p:cNvPr id="3" name="Espace réservé du contenu 2">
            <a:extLst>
              <a:ext uri="{FF2B5EF4-FFF2-40B4-BE49-F238E27FC236}">
                <a16:creationId xmlns:a16="http://schemas.microsoft.com/office/drawing/2014/main" id="{46F1D967-1FC3-7A0C-ACB8-EAA158B4E48F}"/>
              </a:ext>
            </a:extLst>
          </p:cNvPr>
          <p:cNvSpPr>
            <a:spLocks noGrp="1"/>
          </p:cNvSpPr>
          <p:nvPr>
            <p:ph idx="1"/>
          </p:nvPr>
        </p:nvSpPr>
        <p:spPr>
          <a:xfrm>
            <a:off x="594684" y="699542"/>
            <a:ext cx="7954632" cy="2736304"/>
          </a:xfrm>
        </p:spPr>
        <p:txBody>
          <a:bodyPr/>
          <a:lstStyle/>
          <a:p>
            <a:pPr marL="0" lvl="0">
              <a:lnSpc>
                <a:spcPct val="107000"/>
              </a:lnSpc>
              <a:spcAft>
                <a:spcPts val="800"/>
              </a:spcAft>
              <a:buSzPts val="1000"/>
              <a:tabLst>
                <a:tab pos="457200" algn="l"/>
              </a:tabLst>
            </a:pPr>
            <a:r>
              <a:rPr lang="fr-FR" kern="100" dirty="0">
                <a:effectLst/>
                <a:latin typeface="Aptos" panose="020B0004020202020204" pitchFamily="34" charset="0"/>
                <a:ea typeface="Aptos" panose="020B0004020202020204" pitchFamily="34" charset="0"/>
                <a:cs typeface="Times New Roman" panose="02020603050405020304" pitchFamily="18" charset="0"/>
              </a:rPr>
              <a:t>Bien que la région soit plus jeune que la moyenne nationale et présente une natalité plus favorable, on observe :</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Une </a:t>
            </a:r>
            <a:r>
              <a:rPr lang="fr-FR" sz="1400" b="1" kern="100" dirty="0">
                <a:effectLst/>
                <a:latin typeface="Aptos" panose="020B0004020202020204" pitchFamily="34" charset="0"/>
                <a:ea typeface="Aptos" panose="020B0004020202020204" pitchFamily="34" charset="0"/>
                <a:cs typeface="Times New Roman" panose="02020603050405020304" pitchFamily="18" charset="0"/>
              </a:rPr>
              <a:t>baisse tendancielle de la fécondité</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Une </a:t>
            </a:r>
            <a:r>
              <a:rPr lang="fr-FR" sz="1400" b="1" kern="100" dirty="0">
                <a:effectLst/>
                <a:latin typeface="Aptos" panose="020B0004020202020204" pitchFamily="34" charset="0"/>
                <a:ea typeface="Aptos" panose="020B0004020202020204" pitchFamily="34" charset="0"/>
                <a:cs typeface="Times New Roman" panose="02020603050405020304" pitchFamily="18" charset="0"/>
              </a:rPr>
              <a:t>hausse de la mortalité infantile</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depuis</a:t>
            </a:r>
            <a:r>
              <a:rPr lang="fr-FR" sz="1400" kern="100" dirty="0">
                <a:latin typeface="Aptos" panose="020B0004020202020204" pitchFamily="34" charset="0"/>
                <a:cs typeface="Times New Roman" panose="02020603050405020304" pitchFamily="18" charset="0"/>
              </a:rPr>
              <a:t> 2013 (4‰ contre 3,63‰ au niveau national), avec de fortes inégalités sociales et territoriales (notamment en Seine-Saint-Denis, Val-de-Marne, Val d’Oise). Nous notons une fréquence élevée de naissances prématurées liées à des déterminants sociaux, environnementaux et comorbidités</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400" dirty="0"/>
              <a:t>surmortalité maternelle, le taux de mortalité maternelle étant de 12 pour 100 000 naissances vivantes, contre 8,3 pour 100 000 naissances vivantes en France métropolitaine</a:t>
            </a:r>
          </a:p>
          <a:p>
            <a:pPr marL="742950" lvl="1" indent="-285750">
              <a:lnSpc>
                <a:spcPct val="107000"/>
              </a:lnSpc>
              <a:spcAft>
                <a:spcPts val="800"/>
              </a:spcAft>
              <a:buSzPts val="1000"/>
              <a:buFont typeface="Courier New" panose="02070309020205020404" pitchFamily="49" charset="0"/>
              <a:buChar char="o"/>
              <a:tabLst>
                <a:tab pos="914400" algn="l"/>
              </a:tabLst>
            </a:pPr>
            <a:endParaRPr lang="fr-FR" sz="1400" kern="100" dirty="0">
              <a:latin typeface="Aptos" panose="020B0004020202020204" pitchFamily="34" charset="0"/>
              <a:cs typeface="Times New Roman" panose="02020603050405020304" pitchFamily="18" charset="0"/>
            </a:endParaRPr>
          </a:p>
          <a:p>
            <a:pPr marL="457200" lvl="1" indent="0">
              <a:lnSpc>
                <a:spcPct val="107000"/>
              </a:lnSpc>
              <a:spcAft>
                <a:spcPts val="800"/>
              </a:spcAft>
              <a:buSzPts val="1000"/>
              <a:buNone/>
              <a:tabLst>
                <a:tab pos="914400" algn="l"/>
              </a:tabLst>
            </a:pPr>
            <a:endParaRPr lang="fr-FR" sz="14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457200" lvl="1" indent="0">
              <a:lnSpc>
                <a:spcPct val="107000"/>
              </a:lnSpc>
              <a:spcAft>
                <a:spcPts val="800"/>
              </a:spcAft>
              <a:buSzPts val="1000"/>
              <a:buNone/>
              <a:tabLst>
                <a:tab pos="914400" algn="l"/>
              </a:tabLst>
            </a:pPr>
            <a:endParaRPr lang="fr-FR" sz="1400" kern="100" dirty="0">
              <a:latin typeface="Aptos" panose="020B0004020202020204" pitchFamily="34" charset="0"/>
              <a:cs typeface="Times New Roman" panose="02020603050405020304" pitchFamily="18" charset="0"/>
            </a:endParaRPr>
          </a:p>
          <a:p>
            <a:pPr marL="457200" lvl="1" indent="0">
              <a:lnSpc>
                <a:spcPct val="107000"/>
              </a:lnSpc>
              <a:spcAft>
                <a:spcPts val="800"/>
              </a:spcAft>
              <a:buSzPts val="1000"/>
              <a:buNone/>
              <a:tabLst>
                <a:tab pos="914400" algn="l"/>
              </a:tabLst>
            </a:pP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Espace réservé de la date 3">
            <a:extLst>
              <a:ext uri="{FF2B5EF4-FFF2-40B4-BE49-F238E27FC236}">
                <a16:creationId xmlns:a16="http://schemas.microsoft.com/office/drawing/2014/main" id="{BA63647C-BCB7-8059-138D-237F330B656A}"/>
              </a:ext>
            </a:extLst>
          </p:cNvPr>
          <p:cNvSpPr>
            <a:spLocks noGrp="1"/>
          </p:cNvSpPr>
          <p:nvPr>
            <p:ph type="dt" sz="half" idx="10"/>
          </p:nvPr>
        </p:nvSpPr>
        <p:spPr/>
        <p:txBody>
          <a:bodyPr/>
          <a:lstStyle/>
          <a:p>
            <a:fld id="{CFE0D206-6BDE-444B-AA98-48D4008C6EE1}" type="datetime1">
              <a:rPr lang="fr-FR" smtClean="0"/>
              <a:t>11/09/2025</a:t>
            </a:fld>
            <a:endParaRPr lang="fr-FR"/>
          </a:p>
        </p:txBody>
      </p:sp>
      <p:sp>
        <p:nvSpPr>
          <p:cNvPr id="6" name="Espace réservé du numéro de diapositive 5">
            <a:extLst>
              <a:ext uri="{FF2B5EF4-FFF2-40B4-BE49-F238E27FC236}">
                <a16:creationId xmlns:a16="http://schemas.microsoft.com/office/drawing/2014/main" id="{EE861E6D-94C4-5891-5309-60EA70D88F35}"/>
              </a:ext>
            </a:extLst>
          </p:cNvPr>
          <p:cNvSpPr>
            <a:spLocks noGrp="1"/>
          </p:cNvSpPr>
          <p:nvPr>
            <p:ph type="sldNum" sz="quarter" idx="12"/>
          </p:nvPr>
        </p:nvSpPr>
        <p:spPr/>
        <p:txBody>
          <a:bodyPr/>
          <a:lstStyle/>
          <a:p>
            <a:fld id="{6DC68A8C-B387-4767-B847-D165E53B4482}" type="slidenum">
              <a:rPr lang="fr-FR" smtClean="0"/>
              <a:t>2</a:t>
            </a:fld>
            <a:endParaRPr lang="fr-FR"/>
          </a:p>
        </p:txBody>
      </p:sp>
      <p:sp>
        <p:nvSpPr>
          <p:cNvPr id="7" name="ZoneTexte 6">
            <a:extLst>
              <a:ext uri="{FF2B5EF4-FFF2-40B4-BE49-F238E27FC236}">
                <a16:creationId xmlns:a16="http://schemas.microsoft.com/office/drawing/2014/main" id="{54DF3845-C304-BA98-29F9-1F5E5C344A2B}"/>
              </a:ext>
            </a:extLst>
          </p:cNvPr>
          <p:cNvSpPr txBox="1"/>
          <p:nvPr/>
        </p:nvSpPr>
        <p:spPr>
          <a:xfrm>
            <a:off x="697210" y="3291830"/>
            <a:ext cx="7749579" cy="1261884"/>
          </a:xfrm>
          <a:prstGeom prst="rect">
            <a:avLst/>
          </a:prstGeom>
          <a:noFill/>
        </p:spPr>
        <p:txBody>
          <a:bodyPr wrap="square">
            <a:spAutoFit/>
          </a:bodyPr>
          <a:lstStyle/>
          <a:p>
            <a:endParaRPr lang="fr-FR" sz="2000" b="1" dirty="0"/>
          </a:p>
          <a:p>
            <a:r>
              <a:rPr lang="fr-FR" sz="1400" b="1" dirty="0"/>
              <a:t>Thématique à sensibilité médiatique</a:t>
            </a:r>
          </a:p>
          <a:p>
            <a:endParaRPr lang="fr-FR" sz="1400" b="1" dirty="0"/>
          </a:p>
          <a:p>
            <a:r>
              <a:rPr lang="fr-FR" sz="1400" b="1" dirty="0"/>
              <a:t>Tension sur l’offre de soins en Île-de-France du fait de la carence en professionnels. Mise en place d’une organisation autour des maternités en délestage</a:t>
            </a:r>
            <a:endParaRPr lang="fr-FR" sz="1400" i="1" dirty="0"/>
          </a:p>
        </p:txBody>
      </p:sp>
    </p:spTree>
    <p:extLst>
      <p:ext uri="{BB962C8B-B14F-4D97-AF65-F5344CB8AC3E}">
        <p14:creationId xmlns:p14="http://schemas.microsoft.com/office/powerpoint/2010/main" val="3718846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20</a:t>
            </a:fld>
            <a:endParaRPr lang="fr-FR" dirty="0"/>
          </a:p>
        </p:txBody>
      </p:sp>
      <p:sp>
        <p:nvSpPr>
          <p:cNvPr id="4" name="Espace réservé de la date 3"/>
          <p:cNvSpPr>
            <a:spLocks noGrp="1"/>
          </p:cNvSpPr>
          <p:nvPr>
            <p:ph type="dt" sz="half" idx="2"/>
          </p:nvPr>
        </p:nvSpPr>
        <p:spPr/>
        <p:txBody>
          <a:bodyPr/>
          <a:lstStyle/>
          <a:p>
            <a:endParaRPr lang="fr-FR" cap="all" dirty="0"/>
          </a:p>
        </p:txBody>
      </p:sp>
      <p:sp>
        <p:nvSpPr>
          <p:cNvPr id="6" name="Titre 5"/>
          <p:cNvSpPr>
            <a:spLocks noGrp="1"/>
          </p:cNvSpPr>
          <p:nvPr>
            <p:ph type="title"/>
          </p:nvPr>
        </p:nvSpPr>
        <p:spPr>
          <a:xfrm>
            <a:off x="1871737" y="105490"/>
            <a:ext cx="6012632" cy="539991"/>
          </a:xfrm>
        </p:spPr>
        <p:txBody>
          <a:bodyPr>
            <a:normAutofit/>
          </a:bodyPr>
          <a:lstStyle/>
          <a:p>
            <a:r>
              <a:rPr lang="fr-FR" sz="2000" u="sng" dirty="0"/>
              <a:t>Facteurs liés aux professionnels</a:t>
            </a:r>
            <a:endParaRPr lang="fr-FR" sz="2000" dirty="0"/>
          </a:p>
        </p:txBody>
      </p:sp>
      <p:sp>
        <p:nvSpPr>
          <p:cNvPr id="9" name="ZoneTexte 8"/>
          <p:cNvSpPr txBox="1"/>
          <p:nvPr/>
        </p:nvSpPr>
        <p:spPr>
          <a:xfrm>
            <a:off x="5032567" y="1310941"/>
            <a:ext cx="3456633" cy="3970318"/>
          </a:xfrm>
          <a:prstGeom prst="rect">
            <a:avLst/>
          </a:prstGeom>
          <a:noFill/>
        </p:spPr>
        <p:txBody>
          <a:bodyPr wrap="square" rtlCol="0">
            <a:spAutoFit/>
          </a:bodyPr>
          <a:lstStyle/>
          <a:p>
            <a:pPr marL="285750" indent="-285750">
              <a:buFont typeface="Arial" panose="020B0604020202020204" pitchFamily="34" charset="0"/>
              <a:buChar char="•"/>
            </a:pPr>
            <a:r>
              <a:rPr lang="fr-FR" sz="1400" dirty="0"/>
              <a:t>Intégrer l’organisation systématique du soutien psychologique aux professionnels dans le protocole de gestion des EIG</a:t>
            </a:r>
          </a:p>
          <a:p>
            <a:pPr marL="285750" indent="-285750">
              <a:buFont typeface="Arial" panose="020B0604020202020204" pitchFamily="34" charset="0"/>
              <a:buChar char="•"/>
            </a:pPr>
            <a:r>
              <a:rPr lang="fr-FR" sz="1400" dirty="0"/>
              <a:t>Identifier un projet de travail en équipe sur la prise en charge des situations particulières à risques tel que PACTE ou l’accréditation en équipe</a:t>
            </a:r>
          </a:p>
          <a:p>
            <a:pPr marL="285750" indent="-285750">
              <a:buFont typeface="Arial" panose="020B0604020202020204" pitchFamily="34" charset="0"/>
              <a:buChar char="•"/>
            </a:pPr>
            <a:r>
              <a:rPr lang="fr-FR" sz="1400" dirty="0"/>
              <a:t>Privilégier les binômes de Sage-Femme Junior et Sénior.</a:t>
            </a:r>
          </a:p>
          <a:p>
            <a:pPr marL="285750" indent="-285750">
              <a:buFont typeface="Arial" panose="020B0604020202020204" pitchFamily="34" charset="0"/>
              <a:buChar char="•"/>
            </a:pPr>
            <a:r>
              <a:rPr lang="fr-FR" sz="1400" dirty="0"/>
              <a:t>Favoriser la formation par simulation</a:t>
            </a:r>
          </a:p>
          <a:p>
            <a:pPr marL="285750" indent="-285750">
              <a:buFont typeface="Arial" panose="020B0604020202020204" pitchFamily="34" charset="0"/>
              <a:buChar char="•"/>
            </a:pPr>
            <a:r>
              <a:rPr lang="fr-FR" sz="1400" dirty="0"/>
              <a:t>Former à l’analyse du rythme cardiaque fœtal : utilisation de la classification FIGO</a:t>
            </a:r>
          </a:p>
          <a:p>
            <a:endParaRPr lang="fr-FR" sz="1400" dirty="0"/>
          </a:p>
          <a:p>
            <a:pPr marL="285750" indent="-285750">
              <a:buFont typeface="Arial" panose="020B0604020202020204" pitchFamily="34" charset="0"/>
              <a:buChar char="•"/>
            </a:pPr>
            <a:endParaRPr lang="fr-FR" sz="1400" dirty="0"/>
          </a:p>
          <a:p>
            <a:endParaRPr lang="fr-FR" sz="1400" dirty="0"/>
          </a:p>
        </p:txBody>
      </p:sp>
      <p:pic>
        <p:nvPicPr>
          <p:cNvPr id="3" name="Image 2"/>
          <p:cNvPicPr>
            <a:picLocks noChangeAspect="1"/>
          </p:cNvPicPr>
          <p:nvPr/>
        </p:nvPicPr>
        <p:blipFill>
          <a:blip r:embed="rId2"/>
          <a:stretch>
            <a:fillRect/>
          </a:stretch>
        </p:blipFill>
        <p:spPr>
          <a:xfrm>
            <a:off x="6012160" y="483518"/>
            <a:ext cx="2091109" cy="719390"/>
          </a:xfrm>
          <a:prstGeom prst="rect">
            <a:avLst/>
          </a:prstGeom>
        </p:spPr>
      </p:pic>
      <p:sp>
        <p:nvSpPr>
          <p:cNvPr id="10" name="Rectangle 9"/>
          <p:cNvSpPr/>
          <p:nvPr/>
        </p:nvSpPr>
        <p:spPr>
          <a:xfrm rot="245177">
            <a:off x="7985161" y="390400"/>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graphicFrame>
        <p:nvGraphicFramePr>
          <p:cNvPr id="5" name="Graphique 4">
            <a:extLst>
              <a:ext uri="{FF2B5EF4-FFF2-40B4-BE49-F238E27FC236}">
                <a16:creationId xmlns:a16="http://schemas.microsoft.com/office/drawing/2014/main" id="{5E872085-7313-A0C9-5223-7C3E307F9A45}"/>
              </a:ext>
            </a:extLst>
          </p:cNvPr>
          <p:cNvGraphicFramePr>
            <a:graphicFrameLocks/>
          </p:cNvGraphicFramePr>
          <p:nvPr>
            <p:extLst>
              <p:ext uri="{D42A27DB-BD31-4B8C-83A1-F6EECF244321}">
                <p14:modId xmlns:p14="http://schemas.microsoft.com/office/powerpoint/2010/main" val="3658520114"/>
              </p:ext>
            </p:extLst>
          </p:nvPr>
        </p:nvGraphicFramePr>
        <p:xfrm>
          <a:off x="223753" y="1067628"/>
          <a:ext cx="4780295" cy="31603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7561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21</a:t>
            </a:fld>
            <a:endParaRPr lang="fr-FR" dirty="0"/>
          </a:p>
        </p:txBody>
      </p:sp>
      <p:sp>
        <p:nvSpPr>
          <p:cNvPr id="6" name="Titre 5"/>
          <p:cNvSpPr>
            <a:spLocks noGrp="1"/>
          </p:cNvSpPr>
          <p:nvPr>
            <p:ph type="title"/>
          </p:nvPr>
        </p:nvSpPr>
        <p:spPr>
          <a:xfrm>
            <a:off x="1763688" y="66791"/>
            <a:ext cx="5904656" cy="539991"/>
          </a:xfrm>
        </p:spPr>
        <p:txBody>
          <a:bodyPr>
            <a:normAutofit fontScale="90000"/>
          </a:bodyPr>
          <a:lstStyle/>
          <a:p>
            <a:r>
              <a:rPr lang="fr-FR" sz="2000" u="sng" dirty="0"/>
              <a:t>Facteurs liés à l’organisation et au management   </a:t>
            </a:r>
            <a:endParaRPr lang="fr-FR" sz="2000" dirty="0"/>
          </a:p>
        </p:txBody>
      </p:sp>
      <p:sp>
        <p:nvSpPr>
          <p:cNvPr id="7" name="Espace réservé du pied de page 6"/>
          <p:cNvSpPr>
            <a:spLocks noGrp="1"/>
          </p:cNvSpPr>
          <p:nvPr>
            <p:ph type="ftr" sz="quarter" idx="3"/>
          </p:nvPr>
        </p:nvSpPr>
        <p:spPr/>
        <p:txBody>
          <a:bodyPr/>
          <a:lstStyle/>
          <a:p>
            <a:r>
              <a:rPr lang="fr-FR" dirty="0"/>
              <a:t>DVSS / DREIV</a:t>
            </a:r>
          </a:p>
        </p:txBody>
      </p:sp>
      <p:sp>
        <p:nvSpPr>
          <p:cNvPr id="8" name="ZoneTexte 7"/>
          <p:cNvSpPr txBox="1"/>
          <p:nvPr/>
        </p:nvSpPr>
        <p:spPr>
          <a:xfrm>
            <a:off x="5004048" y="1256877"/>
            <a:ext cx="4104455" cy="3231654"/>
          </a:xfrm>
          <a:prstGeom prst="rect">
            <a:avLst/>
          </a:prstGeom>
          <a:noFill/>
        </p:spPr>
        <p:txBody>
          <a:bodyPr wrap="square" rtlCol="0">
            <a:spAutoFit/>
          </a:bodyPr>
          <a:lstStyle/>
          <a:p>
            <a:pPr marL="285750" indent="-285750">
              <a:buFont typeface="Arial" panose="020B0604020202020204" pitchFamily="34" charset="0"/>
              <a:buChar char="•"/>
            </a:pPr>
            <a:r>
              <a:rPr lang="fr-FR" sz="1200" dirty="0"/>
              <a:t>Intégrer le tri en obstétrique au plan de formation des IDE qui assurent l’IAO.</a:t>
            </a:r>
          </a:p>
          <a:p>
            <a:pPr marL="285750" indent="-285750">
              <a:buFont typeface="Arial" panose="020B0604020202020204" pitchFamily="34" charset="0"/>
              <a:buChar char="•"/>
            </a:pPr>
            <a:r>
              <a:rPr lang="fr-FR" sz="1200" dirty="0"/>
              <a:t>Analyser les délais de décroché téléphonique et de prise en charge au SAMU pédiatrique régional, Réaliser un audit sur le délai entre l’alerte de l’obstétricien / pédiatre et de l’équipe du bloc et de leur intervention pour toute césarienne en urgence</a:t>
            </a:r>
          </a:p>
          <a:p>
            <a:pPr marL="285750" indent="-285750">
              <a:buFont typeface="Arial" panose="020B0604020202020204" pitchFamily="34" charset="0"/>
              <a:buChar char="•"/>
            </a:pPr>
            <a:r>
              <a:rPr lang="fr-FR" sz="1200" dirty="0"/>
              <a:t>Organisation d’un séminaire trimestriel pour la revue des dossiers qui ont posé problème en salle de naissance </a:t>
            </a:r>
          </a:p>
          <a:p>
            <a:pPr marL="285750" indent="-285750">
              <a:buFont typeface="Arial" panose="020B0604020202020204" pitchFamily="34" charset="0"/>
              <a:buChar char="•"/>
            </a:pPr>
            <a:r>
              <a:rPr lang="fr-FR" sz="1200" dirty="0"/>
              <a:t>Identifier les difficultés de recrutement des sage-femmes pour mettre en place une politique de recrutement</a:t>
            </a:r>
          </a:p>
          <a:p>
            <a:pPr marL="285750" indent="-285750">
              <a:buFont typeface="Arial" panose="020B0604020202020204" pitchFamily="34" charset="0"/>
              <a:buChar char="•"/>
            </a:pPr>
            <a:r>
              <a:rPr lang="fr-FR" sz="1200" dirty="0"/>
              <a:t>Réviser les modalités d’accueil et intégration des nouveaux professionnels, notamment former à la prise en charge de l’arrêt cardio-ventilatoire et de l’urgence vitale pédiatrique </a:t>
            </a:r>
          </a:p>
        </p:txBody>
      </p:sp>
      <p:pic>
        <p:nvPicPr>
          <p:cNvPr id="3" name="Image 2"/>
          <p:cNvPicPr>
            <a:picLocks noChangeAspect="1"/>
          </p:cNvPicPr>
          <p:nvPr/>
        </p:nvPicPr>
        <p:blipFill>
          <a:blip r:embed="rId2"/>
          <a:stretch>
            <a:fillRect/>
          </a:stretch>
        </p:blipFill>
        <p:spPr>
          <a:xfrm>
            <a:off x="5902709" y="519161"/>
            <a:ext cx="2091109" cy="719390"/>
          </a:xfrm>
          <a:prstGeom prst="rect">
            <a:avLst/>
          </a:prstGeom>
        </p:spPr>
      </p:pic>
      <p:sp>
        <p:nvSpPr>
          <p:cNvPr id="9" name="Rectangle 8"/>
          <p:cNvSpPr/>
          <p:nvPr/>
        </p:nvSpPr>
        <p:spPr>
          <a:xfrm rot="245177">
            <a:off x="7902753" y="461142"/>
            <a:ext cx="443856"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graphicFrame>
        <p:nvGraphicFramePr>
          <p:cNvPr id="5" name="Graphique 4">
            <a:extLst>
              <a:ext uri="{FF2B5EF4-FFF2-40B4-BE49-F238E27FC236}">
                <a16:creationId xmlns:a16="http://schemas.microsoft.com/office/drawing/2014/main" id="{F6CD7477-FAB1-F68A-80E2-A4671BF004D7}"/>
              </a:ext>
            </a:extLst>
          </p:cNvPr>
          <p:cNvGraphicFramePr>
            <a:graphicFrameLocks/>
          </p:cNvGraphicFramePr>
          <p:nvPr>
            <p:extLst>
              <p:ext uri="{D42A27DB-BD31-4B8C-83A1-F6EECF244321}">
                <p14:modId xmlns:p14="http://schemas.microsoft.com/office/powerpoint/2010/main" val="4022449508"/>
              </p:ext>
            </p:extLst>
          </p:nvPr>
        </p:nvGraphicFramePr>
        <p:xfrm>
          <a:off x="0" y="823071"/>
          <a:ext cx="5347729" cy="31973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6481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22</a:t>
            </a:fld>
            <a:endParaRPr lang="fr-FR" dirty="0"/>
          </a:p>
        </p:txBody>
      </p:sp>
      <p:sp>
        <p:nvSpPr>
          <p:cNvPr id="6" name="Titre 5"/>
          <p:cNvSpPr>
            <a:spLocks noGrp="1"/>
          </p:cNvSpPr>
          <p:nvPr>
            <p:ph type="title"/>
          </p:nvPr>
        </p:nvSpPr>
        <p:spPr/>
        <p:txBody>
          <a:bodyPr>
            <a:normAutofit/>
          </a:bodyPr>
          <a:lstStyle/>
          <a:p>
            <a:r>
              <a:rPr lang="fr-FR" sz="2000" u="sng" dirty="0"/>
              <a:t>Facteurs liés au contexte institutionnel</a:t>
            </a:r>
            <a:endParaRPr lang="fr-FR" sz="2000" dirty="0"/>
          </a:p>
        </p:txBody>
      </p:sp>
      <p:sp>
        <p:nvSpPr>
          <p:cNvPr id="7" name="Espace réservé du pied de page 6"/>
          <p:cNvSpPr>
            <a:spLocks noGrp="1"/>
          </p:cNvSpPr>
          <p:nvPr>
            <p:ph type="ftr" sz="quarter" idx="3"/>
          </p:nvPr>
        </p:nvSpPr>
        <p:spPr/>
        <p:txBody>
          <a:bodyPr/>
          <a:lstStyle/>
          <a:p>
            <a:r>
              <a:rPr lang="fr-FR" dirty="0"/>
              <a:t>DVSS / DREIV</a:t>
            </a:r>
          </a:p>
        </p:txBody>
      </p:sp>
      <p:pic>
        <p:nvPicPr>
          <p:cNvPr id="3" name="Image 2"/>
          <p:cNvPicPr>
            <a:picLocks noChangeAspect="1"/>
          </p:cNvPicPr>
          <p:nvPr/>
        </p:nvPicPr>
        <p:blipFill>
          <a:blip r:embed="rId3"/>
          <a:stretch>
            <a:fillRect/>
          </a:stretch>
        </p:blipFill>
        <p:spPr>
          <a:xfrm>
            <a:off x="5724128" y="527999"/>
            <a:ext cx="2091109" cy="719390"/>
          </a:xfrm>
          <a:prstGeom prst="rect">
            <a:avLst/>
          </a:prstGeom>
        </p:spPr>
      </p:pic>
      <p:sp>
        <p:nvSpPr>
          <p:cNvPr id="4" name="Rectangle 3"/>
          <p:cNvSpPr/>
          <p:nvPr/>
        </p:nvSpPr>
        <p:spPr>
          <a:xfrm>
            <a:off x="5148064" y="1319583"/>
            <a:ext cx="3862726" cy="3046988"/>
          </a:xfrm>
          <a:prstGeom prst="rect">
            <a:avLst/>
          </a:prstGeom>
        </p:spPr>
        <p:txBody>
          <a:bodyPr wrap="square">
            <a:spAutoFit/>
          </a:bodyPr>
          <a:lstStyle/>
          <a:p>
            <a:pPr marL="285750" indent="-285750">
              <a:buFont typeface="Arial" panose="020B0604020202020204" pitchFamily="34" charset="0"/>
              <a:buChar char="•"/>
            </a:pPr>
            <a:r>
              <a:rPr lang="fr-FR" sz="1200" dirty="0"/>
              <a:t>Discuter institutionnellement de la traçabilité de la survenue d’un évènement indésirable sur le CRH.</a:t>
            </a:r>
          </a:p>
          <a:p>
            <a:pPr marL="285750" indent="-285750">
              <a:buFont typeface="Arial" panose="020B0604020202020204" pitchFamily="34" charset="0"/>
              <a:buChar char="•"/>
            </a:pPr>
            <a:r>
              <a:rPr lang="fr-FR" sz="1200" dirty="0"/>
              <a:t>Informer les sociétés savantes de l’absence de recommandations de bonnes pratiques spécifiques à l’inhalation méconiale à terme.</a:t>
            </a:r>
          </a:p>
          <a:p>
            <a:pPr marL="285750" indent="-285750">
              <a:buFont typeface="Arial" panose="020B0604020202020204" pitchFamily="34" charset="0"/>
              <a:buChar char="•"/>
            </a:pPr>
            <a:r>
              <a:rPr lang="fr-FR" sz="1200" dirty="0"/>
              <a:t>Solliciter l’instance régionale / nationale pour développer une solution dématérialisée de traçabilité du dépistage néonatal </a:t>
            </a:r>
          </a:p>
          <a:p>
            <a:pPr marL="285750" indent="-285750">
              <a:buFont typeface="Arial" panose="020B0604020202020204" pitchFamily="34" charset="0"/>
              <a:buChar char="•"/>
            </a:pPr>
            <a:r>
              <a:rPr lang="fr-FR" sz="1200" dirty="0"/>
              <a:t>Remonter aux instances régionales les difficultés régionales d’organisation des transports IU – RSPP</a:t>
            </a:r>
          </a:p>
          <a:p>
            <a:pPr marL="285750" indent="-285750">
              <a:buFont typeface="Arial" panose="020B0604020202020204" pitchFamily="34" charset="0"/>
              <a:buChar char="•"/>
            </a:pPr>
            <a:r>
              <a:rPr lang="fr-FR" sz="1200" dirty="0"/>
              <a:t>Solliciter l’ARS pour une solution de prise en charge de l’</a:t>
            </a:r>
            <a:r>
              <a:rPr lang="fr-FR" sz="1200" dirty="0" err="1"/>
              <a:t>anatomocytopathologie</a:t>
            </a:r>
            <a:r>
              <a:rPr lang="fr-FR" sz="1200" dirty="0"/>
              <a:t> </a:t>
            </a:r>
            <a:r>
              <a:rPr lang="fr-FR" sz="1200" dirty="0" err="1"/>
              <a:t>foetoplacentaire</a:t>
            </a:r>
            <a:r>
              <a:rPr lang="fr-FR" sz="1200" dirty="0"/>
              <a:t>.</a:t>
            </a:r>
          </a:p>
          <a:p>
            <a:pPr marL="285750" indent="-285750">
              <a:buFont typeface="Arial" panose="020B0604020202020204" pitchFamily="34" charset="0"/>
              <a:buChar char="•"/>
            </a:pPr>
            <a:r>
              <a:rPr lang="fr-FR" sz="1200" dirty="0"/>
              <a:t>Recenser l’activité de délestage pour identifier les besoins et procédure régionale de délestage</a:t>
            </a:r>
          </a:p>
        </p:txBody>
      </p:sp>
      <p:sp>
        <p:nvSpPr>
          <p:cNvPr id="8" name="Rectangle 7"/>
          <p:cNvSpPr/>
          <p:nvPr/>
        </p:nvSpPr>
        <p:spPr>
          <a:xfrm rot="245177">
            <a:off x="7781224" y="491983"/>
            <a:ext cx="267607" cy="707886"/>
          </a:xfrm>
          <a:prstGeom prst="rect">
            <a:avLst/>
          </a:prstGeom>
          <a:noFill/>
        </p:spPr>
        <p:txBody>
          <a:bodyPr wrap="square" lIns="91440" tIns="45720" rIns="91440" bIns="45720">
            <a:spAutoFit/>
          </a:bodyPr>
          <a:lstStyle/>
          <a:p>
            <a:pPr algn="ctr"/>
            <a:r>
              <a:rPr lang="fr-FR" sz="4000" b="1" cap="none" spc="50" dirty="0">
                <a:ln w="0"/>
                <a:solidFill>
                  <a:schemeClr val="bg2"/>
                </a:solidFill>
                <a:effectLst>
                  <a:innerShdw blurRad="63500" dist="50800" dir="13500000">
                    <a:srgbClr val="000000">
                      <a:alpha val="50000"/>
                    </a:srgbClr>
                  </a:innerShdw>
                </a:effectLst>
              </a:rPr>
              <a:t>S</a:t>
            </a:r>
          </a:p>
        </p:txBody>
      </p:sp>
      <p:graphicFrame>
        <p:nvGraphicFramePr>
          <p:cNvPr id="10" name="Graphique 9">
            <a:extLst>
              <a:ext uri="{FF2B5EF4-FFF2-40B4-BE49-F238E27FC236}">
                <a16:creationId xmlns:a16="http://schemas.microsoft.com/office/drawing/2014/main" id="{44B02FDD-B7D8-5AE5-AF69-ACE1DC3DE866}"/>
              </a:ext>
            </a:extLst>
          </p:cNvPr>
          <p:cNvGraphicFramePr>
            <a:graphicFrameLocks/>
          </p:cNvGraphicFramePr>
          <p:nvPr>
            <p:extLst>
              <p:ext uri="{D42A27DB-BD31-4B8C-83A1-F6EECF244321}">
                <p14:modId xmlns:p14="http://schemas.microsoft.com/office/powerpoint/2010/main" val="1795199339"/>
              </p:ext>
            </p:extLst>
          </p:nvPr>
        </p:nvGraphicFramePr>
        <p:xfrm>
          <a:off x="364111" y="1523315"/>
          <a:ext cx="4834006" cy="29926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04081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33122C9-A0B9-462F-8757-0847AD287B63}" type="slidenum">
              <a:rPr lang="fr-FR" smtClean="0"/>
              <a:pPr/>
              <a:t>23</a:t>
            </a:fld>
            <a:endParaRPr lang="fr-FR" dirty="0"/>
          </a:p>
        </p:txBody>
      </p:sp>
      <p:sp>
        <p:nvSpPr>
          <p:cNvPr id="7" name="Espace réservé du pied de page 6"/>
          <p:cNvSpPr>
            <a:spLocks noGrp="1"/>
          </p:cNvSpPr>
          <p:nvPr>
            <p:ph type="ftr" sz="quarter" idx="3"/>
          </p:nvPr>
        </p:nvSpPr>
        <p:spPr/>
        <p:txBody>
          <a:bodyPr/>
          <a:lstStyle/>
          <a:p>
            <a:r>
              <a:rPr lang="fr-FR" dirty="0"/>
              <a:t>DVSS / DREIV</a:t>
            </a:r>
          </a:p>
        </p:txBody>
      </p:sp>
      <p:sp>
        <p:nvSpPr>
          <p:cNvPr id="12" name="ZoneTexte 11"/>
          <p:cNvSpPr txBox="1"/>
          <p:nvPr/>
        </p:nvSpPr>
        <p:spPr>
          <a:xfrm>
            <a:off x="5508104" y="1279088"/>
            <a:ext cx="2971237" cy="3139321"/>
          </a:xfrm>
          <a:prstGeom prst="rect">
            <a:avLst/>
          </a:prstGeom>
          <a:noFill/>
        </p:spPr>
        <p:txBody>
          <a:bodyPr wrap="square" rtlCol="0">
            <a:spAutoFit/>
          </a:bodyPr>
          <a:lstStyle/>
          <a:p>
            <a:r>
              <a:rPr lang="fr-FR" dirty="0"/>
              <a:t>Parmi les EIGS, 57 % des établissements ont identifiés des barrières ayant fonctionnés</a:t>
            </a:r>
          </a:p>
          <a:p>
            <a:endParaRPr lang="fr-FR" dirty="0"/>
          </a:p>
          <a:p>
            <a:r>
              <a:rPr lang="fr-FR" dirty="0"/>
              <a:t>67% des établissements ont identifiés des barrières n’ayant pu empêcher la survenue de l’évènement ou limiter ses conséquences.</a:t>
            </a:r>
          </a:p>
        </p:txBody>
      </p:sp>
      <p:sp>
        <p:nvSpPr>
          <p:cNvPr id="4" name="Titre 1">
            <a:extLst>
              <a:ext uri="{FF2B5EF4-FFF2-40B4-BE49-F238E27FC236}">
                <a16:creationId xmlns:a16="http://schemas.microsoft.com/office/drawing/2014/main" id="{357F874B-6B5F-CAD8-1176-005663DB3206}"/>
              </a:ext>
            </a:extLst>
          </p:cNvPr>
          <p:cNvSpPr>
            <a:spLocks noGrp="1"/>
          </p:cNvSpPr>
          <p:nvPr>
            <p:ph type="title"/>
          </p:nvPr>
        </p:nvSpPr>
        <p:spPr>
          <a:xfrm>
            <a:off x="1835945" y="70530"/>
            <a:ext cx="6912768" cy="628992"/>
          </a:xfrm>
        </p:spPr>
        <p:txBody>
          <a:bodyPr>
            <a:normAutofit/>
          </a:bodyPr>
          <a:lstStyle/>
          <a:p>
            <a:pPr marL="457200" lvl="1" fontAlgn="base">
              <a:lnSpc>
                <a:spcPct val="107000"/>
              </a:lnSpc>
              <a:spcAft>
                <a:spcPts val="330"/>
              </a:spcAft>
              <a:buClr>
                <a:srgbClr val="004990"/>
              </a:buClr>
              <a:buSzPts val="1500"/>
            </a:pPr>
            <a:r>
              <a:rPr lang="fr-FR" sz="20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Analyse des causes et des barrières </a:t>
            </a:r>
          </a:p>
        </p:txBody>
      </p:sp>
      <p:sp>
        <p:nvSpPr>
          <p:cNvPr id="5" name="ZoneTexte 4">
            <a:extLst>
              <a:ext uri="{FF2B5EF4-FFF2-40B4-BE49-F238E27FC236}">
                <a16:creationId xmlns:a16="http://schemas.microsoft.com/office/drawing/2014/main" id="{8BB60E65-2486-0EDA-EAC9-3704F276D69D}"/>
              </a:ext>
            </a:extLst>
          </p:cNvPr>
          <p:cNvSpPr txBox="1"/>
          <p:nvPr/>
        </p:nvSpPr>
        <p:spPr>
          <a:xfrm>
            <a:off x="467544" y="840919"/>
            <a:ext cx="5658297" cy="338554"/>
          </a:xfrm>
          <a:prstGeom prst="rect">
            <a:avLst/>
          </a:prstGeom>
          <a:noFill/>
        </p:spPr>
        <p:txBody>
          <a:bodyPr wrap="square">
            <a:spAutoFit/>
          </a:bodyPr>
          <a:lstStyle/>
          <a:p>
            <a:r>
              <a:rPr lang="fr-FR" sz="1600" b="1" dirty="0">
                <a:solidFill>
                  <a:schemeClr val="accent2"/>
                </a:solidFill>
              </a:rPr>
              <a:t>Mesures barrières identifiées</a:t>
            </a:r>
            <a:endParaRPr lang="fr-FR" sz="1600" dirty="0"/>
          </a:p>
        </p:txBody>
      </p:sp>
      <p:graphicFrame>
        <p:nvGraphicFramePr>
          <p:cNvPr id="6" name="Graphique 5">
            <a:extLst>
              <a:ext uri="{FF2B5EF4-FFF2-40B4-BE49-F238E27FC236}">
                <a16:creationId xmlns:a16="http://schemas.microsoft.com/office/drawing/2014/main" id="{B8235170-4416-9B4E-7D27-A2986CB04E54}"/>
              </a:ext>
            </a:extLst>
          </p:cNvPr>
          <p:cNvGraphicFramePr>
            <a:graphicFrameLocks/>
          </p:cNvGraphicFramePr>
          <p:nvPr>
            <p:extLst>
              <p:ext uri="{D42A27DB-BD31-4B8C-83A1-F6EECF244321}">
                <p14:modId xmlns:p14="http://schemas.microsoft.com/office/powerpoint/2010/main" val="797985580"/>
              </p:ext>
            </p:extLst>
          </p:nvPr>
        </p:nvGraphicFramePr>
        <p:xfrm>
          <a:off x="107504" y="1178166"/>
          <a:ext cx="5328592" cy="31393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1392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F189725-FCC3-CE84-0D1C-E726D2A834F3}"/>
              </a:ext>
            </a:extLst>
          </p:cNvPr>
          <p:cNvSpPr>
            <a:spLocks noGrp="1"/>
          </p:cNvSpPr>
          <p:nvPr>
            <p:ph type="sldNum" sz="quarter" idx="12"/>
          </p:nvPr>
        </p:nvSpPr>
        <p:spPr/>
        <p:txBody>
          <a:bodyPr/>
          <a:lstStyle/>
          <a:p>
            <a:fld id="{733122C9-A0B9-462F-8757-0847AD287B63}" type="slidenum">
              <a:rPr lang="fr-FR" smtClean="0"/>
              <a:pPr/>
              <a:t>24</a:t>
            </a:fld>
            <a:endParaRPr lang="fr-FR" dirty="0"/>
          </a:p>
        </p:txBody>
      </p:sp>
      <p:sp>
        <p:nvSpPr>
          <p:cNvPr id="6" name="Espace réservé de la date 5">
            <a:extLst>
              <a:ext uri="{FF2B5EF4-FFF2-40B4-BE49-F238E27FC236}">
                <a16:creationId xmlns:a16="http://schemas.microsoft.com/office/drawing/2014/main" id="{F6F55B47-48EA-6628-A66B-109A8CCED996}"/>
              </a:ext>
            </a:extLst>
          </p:cNvPr>
          <p:cNvSpPr>
            <a:spLocks noGrp="1"/>
          </p:cNvSpPr>
          <p:nvPr>
            <p:ph type="dt" sz="half" idx="2"/>
          </p:nvPr>
        </p:nvSpPr>
        <p:spPr/>
        <p:txBody>
          <a:bodyPr/>
          <a:lstStyle/>
          <a:p>
            <a:fld id="{251C71F6-E0A6-1740-B64F-38F332886BAF}" type="datetime1">
              <a:rPr lang="fr-FR" cap="all" smtClean="0"/>
              <a:pPr/>
              <a:t>11/09/2025</a:t>
            </a:fld>
            <a:endParaRPr lang="fr-FR" cap="all" dirty="0"/>
          </a:p>
        </p:txBody>
      </p:sp>
      <p:sp>
        <p:nvSpPr>
          <p:cNvPr id="11" name="Titre 1">
            <a:extLst>
              <a:ext uri="{FF2B5EF4-FFF2-40B4-BE49-F238E27FC236}">
                <a16:creationId xmlns:a16="http://schemas.microsoft.com/office/drawing/2014/main" id="{09023CFE-550A-EDE6-2C6F-B0F69F1CFBB8}"/>
              </a:ext>
            </a:extLst>
          </p:cNvPr>
          <p:cNvSpPr>
            <a:spLocks noGrp="1"/>
          </p:cNvSpPr>
          <p:nvPr>
            <p:ph type="title"/>
          </p:nvPr>
        </p:nvSpPr>
        <p:spPr>
          <a:xfrm>
            <a:off x="1979712" y="172999"/>
            <a:ext cx="6912768" cy="628992"/>
          </a:xfrm>
        </p:spPr>
        <p:txBody>
          <a:bodyPr>
            <a:normAutofit fontScale="90000"/>
          </a:bodyPr>
          <a:lstStyle/>
          <a:p>
            <a:pPr marL="457200" lvl="1" fontAlgn="base">
              <a:lnSpc>
                <a:spcPct val="107000"/>
              </a:lnSpc>
              <a:spcAft>
                <a:spcPts val="33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Les Never Events en périnatalité</a:t>
            </a:r>
            <a:b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br>
            <a:endPar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B35FEC14-1DBE-B841-53E9-3836BAFD6D8E}"/>
              </a:ext>
            </a:extLst>
          </p:cNvPr>
          <p:cNvSpPr txBox="1"/>
          <p:nvPr/>
        </p:nvSpPr>
        <p:spPr>
          <a:xfrm>
            <a:off x="224050" y="627534"/>
            <a:ext cx="8508533" cy="646331"/>
          </a:xfrm>
          <a:prstGeom prst="rect">
            <a:avLst/>
          </a:prstGeom>
          <a:noFill/>
        </p:spPr>
        <p:txBody>
          <a:bodyPr wrap="square">
            <a:spAutoFit/>
          </a:bodyPr>
          <a:lstStyle/>
          <a:p>
            <a:r>
              <a:rPr lang="fr-FR" sz="1200" dirty="0"/>
              <a:t>La méthodologie d’identification des </a:t>
            </a:r>
            <a:r>
              <a:rPr lang="fr-FR" sz="1200" i="1" dirty="0" err="1"/>
              <a:t>never</a:t>
            </a:r>
            <a:r>
              <a:rPr lang="fr-FR" sz="1200" i="1" dirty="0"/>
              <a:t> </a:t>
            </a:r>
            <a:r>
              <a:rPr lang="fr-FR" sz="1200" i="1" dirty="0" err="1"/>
              <a:t>events</a:t>
            </a:r>
            <a:r>
              <a:rPr lang="fr-FR" sz="1200" dirty="0"/>
              <a:t> par les médecins experts de la Direction de l’Offre de Soins s’est appuyée sur une analyse des évènements indésirables graves déclarés et un revue exhaustive des sources documentaires pertinentes (Haute Autorité de Santé, OMÉDIT, réseaux de périnatalité..)</a:t>
            </a:r>
          </a:p>
        </p:txBody>
      </p:sp>
      <p:sp>
        <p:nvSpPr>
          <p:cNvPr id="15" name="ZoneTexte 14">
            <a:extLst>
              <a:ext uri="{FF2B5EF4-FFF2-40B4-BE49-F238E27FC236}">
                <a16:creationId xmlns:a16="http://schemas.microsoft.com/office/drawing/2014/main" id="{AFE351FB-5699-52CC-9408-B0D06A831DAF}"/>
              </a:ext>
            </a:extLst>
          </p:cNvPr>
          <p:cNvSpPr txBox="1"/>
          <p:nvPr/>
        </p:nvSpPr>
        <p:spPr>
          <a:xfrm>
            <a:off x="224050" y="1491630"/>
            <a:ext cx="8640960" cy="2940805"/>
          </a:xfrm>
          <a:prstGeom prst="rect">
            <a:avLst/>
          </a:prstGeom>
          <a:noFill/>
        </p:spPr>
        <p:txBody>
          <a:bodyPr wrap="square">
            <a:spAutoFit/>
          </a:bodyPr>
          <a:lstStyle/>
          <a:p>
            <a:pPr marL="342900" lvl="0" indent="-342900">
              <a:lnSpc>
                <a:spcPct val="107000"/>
              </a:lnSpc>
              <a:spcAft>
                <a:spcPts val="800"/>
              </a:spcAft>
              <a:buFont typeface="+mj-lt"/>
              <a:buAutoNum type="arabicPeriod"/>
              <a:tabLst>
                <a:tab pos="457200" algn="l"/>
              </a:tabLst>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Chute de nouveau-né en maternité</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(lors de soins, du peau-à-peau ou du couchage partagé)</a:t>
            </a:r>
          </a:p>
          <a:p>
            <a:pPr marL="342900" lvl="0" indent="-342900">
              <a:lnSpc>
                <a:spcPct val="107000"/>
              </a:lnSpc>
              <a:spcAft>
                <a:spcPts val="800"/>
              </a:spcAft>
              <a:buFont typeface="+mj-lt"/>
              <a:buAutoNum type="arabicPeriod"/>
              <a:tabLst>
                <a:tab pos="457200" algn="l"/>
              </a:tabLst>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Erreur d’identification à la naissance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(ex : 2 homonymes, …)</a:t>
            </a:r>
          </a:p>
          <a:p>
            <a:pPr marL="342900" lvl="0" indent="-342900">
              <a:lnSpc>
                <a:spcPct val="107000"/>
              </a:lnSpc>
              <a:spcAft>
                <a:spcPts val="800"/>
              </a:spcAft>
              <a:buFont typeface="+mj-lt"/>
              <a:buAutoNum type="arabicPeriod"/>
              <a:tabLst>
                <a:tab pos="457200" algn="l"/>
              </a:tabLst>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Retard à la prise en charge d’une anomalie du rythme cardiaque fœtal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(panne matériel, …)</a:t>
            </a:r>
          </a:p>
          <a:p>
            <a:pPr marL="342900" lvl="0" indent="-342900">
              <a:lnSpc>
                <a:spcPct val="107000"/>
              </a:lnSpc>
              <a:spcAft>
                <a:spcPts val="800"/>
              </a:spcAft>
              <a:buFont typeface="+mj-lt"/>
              <a:buAutoNum type="arabicPeriod"/>
              <a:tabLst>
                <a:tab pos="457200" algn="l"/>
              </a:tabLst>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Oubli de corps étranger après accouchement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(ex : compresses oubliées, des pinces chirurgicales, …)</a:t>
            </a:r>
          </a:p>
          <a:p>
            <a:pPr marL="342900" lvl="0" indent="-342900">
              <a:lnSpc>
                <a:spcPct val="107000"/>
              </a:lnSpc>
              <a:spcAft>
                <a:spcPts val="800"/>
              </a:spcAft>
              <a:buFont typeface="+mj-lt"/>
              <a:buAutoNum type="arabicPeriod"/>
              <a:tabLst>
                <a:tab pos="457200" algn="l"/>
              </a:tabLst>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Erreur de transfusion sanguine chez la mère ou le nouveau-né</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Défaut de surveillance post-partum ayant conduit à une hémorragie grave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(retard de prise en charge, …)</a:t>
            </a:r>
          </a:p>
          <a:p>
            <a:pPr marL="342900" lvl="0" indent="-342900">
              <a:lnSpc>
                <a:spcPct val="107000"/>
              </a:lnSpc>
              <a:spcAft>
                <a:spcPts val="800"/>
              </a:spcAft>
              <a:buFont typeface="+mj-lt"/>
              <a:buAutoNum type="arabicPeriod"/>
              <a:tabLst>
                <a:tab pos="457200" algn="l"/>
              </a:tabLst>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Erreurs médicamenteuses</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400" b="1" kern="100" dirty="0">
                <a:effectLst/>
                <a:latin typeface="Aptos" panose="020B0004020202020204" pitchFamily="34" charset="0"/>
                <a:ea typeface="Aptos" panose="020B0004020202020204" pitchFamily="34" charset="0"/>
                <a:cs typeface="Times New Roman" panose="02020603050405020304" pitchFamily="18" charset="0"/>
              </a:rPr>
              <a:t>Mort inattendu du nourrisson en situation de « cododo »</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(couchage partagé)</a:t>
            </a:r>
          </a:p>
        </p:txBody>
      </p:sp>
    </p:spTree>
    <p:extLst>
      <p:ext uri="{BB962C8B-B14F-4D97-AF65-F5344CB8AC3E}">
        <p14:creationId xmlns:p14="http://schemas.microsoft.com/office/powerpoint/2010/main" val="3430595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E870B79-6794-373C-4A3C-53844B156F15}"/>
              </a:ext>
            </a:extLst>
          </p:cNvPr>
          <p:cNvSpPr>
            <a:spLocks noGrp="1"/>
          </p:cNvSpPr>
          <p:nvPr>
            <p:ph type="title"/>
          </p:nvPr>
        </p:nvSpPr>
        <p:spPr>
          <a:xfrm>
            <a:off x="1979712" y="172999"/>
            <a:ext cx="6912768" cy="628992"/>
          </a:xfrm>
        </p:spPr>
        <p:txBody>
          <a:bodyPr>
            <a:normAutofit fontScale="90000"/>
          </a:bodyPr>
          <a:lstStyle/>
          <a:p>
            <a:pPr marL="457200" lvl="1" fontAlgn="base">
              <a:lnSpc>
                <a:spcPct val="107000"/>
              </a:lnSpc>
              <a:spcAft>
                <a:spcPts val="33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Préconisations pour améliorer la déclaration</a:t>
            </a:r>
            <a:b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br>
            <a:endPar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A215D09B-4803-18D2-04CF-6586AB3EE04D}"/>
              </a:ext>
            </a:extLst>
          </p:cNvPr>
          <p:cNvSpPr txBox="1"/>
          <p:nvPr/>
        </p:nvSpPr>
        <p:spPr>
          <a:xfrm>
            <a:off x="899592" y="1347614"/>
            <a:ext cx="5760640" cy="1477328"/>
          </a:xfrm>
          <a:prstGeom prst="rect">
            <a:avLst/>
          </a:prstGeom>
          <a:noFill/>
        </p:spPr>
        <p:txBody>
          <a:bodyPr wrap="square" rtlCol="0">
            <a:spAutoFit/>
          </a:bodyPr>
          <a:lstStyle/>
          <a:p>
            <a:pPr marL="285750" indent="-285750">
              <a:buFontTx/>
              <a:buChar char="-"/>
            </a:pPr>
            <a:r>
              <a:rPr lang="fr-FR" dirty="0"/>
              <a:t>Préciser le type de grossesse</a:t>
            </a:r>
          </a:p>
          <a:p>
            <a:pPr marL="285750" indent="-285750">
              <a:buFontTx/>
              <a:buChar char="-"/>
            </a:pPr>
            <a:r>
              <a:rPr lang="fr-FR" dirty="0"/>
              <a:t>Le mode d’accouchement(code rouge)</a:t>
            </a:r>
          </a:p>
          <a:p>
            <a:pPr marL="285750" indent="-285750">
              <a:buFontTx/>
              <a:buChar char="-"/>
            </a:pPr>
            <a:r>
              <a:rPr lang="fr-FR" dirty="0"/>
              <a:t>L’âge de la mère</a:t>
            </a:r>
          </a:p>
          <a:p>
            <a:pPr marL="285750" indent="-285750">
              <a:buFontTx/>
              <a:buChar char="-"/>
            </a:pPr>
            <a:r>
              <a:rPr lang="fr-FR" dirty="0"/>
              <a:t>Terme de la grossesse (SA)</a:t>
            </a:r>
          </a:p>
          <a:p>
            <a:pPr marL="285750" indent="-285750">
              <a:buFontTx/>
              <a:buChar char="-"/>
            </a:pPr>
            <a:endParaRPr lang="fr-FR" dirty="0"/>
          </a:p>
        </p:txBody>
      </p:sp>
    </p:spTree>
    <p:extLst>
      <p:ext uri="{BB962C8B-B14F-4D97-AF65-F5344CB8AC3E}">
        <p14:creationId xmlns:p14="http://schemas.microsoft.com/office/powerpoint/2010/main" val="3263927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E870B79-6794-373C-4A3C-53844B156F15}"/>
              </a:ext>
            </a:extLst>
          </p:cNvPr>
          <p:cNvSpPr>
            <a:spLocks noGrp="1"/>
          </p:cNvSpPr>
          <p:nvPr>
            <p:ph type="title"/>
          </p:nvPr>
        </p:nvSpPr>
        <p:spPr>
          <a:xfrm>
            <a:off x="1979712" y="172999"/>
            <a:ext cx="6912768" cy="628992"/>
          </a:xfrm>
        </p:spPr>
        <p:txBody>
          <a:bodyPr>
            <a:normAutofit fontScale="90000"/>
          </a:bodyPr>
          <a:lstStyle/>
          <a:p>
            <a:pPr marL="457200" lvl="1" fontAlgn="base">
              <a:lnSpc>
                <a:spcPct val="107000"/>
              </a:lnSpc>
              <a:spcAft>
                <a:spcPts val="33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Préconisations pour améliorer la sécurité des soins des nouveau-nés </a:t>
            </a:r>
            <a:b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br>
            <a:endPar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D0AC23EF-0CF0-CD62-3D9E-AFC6D36C4F72}"/>
              </a:ext>
            </a:extLst>
          </p:cNvPr>
          <p:cNvSpPr txBox="1"/>
          <p:nvPr/>
        </p:nvSpPr>
        <p:spPr>
          <a:xfrm>
            <a:off x="1259632" y="1419622"/>
            <a:ext cx="6624736" cy="3416320"/>
          </a:xfrm>
          <a:prstGeom prst="rect">
            <a:avLst/>
          </a:prstGeom>
          <a:noFill/>
        </p:spPr>
        <p:txBody>
          <a:bodyPr wrap="square" rtlCol="0">
            <a:spAutoFit/>
          </a:bodyPr>
          <a:lstStyle/>
          <a:p>
            <a:pPr marL="285750" lvl="0" indent="-285750">
              <a:buFont typeface="Arial" panose="020B0604020202020204" pitchFamily="34" charset="0"/>
              <a:buChar char="•"/>
            </a:pPr>
            <a:r>
              <a:rPr lang="fr-FR"/>
              <a:t>S’assurer </a:t>
            </a:r>
            <a:r>
              <a:rPr lang="fr-FR" dirty="0"/>
              <a:t>la cohérence du lieu de naissances avec le niveau de risque (</a:t>
            </a:r>
            <a:r>
              <a:rPr lang="fr-FR" dirty="0" err="1"/>
              <a:t>outborn</a:t>
            </a:r>
            <a:r>
              <a:rPr lang="fr-FR" dirty="0"/>
              <a:t>)</a:t>
            </a:r>
          </a:p>
          <a:p>
            <a:pPr marL="285750" indent="-285750">
              <a:buFont typeface="Arial" panose="020B0604020202020204" pitchFamily="34" charset="0"/>
              <a:buChar char="•"/>
            </a:pPr>
            <a:r>
              <a:rPr lang="fr-FR" dirty="0"/>
              <a:t>Former régulièrement les équipes à la réanimation en salle de naissance</a:t>
            </a:r>
          </a:p>
          <a:p>
            <a:pPr marL="285750" indent="-285750">
              <a:buFont typeface="Arial" panose="020B0604020202020204" pitchFamily="34" charset="0"/>
              <a:buChar char="•"/>
            </a:pPr>
            <a:r>
              <a:rPr lang="fr-FR" dirty="0"/>
              <a:t>Elaborer un protocole de surveillance pour les nouveau-nés à risque d’infection néonatale bactérienne précoce selon les recommandations en vigueur </a:t>
            </a:r>
          </a:p>
          <a:p>
            <a:pPr marL="285750" indent="-285750">
              <a:buFont typeface="Arial" panose="020B0604020202020204" pitchFamily="34" charset="0"/>
              <a:buChar char="•"/>
            </a:pPr>
            <a:r>
              <a:rPr lang="fr-FR" dirty="0"/>
              <a:t>Améliorer l’intégration des nouveaux arrivant dans les services de suites de couche et de néonatologie/réanimation néonatale</a:t>
            </a:r>
          </a:p>
          <a:p>
            <a:pPr marL="285750" indent="-285750">
              <a:buFont typeface="Arial" panose="020B0604020202020204" pitchFamily="34" charset="0"/>
              <a:buChar char="•"/>
            </a:pPr>
            <a:endParaRPr lang="fr-FR" dirty="0">
              <a:highlight>
                <a:srgbClr val="FFFF00"/>
              </a:highlight>
            </a:endParaRPr>
          </a:p>
          <a:p>
            <a:pPr marL="285750" indent="-285750">
              <a:buFont typeface="Arial" panose="020B0604020202020204" pitchFamily="34" charset="0"/>
              <a:buChar char="•"/>
            </a:pPr>
            <a:endParaRPr lang="fr-FR" dirty="0">
              <a:highlight>
                <a:srgbClr val="FFFF00"/>
              </a:highlight>
            </a:endParaRPr>
          </a:p>
        </p:txBody>
      </p:sp>
    </p:spTree>
    <p:extLst>
      <p:ext uri="{BB962C8B-B14F-4D97-AF65-F5344CB8AC3E}">
        <p14:creationId xmlns:p14="http://schemas.microsoft.com/office/powerpoint/2010/main" val="2034782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C1F28F55-45C2-163A-7AA3-E61761F0C6D6}"/>
              </a:ext>
            </a:extLst>
          </p:cNvPr>
          <p:cNvSpPr>
            <a:spLocks noGrp="1"/>
          </p:cNvSpPr>
          <p:nvPr>
            <p:ph type="title"/>
          </p:nvPr>
        </p:nvSpPr>
        <p:spPr>
          <a:xfrm>
            <a:off x="1835696" y="103819"/>
            <a:ext cx="8424863" cy="539991"/>
          </a:xfrm>
        </p:spPr>
        <p:txBody>
          <a:bodyPr anchor="ctr">
            <a:normAutofit/>
          </a:bodyPr>
          <a:lstStyle/>
          <a:p>
            <a:r>
              <a:rPr lang="fr-FR" dirty="0">
                <a:solidFill>
                  <a:schemeClr val="accent2"/>
                </a:solidFill>
              </a:rPr>
              <a:t>Enjeux prioritaires du Projet Régional de Santé</a:t>
            </a:r>
          </a:p>
        </p:txBody>
      </p:sp>
      <p:pic>
        <p:nvPicPr>
          <p:cNvPr id="8" name="Image 7">
            <a:extLst>
              <a:ext uri="{FF2B5EF4-FFF2-40B4-BE49-F238E27FC236}">
                <a16:creationId xmlns:a16="http://schemas.microsoft.com/office/drawing/2014/main" id="{E23618D4-4B8E-BAF8-A1B0-7FD9BF59F08D}"/>
              </a:ext>
            </a:extLst>
          </p:cNvPr>
          <p:cNvPicPr>
            <a:picLocks noChangeAspect="1"/>
          </p:cNvPicPr>
          <p:nvPr/>
        </p:nvPicPr>
        <p:blipFill>
          <a:blip r:embed="rId2"/>
          <a:stretch>
            <a:fillRect/>
          </a:stretch>
        </p:blipFill>
        <p:spPr>
          <a:xfrm>
            <a:off x="0" y="1156022"/>
            <a:ext cx="2831456" cy="2831456"/>
          </a:xfrm>
          <a:prstGeom prst="rect">
            <a:avLst/>
          </a:prstGeom>
          <a:noFill/>
        </p:spPr>
      </p:pic>
      <p:sp>
        <p:nvSpPr>
          <p:cNvPr id="3" name="Espace réservé du contenu 2">
            <a:extLst>
              <a:ext uri="{FF2B5EF4-FFF2-40B4-BE49-F238E27FC236}">
                <a16:creationId xmlns:a16="http://schemas.microsoft.com/office/drawing/2014/main" id="{EB1D2B9C-6279-7007-8241-2DCB3BF96C27}"/>
              </a:ext>
            </a:extLst>
          </p:cNvPr>
          <p:cNvSpPr>
            <a:spLocks noGrp="1"/>
          </p:cNvSpPr>
          <p:nvPr>
            <p:ph sz="half" idx="2"/>
          </p:nvPr>
        </p:nvSpPr>
        <p:spPr>
          <a:xfrm>
            <a:off x="2831457" y="867391"/>
            <a:ext cx="5917256" cy="3384376"/>
          </a:xfrm>
        </p:spPr>
        <p:txBody>
          <a:bodyPr anchor="t">
            <a:normAutofit fontScale="92500" lnSpcReduction="10000"/>
          </a:bodyPr>
          <a:lstStyle/>
          <a:p>
            <a:pPr marL="0" lvl="0">
              <a:lnSpc>
                <a:spcPct val="107000"/>
              </a:lnSpc>
              <a:spcAft>
                <a:spcPts val="800"/>
              </a:spcAft>
              <a:buSzPts val="1000"/>
              <a:tabLst>
                <a:tab pos="457200" algn="l"/>
              </a:tabLst>
            </a:pPr>
            <a:r>
              <a:rPr lang="fr-FR" kern="100" dirty="0">
                <a:effectLst/>
                <a:latin typeface="Aptos" panose="020B0004020202020204" pitchFamily="34" charset="0"/>
                <a:ea typeface="Aptos" panose="020B0004020202020204" pitchFamily="34" charset="0"/>
                <a:cs typeface="Times New Roman" panose="02020603050405020304" pitchFamily="18" charset="0"/>
              </a:rPr>
              <a:t>L’ARS a établi des priorités dans son schéma régional de santé (PRS) pour améliorer la périnatalité :</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Renforcer la médiation en santé périnatale et la coordination entre acteurs.</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Développer la promotion de la littératie en santé pour réduire les inégalités.</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400" dirty="0"/>
              <a:t>Promouvoir la qualité et la continuité du parcours pré et post-natal </a:t>
            </a:r>
            <a:endParaRPr lang="fr-FR" sz="14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Soutenir les </a:t>
            </a:r>
            <a:r>
              <a:rPr lang="fr-FR" sz="1400" kern="100" dirty="0" err="1">
                <a:effectLst/>
                <a:latin typeface="Aptos" panose="020B0004020202020204" pitchFamily="34" charset="0"/>
                <a:ea typeface="Aptos" panose="020B0004020202020204" pitchFamily="34" charset="0"/>
                <a:cs typeface="Times New Roman" panose="02020603050405020304" pitchFamily="18" charset="0"/>
              </a:rPr>
              <a:t>sages-femmes</a:t>
            </a:r>
            <a:r>
              <a:rPr lang="fr-FR" sz="1400" kern="100" dirty="0">
                <a:effectLst/>
                <a:latin typeface="Aptos" panose="020B0004020202020204" pitchFamily="34" charset="0"/>
                <a:ea typeface="Aptos" panose="020B0004020202020204" pitchFamily="34" charset="0"/>
                <a:cs typeface="Times New Roman" panose="02020603050405020304" pitchFamily="18" charset="0"/>
              </a:rPr>
              <a:t> et promouvoir des pratiques moins médicalisées (maisons de naissance).</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Mettre en œuvre la charte du nouveau-né hospitalisé (zéro séparation parents-enfant).</a:t>
            </a:r>
          </a:p>
          <a:p>
            <a:pPr marL="742950" lvl="1" indent="-285750">
              <a:lnSpc>
                <a:spcPct val="107000"/>
              </a:lnSpc>
              <a:spcAft>
                <a:spcPts val="800"/>
              </a:spcAft>
              <a:buSzPts val="1000"/>
              <a:buFont typeface="Courier New" panose="02070309020205020404" pitchFamily="49" charset="0"/>
              <a:buChar char="o"/>
              <a:tabLst>
                <a:tab pos="914400" algn="l"/>
              </a:tabLst>
            </a:pPr>
            <a:r>
              <a:rPr lang="fr-FR" sz="1400" kern="100" dirty="0">
                <a:effectLst/>
                <a:latin typeface="Aptos" panose="020B0004020202020204" pitchFamily="34" charset="0"/>
                <a:ea typeface="Aptos" panose="020B0004020202020204" pitchFamily="34" charset="0"/>
                <a:cs typeface="Times New Roman" panose="02020603050405020304" pitchFamily="18" charset="0"/>
              </a:rPr>
              <a:t>Déployer un plan régional en santé mentale périnatale.</a:t>
            </a:r>
          </a:p>
        </p:txBody>
      </p:sp>
      <p:sp>
        <p:nvSpPr>
          <p:cNvPr id="4" name="Espace réservé de la date 3">
            <a:extLst>
              <a:ext uri="{FF2B5EF4-FFF2-40B4-BE49-F238E27FC236}">
                <a16:creationId xmlns:a16="http://schemas.microsoft.com/office/drawing/2014/main" id="{A279A3B3-ED2F-D418-1DAC-956B3CD050E7}"/>
              </a:ext>
            </a:extLst>
          </p:cNvPr>
          <p:cNvSpPr>
            <a:spLocks noGrp="1"/>
          </p:cNvSpPr>
          <p:nvPr>
            <p:ph type="dt" sz="half" idx="10"/>
          </p:nvPr>
        </p:nvSpPr>
        <p:spPr>
          <a:xfrm>
            <a:off x="315703" y="4783500"/>
            <a:ext cx="2057400" cy="274637"/>
          </a:xfrm>
        </p:spPr>
        <p:txBody>
          <a:bodyPr anchor="ctr">
            <a:normAutofit/>
          </a:bodyPr>
          <a:lstStyle/>
          <a:p>
            <a:pPr>
              <a:spcAft>
                <a:spcPts val="600"/>
              </a:spcAft>
            </a:pPr>
            <a:fld id="{CFE0D206-6BDE-444B-AA98-48D4008C6EE1}" type="datetime1">
              <a:rPr lang="fr-FR" smtClean="0"/>
              <a:pPr>
                <a:spcAft>
                  <a:spcPts val="600"/>
                </a:spcAft>
              </a:pPr>
              <a:t>11/09/2025</a:t>
            </a:fld>
            <a:endParaRPr lang="fr-FR"/>
          </a:p>
        </p:txBody>
      </p:sp>
      <p:sp>
        <p:nvSpPr>
          <p:cNvPr id="6" name="Espace réservé du numéro de diapositive 5">
            <a:extLst>
              <a:ext uri="{FF2B5EF4-FFF2-40B4-BE49-F238E27FC236}">
                <a16:creationId xmlns:a16="http://schemas.microsoft.com/office/drawing/2014/main" id="{FCE2A660-E69A-98CD-50B4-52ADB696D89D}"/>
              </a:ext>
            </a:extLst>
          </p:cNvPr>
          <p:cNvSpPr>
            <a:spLocks noGrp="1"/>
          </p:cNvSpPr>
          <p:nvPr>
            <p:ph type="sldNum" sz="quarter" idx="12"/>
          </p:nvPr>
        </p:nvSpPr>
        <p:spPr>
          <a:xfrm>
            <a:off x="7398713" y="4783500"/>
            <a:ext cx="1350000" cy="360000"/>
          </a:xfrm>
        </p:spPr>
        <p:txBody>
          <a:bodyPr anchor="ctr">
            <a:normAutofit/>
          </a:bodyPr>
          <a:lstStyle/>
          <a:p>
            <a:pPr>
              <a:spcAft>
                <a:spcPts val="600"/>
              </a:spcAft>
            </a:pPr>
            <a:fld id="{6DC68A8C-B387-4767-B847-D165E53B4482}" type="slidenum">
              <a:rPr lang="fr-FR" smtClean="0"/>
              <a:pPr>
                <a:spcAft>
                  <a:spcPts val="600"/>
                </a:spcAft>
              </a:pPr>
              <a:t>3</a:t>
            </a:fld>
            <a:endParaRPr lang="fr-FR"/>
          </a:p>
        </p:txBody>
      </p:sp>
    </p:spTree>
    <p:extLst>
      <p:ext uri="{BB962C8B-B14F-4D97-AF65-F5344CB8AC3E}">
        <p14:creationId xmlns:p14="http://schemas.microsoft.com/office/powerpoint/2010/main" val="3575905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sz="half" idx="2"/>
          </p:nvPr>
        </p:nvSpPr>
        <p:spPr>
          <a:xfrm>
            <a:off x="251520" y="679044"/>
            <a:ext cx="8712968" cy="4104456"/>
          </a:xfrm>
        </p:spPr>
        <p:txBody>
          <a:bodyPr>
            <a:normAutofit fontScale="92500" lnSpcReduction="20000"/>
          </a:bodyPr>
          <a:lstStyle/>
          <a:p>
            <a:pPr marL="6350" indent="-6350" algn="just">
              <a:lnSpc>
                <a:spcPct val="120000"/>
              </a:lnSpc>
              <a:spcAft>
                <a:spcPts val="505"/>
              </a:spcAft>
            </a:pPr>
            <a:r>
              <a:rPr lang="fr-FR" sz="1800" kern="100" dirty="0">
                <a:solidFill>
                  <a:srgbClr val="262626"/>
                </a:solidFill>
                <a:effectLst/>
                <a:latin typeface="Arial" panose="020B0604020202020204" pitchFamily="34" charset="0"/>
                <a:ea typeface="Arial" panose="020B0604020202020204" pitchFamily="34" charset="0"/>
              </a:rPr>
              <a:t>L’analyse a été réalisée à partir des déclarations reçues à l’ARS Ile De France </a:t>
            </a:r>
            <a:r>
              <a:rPr lang="fr-FR" sz="1800" b="1" kern="100" dirty="0">
                <a:solidFill>
                  <a:srgbClr val="262626"/>
                </a:solidFill>
                <a:effectLst/>
                <a:latin typeface="Arial" panose="020B0604020202020204" pitchFamily="34" charset="0"/>
                <a:ea typeface="Arial" panose="020B0604020202020204" pitchFamily="34" charset="0"/>
              </a:rPr>
              <a:t>entre le 1</a:t>
            </a:r>
            <a:r>
              <a:rPr lang="fr-FR" sz="1800" b="1" kern="100" baseline="30000" dirty="0">
                <a:solidFill>
                  <a:srgbClr val="262626"/>
                </a:solidFill>
                <a:effectLst/>
                <a:latin typeface="Arial" panose="020B0604020202020204" pitchFamily="34" charset="0"/>
                <a:ea typeface="Arial" panose="020B0604020202020204" pitchFamily="34" charset="0"/>
              </a:rPr>
              <a:t>er</a:t>
            </a:r>
            <a:r>
              <a:rPr lang="fr-FR" sz="1800" b="1" kern="100" dirty="0">
                <a:solidFill>
                  <a:srgbClr val="262626"/>
                </a:solidFill>
                <a:effectLst/>
                <a:latin typeface="Arial" panose="020B0604020202020204" pitchFamily="34" charset="0"/>
                <a:ea typeface="Arial" panose="020B0604020202020204" pitchFamily="34" charset="0"/>
              </a:rPr>
              <a:t> mars 2017 et le 27 mai 2024</a:t>
            </a:r>
            <a:r>
              <a:rPr lang="fr-FR" sz="1800" kern="100" dirty="0">
                <a:solidFill>
                  <a:srgbClr val="262626"/>
                </a:solidFill>
                <a:effectLst/>
                <a:latin typeface="Arial" panose="020B0604020202020204" pitchFamily="34" charset="0"/>
                <a:ea typeface="Arial" panose="020B0604020202020204" pitchFamily="34" charset="0"/>
              </a:rPr>
              <a:t> dans le cadre du dispositif national de déclaration des EIGS avec une comparaison sur l’analyse de la HAS</a:t>
            </a:r>
          </a:p>
          <a:p>
            <a:pPr lvl="1">
              <a:buFont typeface="Wingdings" panose="05000000000000000000" pitchFamily="2" charset="2"/>
              <a:buChar char="v"/>
            </a:pPr>
            <a:r>
              <a:rPr lang="fr-FR" sz="15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Stratégie d’interrogation de la base de données SI-VSS</a:t>
            </a:r>
          </a:p>
          <a:p>
            <a:pPr lvl="2"/>
            <a:r>
              <a:rPr lang="fr-FR" sz="1400" dirty="0"/>
              <a:t>Nature du signal : «Prise en charge périnatale» «Prise en charge pédiatrique»</a:t>
            </a:r>
          </a:p>
          <a:p>
            <a:pPr lvl="2"/>
            <a:r>
              <a:rPr lang="fr-FR" sz="1400" dirty="0"/>
              <a:t>Les EIGS survenus chez les nouveau-nés ont été identifiés dans la base de données à partir d’une recherche, dans tous les champs texte, des mots-clés suivants : « bébé » ; « nouveau né » ; « nouveau-né » ; « nourrisson » ; « naissance » ; « né(e) » ; « néonatalogie » ; « néonatale(s) » ; « </a:t>
            </a:r>
            <a:r>
              <a:rPr lang="fr-FR" sz="1400" dirty="0" err="1"/>
              <a:t>neonat</a:t>
            </a:r>
            <a:r>
              <a:rPr lang="fr-FR" sz="1400" dirty="0"/>
              <a:t> » ; « </a:t>
            </a:r>
            <a:r>
              <a:rPr lang="fr-FR" sz="1400" dirty="0" err="1"/>
              <a:t>neonatalogie</a:t>
            </a:r>
            <a:r>
              <a:rPr lang="fr-FR" sz="1400" dirty="0"/>
              <a:t> </a:t>
            </a:r>
            <a:r>
              <a:rPr lang="fr-FR" sz="1400"/>
              <a:t>» ;; </a:t>
            </a:r>
            <a:r>
              <a:rPr lang="fr-FR" sz="1400" dirty="0"/>
              <a:t>« </a:t>
            </a:r>
            <a:r>
              <a:rPr lang="fr-FR" sz="1400" dirty="0" err="1"/>
              <a:t>prematuré</a:t>
            </a:r>
            <a:r>
              <a:rPr lang="fr-FR" sz="1400" dirty="0"/>
              <a:t> » ; « </a:t>
            </a:r>
            <a:r>
              <a:rPr lang="fr-FR" sz="1400" dirty="0" err="1"/>
              <a:t>prematurité</a:t>
            </a:r>
            <a:r>
              <a:rPr lang="fr-FR" sz="1400" dirty="0"/>
              <a:t> » ; « </a:t>
            </a:r>
            <a:r>
              <a:rPr lang="fr-FR" sz="1400" dirty="0" err="1"/>
              <a:t>perinatal</a:t>
            </a:r>
            <a:r>
              <a:rPr lang="fr-FR" sz="1400" dirty="0"/>
              <a:t>(e) » ; « NN » ; « NNE » ; « BB ». </a:t>
            </a:r>
            <a:endParaRPr lang="fr-FR" sz="1400" kern="100" dirty="0">
              <a:solidFill>
                <a:srgbClr val="262626"/>
              </a:solidFill>
              <a:effectLst/>
              <a:latin typeface="Arial" panose="020B0604020202020204" pitchFamily="34" charset="0"/>
              <a:ea typeface="Arial" panose="020B0604020202020204" pitchFamily="34" charset="0"/>
            </a:endParaRPr>
          </a:p>
          <a:p>
            <a:pPr lvl="1">
              <a:buFont typeface="Wingdings" panose="05000000000000000000" pitchFamily="2" charset="2"/>
              <a:buChar char="v"/>
            </a:pPr>
            <a:r>
              <a:rPr lang="fr-FR" sz="1500" b="1" kern="100" dirty="0">
                <a:solidFill>
                  <a:srgbClr val="004990"/>
                </a:solidFill>
                <a:uFill>
                  <a:solidFill>
                    <a:srgbClr val="000000"/>
                  </a:solidFill>
                </a:uFill>
                <a:latin typeface="Arial" panose="020B0604020202020204" pitchFamily="34" charset="0"/>
                <a:cs typeface="Arial" panose="020B0604020202020204" pitchFamily="34" charset="0"/>
              </a:rPr>
              <a:t>Sélection des EIGS </a:t>
            </a:r>
          </a:p>
          <a:p>
            <a:pPr marL="6350" indent="-6350" algn="just">
              <a:lnSpc>
                <a:spcPct val="120000"/>
              </a:lnSpc>
              <a:spcAft>
                <a:spcPts val="505"/>
              </a:spcAft>
            </a:pPr>
            <a:r>
              <a:rPr lang="fr-FR" kern="100" dirty="0">
                <a:solidFill>
                  <a:srgbClr val="262626"/>
                </a:solidFill>
                <a:effectLst/>
                <a:latin typeface="Arial" panose="020B0604020202020204" pitchFamily="34" charset="0"/>
                <a:ea typeface="Arial" panose="020B0604020202020204" pitchFamily="34" charset="0"/>
              </a:rPr>
              <a:t>Il est à noter que les déclarations concernant les fœtus morts </a:t>
            </a:r>
            <a:r>
              <a:rPr lang="fr-FR" i="1" kern="100" dirty="0">
                <a:solidFill>
                  <a:srgbClr val="262626"/>
                </a:solidFill>
                <a:effectLst/>
                <a:latin typeface="Arial" panose="020B0604020202020204" pitchFamily="34" charset="0"/>
                <a:ea typeface="Arial" panose="020B0604020202020204" pitchFamily="34" charset="0"/>
              </a:rPr>
              <a:t>in utero</a:t>
            </a:r>
            <a:r>
              <a:rPr lang="fr-FR" kern="100" dirty="0">
                <a:solidFill>
                  <a:srgbClr val="262626"/>
                </a:solidFill>
                <a:effectLst/>
                <a:latin typeface="Arial" panose="020B0604020202020204" pitchFamily="34" charset="0"/>
                <a:ea typeface="Arial" panose="020B0604020202020204" pitchFamily="34" charset="0"/>
              </a:rPr>
              <a:t> ont été considérées comme appartenant au champ de ce travail. </a:t>
            </a:r>
          </a:p>
          <a:p>
            <a:pPr marL="6350" indent="-6350" algn="just">
              <a:lnSpc>
                <a:spcPct val="120000"/>
              </a:lnSpc>
              <a:spcAft>
                <a:spcPts val="245"/>
              </a:spcAft>
            </a:pPr>
            <a:r>
              <a:rPr lang="fr-FR" kern="100" dirty="0">
                <a:solidFill>
                  <a:srgbClr val="262626"/>
                </a:solidFill>
                <a:effectLst/>
                <a:latin typeface="Arial" panose="020B0604020202020204" pitchFamily="34" charset="0"/>
                <a:ea typeface="Arial" panose="020B0604020202020204" pitchFamily="34" charset="0"/>
              </a:rPr>
              <a:t>Ont été exclues de l’analyse les déclarations concernant : </a:t>
            </a:r>
          </a:p>
          <a:p>
            <a:pPr marL="6350" indent="-6350" algn="just">
              <a:lnSpc>
                <a:spcPct val="120000"/>
              </a:lnSpc>
              <a:spcAft>
                <a:spcPts val="245"/>
              </a:spcAft>
            </a:pPr>
            <a:r>
              <a:rPr lang="fr-FR" b="1" kern="100" dirty="0">
                <a:solidFill>
                  <a:srgbClr val="439539"/>
                </a:solidFill>
                <a:effectLst/>
                <a:latin typeface="Arial" panose="020B0604020202020204" pitchFamily="34" charset="0"/>
                <a:ea typeface="Arial" panose="020B0604020202020204" pitchFamily="34" charset="0"/>
              </a:rPr>
              <a:t>‒ </a:t>
            </a:r>
            <a:r>
              <a:rPr lang="fr-FR" kern="100" dirty="0">
                <a:solidFill>
                  <a:srgbClr val="262626"/>
                </a:solidFill>
                <a:effectLst/>
                <a:latin typeface="Arial" panose="020B0604020202020204" pitchFamily="34" charset="0"/>
                <a:ea typeface="Arial" panose="020B0604020202020204" pitchFamily="34" charset="0"/>
              </a:rPr>
              <a:t>les enfants âgés de plus de 1 mois ou pour lesquels l’âge n’était pas précisé; </a:t>
            </a:r>
          </a:p>
          <a:p>
            <a:pPr marL="6350" indent="-6350" algn="just">
              <a:lnSpc>
                <a:spcPct val="120000"/>
              </a:lnSpc>
              <a:spcAft>
                <a:spcPts val="245"/>
              </a:spcAft>
            </a:pPr>
            <a:r>
              <a:rPr lang="fr-FR" b="1" kern="100" dirty="0">
                <a:solidFill>
                  <a:srgbClr val="439539"/>
                </a:solidFill>
                <a:effectLst/>
                <a:latin typeface="Arial" panose="020B0604020202020204" pitchFamily="34" charset="0"/>
                <a:ea typeface="Arial" panose="020B0604020202020204" pitchFamily="34" charset="0"/>
              </a:rPr>
              <a:t>‒ </a:t>
            </a:r>
            <a:r>
              <a:rPr lang="fr-FR" kern="100" dirty="0">
                <a:solidFill>
                  <a:srgbClr val="262626"/>
                </a:solidFill>
                <a:effectLst/>
                <a:latin typeface="Arial" panose="020B0604020202020204" pitchFamily="34" charset="0"/>
                <a:ea typeface="Arial" panose="020B0604020202020204" pitchFamily="34" charset="0"/>
              </a:rPr>
              <a:t>les évènements indésirables ne répondant pas aux critères de gravité définis dans le décret de 2016; </a:t>
            </a:r>
          </a:p>
          <a:p>
            <a:pPr marL="6350" indent="-6350" algn="just">
              <a:lnSpc>
                <a:spcPct val="120000"/>
              </a:lnSpc>
              <a:spcAft>
                <a:spcPts val="245"/>
              </a:spcAft>
            </a:pPr>
            <a:r>
              <a:rPr lang="fr-FR" b="1" kern="100" dirty="0">
                <a:solidFill>
                  <a:srgbClr val="439539"/>
                </a:solidFill>
                <a:effectLst/>
                <a:latin typeface="Arial" panose="020B0604020202020204" pitchFamily="34" charset="0"/>
                <a:ea typeface="Arial" panose="020B0604020202020204" pitchFamily="34" charset="0"/>
              </a:rPr>
              <a:t>‒ </a:t>
            </a:r>
            <a:r>
              <a:rPr lang="fr-FR" kern="100" dirty="0">
                <a:solidFill>
                  <a:srgbClr val="262626"/>
                </a:solidFill>
                <a:effectLst/>
                <a:latin typeface="Arial" panose="020B0604020202020204" pitchFamily="34" charset="0"/>
                <a:ea typeface="Arial" panose="020B0604020202020204" pitchFamily="34" charset="0"/>
              </a:rPr>
              <a:t>les évènements indésirables non associés aux soins; </a:t>
            </a:r>
          </a:p>
          <a:p>
            <a:pPr marL="6350" indent="-6350" algn="just">
              <a:lnSpc>
                <a:spcPct val="120000"/>
              </a:lnSpc>
              <a:spcAft>
                <a:spcPts val="245"/>
              </a:spcAft>
            </a:pPr>
            <a:r>
              <a:rPr lang="fr-FR" b="1" kern="100" dirty="0">
                <a:solidFill>
                  <a:srgbClr val="439539"/>
                </a:solidFill>
                <a:effectLst/>
                <a:latin typeface="Arial" panose="020B0604020202020204" pitchFamily="34" charset="0"/>
                <a:ea typeface="Arial" panose="020B0604020202020204" pitchFamily="34" charset="0"/>
              </a:rPr>
              <a:t>‒ </a:t>
            </a:r>
            <a:r>
              <a:rPr lang="fr-FR" kern="100" dirty="0">
                <a:solidFill>
                  <a:srgbClr val="262626"/>
                </a:solidFill>
                <a:effectLst/>
                <a:latin typeface="Arial" panose="020B0604020202020204" pitchFamily="34" charset="0"/>
                <a:ea typeface="Arial" panose="020B0604020202020204" pitchFamily="34" charset="0"/>
              </a:rPr>
              <a:t>les doublons.</a:t>
            </a:r>
            <a:endParaRPr lang="fr-FR" dirty="0"/>
          </a:p>
        </p:txBody>
      </p:sp>
      <p:sp>
        <p:nvSpPr>
          <p:cNvPr id="7" name="Espace réservé du numéro de diapositive 6"/>
          <p:cNvSpPr>
            <a:spLocks noGrp="1"/>
          </p:cNvSpPr>
          <p:nvPr>
            <p:ph type="sldNum" sz="quarter" idx="12"/>
          </p:nvPr>
        </p:nvSpPr>
        <p:spPr/>
        <p:txBody>
          <a:bodyPr/>
          <a:lstStyle/>
          <a:p>
            <a:fld id="{6DC68A8C-B387-4767-B847-D165E53B4482}" type="slidenum">
              <a:rPr lang="fr-FR" smtClean="0"/>
              <a:t>4</a:t>
            </a:fld>
            <a:endParaRPr lang="fr-FR"/>
          </a:p>
        </p:txBody>
      </p:sp>
    </p:spTree>
    <p:extLst>
      <p:ext uri="{BB962C8B-B14F-4D97-AF65-F5344CB8AC3E}">
        <p14:creationId xmlns:p14="http://schemas.microsoft.com/office/powerpoint/2010/main" val="181276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6912768" cy="628992"/>
          </a:xfrm>
        </p:spPr>
        <p:txBody>
          <a:bodyPr>
            <a:normAutofit/>
          </a:bodyPr>
          <a:lstStyle/>
          <a:p>
            <a:pPr marL="457200" lvl="1" fontAlgn="base">
              <a:lnSpc>
                <a:spcPct val="107000"/>
              </a:lnSpc>
              <a:spcAft>
                <a:spcPts val="121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Evolution des déclarations</a:t>
            </a:r>
          </a:p>
        </p:txBody>
      </p:sp>
      <p:sp>
        <p:nvSpPr>
          <p:cNvPr id="5" name="Espace réservé du texte 4"/>
          <p:cNvSpPr>
            <a:spLocks noGrp="1"/>
          </p:cNvSpPr>
          <p:nvPr>
            <p:ph type="body" sz="quarter" idx="3"/>
          </p:nvPr>
        </p:nvSpPr>
        <p:spPr>
          <a:xfrm>
            <a:off x="395536" y="815288"/>
            <a:ext cx="2497802" cy="432197"/>
          </a:xfrm>
        </p:spPr>
        <p:txBody>
          <a:bodyPr/>
          <a:lstStyle/>
          <a:p>
            <a:pPr marL="257175" indent="-257175">
              <a:buFont typeface="Wingdings" panose="05000000000000000000" pitchFamily="2" charset="2"/>
              <a:buChar char="v"/>
            </a:pPr>
            <a:r>
              <a:rPr lang="fr-FR" dirty="0">
                <a:solidFill>
                  <a:schemeClr val="accent2"/>
                </a:solidFill>
              </a:rPr>
              <a:t>EIGS</a:t>
            </a: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5</a:t>
            </a:fld>
            <a:endParaRPr lang="fr-FR"/>
          </a:p>
        </p:txBody>
      </p:sp>
      <p:graphicFrame>
        <p:nvGraphicFramePr>
          <p:cNvPr id="3" name="Graphique 2">
            <a:extLst>
              <a:ext uri="{FF2B5EF4-FFF2-40B4-BE49-F238E27FC236}">
                <a16:creationId xmlns:a16="http://schemas.microsoft.com/office/drawing/2014/main" id="{4089BC6F-2B2C-C02E-3453-BDF4F8E30E1C}"/>
              </a:ext>
            </a:extLst>
          </p:cNvPr>
          <p:cNvGraphicFramePr>
            <a:graphicFrameLocks/>
          </p:cNvGraphicFramePr>
          <p:nvPr>
            <p:extLst>
              <p:ext uri="{D42A27DB-BD31-4B8C-83A1-F6EECF244321}">
                <p14:modId xmlns:p14="http://schemas.microsoft.com/office/powerpoint/2010/main" val="4018543493"/>
              </p:ext>
            </p:extLst>
          </p:nvPr>
        </p:nvGraphicFramePr>
        <p:xfrm>
          <a:off x="1659762" y="1031386"/>
          <a:ext cx="5472608" cy="36286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2272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p:cNvPicPr>
            <a:picLocks noGrp="1" noChangeAspect="1"/>
          </p:cNvPicPr>
          <p:nvPr>
            <p:ph sz="half" idx="2"/>
          </p:nvPr>
        </p:nvPicPr>
        <p:blipFill>
          <a:blip r:embed="rId2"/>
          <a:stretch>
            <a:fillRect/>
          </a:stretch>
        </p:blipFill>
        <p:spPr>
          <a:xfrm>
            <a:off x="1593516" y="1174132"/>
            <a:ext cx="5452913" cy="3564549"/>
          </a:xfrm>
          <a:prstGeom prst="rect">
            <a:avLst/>
          </a:prstGeom>
          <a:ln>
            <a:noFill/>
          </a:ln>
        </p:spPr>
      </p:pic>
      <p:sp>
        <p:nvSpPr>
          <p:cNvPr id="9" name="Espace réservé du numéro de diapositive 8"/>
          <p:cNvSpPr>
            <a:spLocks noGrp="1"/>
          </p:cNvSpPr>
          <p:nvPr>
            <p:ph type="sldNum" sz="quarter" idx="12"/>
          </p:nvPr>
        </p:nvSpPr>
        <p:spPr/>
        <p:txBody>
          <a:bodyPr/>
          <a:lstStyle/>
          <a:p>
            <a:fld id="{6DC68A8C-B387-4767-B847-D165E53B4482}" type="slidenum">
              <a:rPr lang="fr-FR" smtClean="0"/>
              <a:t>6</a:t>
            </a:fld>
            <a:endParaRPr lang="fr-FR"/>
          </a:p>
        </p:txBody>
      </p:sp>
      <p:sp>
        <p:nvSpPr>
          <p:cNvPr id="10" name="Titre 1"/>
          <p:cNvSpPr>
            <a:spLocks noGrp="1"/>
          </p:cNvSpPr>
          <p:nvPr>
            <p:ph type="title"/>
          </p:nvPr>
        </p:nvSpPr>
        <p:spPr>
          <a:xfrm>
            <a:off x="2051720" y="122699"/>
            <a:ext cx="6536829" cy="628992"/>
          </a:xfrm>
        </p:spPr>
        <p:txBody>
          <a:bodyPr>
            <a:normAutofit/>
          </a:bodyPr>
          <a:lstStyle/>
          <a:p>
            <a:r>
              <a:rPr lang="fr-FR" b="1" dirty="0">
                <a:solidFill>
                  <a:schemeClr val="accent2"/>
                </a:solidFill>
              </a:rPr>
              <a:t>Répartition départementale </a:t>
            </a:r>
          </a:p>
        </p:txBody>
      </p:sp>
      <p:sp>
        <p:nvSpPr>
          <p:cNvPr id="2" name="Rectangle à coins arrondis 1"/>
          <p:cNvSpPr/>
          <p:nvPr/>
        </p:nvSpPr>
        <p:spPr>
          <a:xfrm>
            <a:off x="7752271" y="3032992"/>
            <a:ext cx="1284225" cy="50405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30% EIGS</a:t>
            </a:r>
          </a:p>
        </p:txBody>
      </p:sp>
      <p:cxnSp>
        <p:nvCxnSpPr>
          <p:cNvPr id="4" name="Connecteur droit 3"/>
          <p:cNvCxnSpPr/>
          <p:nvPr/>
        </p:nvCxnSpPr>
        <p:spPr>
          <a:xfrm flipH="1">
            <a:off x="6076261" y="3435846"/>
            <a:ext cx="1664091" cy="202405"/>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à coins arrondis 7"/>
          <p:cNvSpPr/>
          <p:nvPr/>
        </p:nvSpPr>
        <p:spPr>
          <a:xfrm>
            <a:off x="4355976" y="4273118"/>
            <a:ext cx="1080120" cy="504056"/>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12% EIGS</a:t>
            </a:r>
          </a:p>
        </p:txBody>
      </p:sp>
      <p:sp>
        <p:nvSpPr>
          <p:cNvPr id="12" name="Rectangle à coins arrondis 11"/>
          <p:cNvSpPr/>
          <p:nvPr/>
        </p:nvSpPr>
        <p:spPr>
          <a:xfrm>
            <a:off x="7236296" y="4064212"/>
            <a:ext cx="1224136" cy="504056"/>
          </a:xfrm>
          <a:prstGeom prst="roundRect">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7% EIGS</a:t>
            </a:r>
          </a:p>
        </p:txBody>
      </p:sp>
      <p:sp>
        <p:nvSpPr>
          <p:cNvPr id="13" name="Rectangle à coins arrondis 12"/>
          <p:cNvSpPr/>
          <p:nvPr/>
        </p:nvSpPr>
        <p:spPr>
          <a:xfrm>
            <a:off x="6520492" y="2066804"/>
            <a:ext cx="1147851" cy="504056"/>
          </a:xfrm>
          <a:prstGeom prst="roundRect">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15% EIGS</a:t>
            </a:r>
          </a:p>
        </p:txBody>
      </p:sp>
      <p:sp>
        <p:nvSpPr>
          <p:cNvPr id="14" name="Rectangle à coins arrondis 13"/>
          <p:cNvSpPr/>
          <p:nvPr/>
        </p:nvSpPr>
        <p:spPr>
          <a:xfrm>
            <a:off x="3635896" y="2607754"/>
            <a:ext cx="1296144"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20% EIGS</a:t>
            </a:r>
          </a:p>
          <a:p>
            <a:pPr algn="ctr"/>
            <a:endParaRPr lang="fr-FR" dirty="0"/>
          </a:p>
        </p:txBody>
      </p:sp>
      <p:sp>
        <p:nvSpPr>
          <p:cNvPr id="15" name="Rectangle à coins arrondis 14"/>
          <p:cNvSpPr/>
          <p:nvPr/>
        </p:nvSpPr>
        <p:spPr>
          <a:xfrm>
            <a:off x="467544" y="2283718"/>
            <a:ext cx="1224135" cy="57428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tx1"/>
                </a:solidFill>
              </a:rPr>
              <a:t>11% EIGS</a:t>
            </a:r>
          </a:p>
        </p:txBody>
      </p:sp>
      <p:sp>
        <p:nvSpPr>
          <p:cNvPr id="17" name="Rectangle à coins arrondis 16"/>
          <p:cNvSpPr/>
          <p:nvPr/>
        </p:nvSpPr>
        <p:spPr>
          <a:xfrm>
            <a:off x="2771800" y="670076"/>
            <a:ext cx="1224136" cy="5040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10% EIGS san</a:t>
            </a:r>
          </a:p>
          <a:p>
            <a:pPr algn="ctr"/>
            <a:endParaRPr lang="fr-FR" sz="1100" dirty="0">
              <a:solidFill>
                <a:schemeClr val="bg1"/>
              </a:solidFill>
            </a:endParaRPr>
          </a:p>
        </p:txBody>
      </p:sp>
      <p:sp>
        <p:nvSpPr>
          <p:cNvPr id="18" name="Rectangle à coins arrondis 17"/>
          <p:cNvSpPr/>
          <p:nvPr/>
        </p:nvSpPr>
        <p:spPr>
          <a:xfrm>
            <a:off x="1763688" y="3812184"/>
            <a:ext cx="1224136" cy="50405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8% EIGS</a:t>
            </a:r>
          </a:p>
        </p:txBody>
      </p:sp>
      <p:sp>
        <p:nvSpPr>
          <p:cNvPr id="3" name="ZoneTexte 2"/>
          <p:cNvSpPr txBox="1"/>
          <p:nvPr/>
        </p:nvSpPr>
        <p:spPr>
          <a:xfrm>
            <a:off x="467544" y="3111810"/>
            <a:ext cx="936104" cy="369332"/>
          </a:xfrm>
          <a:prstGeom prst="rect">
            <a:avLst/>
          </a:prstGeom>
          <a:noFill/>
        </p:spPr>
        <p:txBody>
          <a:bodyPr wrap="square" rtlCol="0">
            <a:spAutoFit/>
          </a:bodyPr>
          <a:lstStyle/>
          <a:p>
            <a:endParaRPr lang="fr-FR"/>
          </a:p>
        </p:txBody>
      </p:sp>
    </p:spTree>
    <p:extLst>
      <p:ext uri="{BB962C8B-B14F-4D97-AF65-F5344CB8AC3E}">
        <p14:creationId xmlns:p14="http://schemas.microsoft.com/office/powerpoint/2010/main" val="2228660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p:cNvSpPr>
            <a:spLocks noGrp="1"/>
          </p:cNvSpPr>
          <p:nvPr>
            <p:ph type="sldNum" sz="quarter" idx="12"/>
          </p:nvPr>
        </p:nvSpPr>
        <p:spPr/>
        <p:txBody>
          <a:bodyPr/>
          <a:lstStyle/>
          <a:p>
            <a:fld id="{6DC68A8C-B387-4767-B847-D165E53B4482}" type="slidenum">
              <a:rPr lang="fr-FR" smtClean="0"/>
              <a:t>7</a:t>
            </a:fld>
            <a:endParaRPr lang="fr-FR"/>
          </a:p>
        </p:txBody>
      </p:sp>
      <p:graphicFrame>
        <p:nvGraphicFramePr>
          <p:cNvPr id="2" name="Graphique 1">
            <a:extLst>
              <a:ext uri="{FF2B5EF4-FFF2-40B4-BE49-F238E27FC236}">
                <a16:creationId xmlns:a16="http://schemas.microsoft.com/office/drawing/2014/main" id="{78C9C5D8-F022-32AF-7E6D-CC28B2FEF97F}"/>
              </a:ext>
            </a:extLst>
          </p:cNvPr>
          <p:cNvGraphicFramePr>
            <a:graphicFrameLocks/>
          </p:cNvGraphicFramePr>
          <p:nvPr>
            <p:extLst>
              <p:ext uri="{D42A27DB-BD31-4B8C-83A1-F6EECF244321}">
                <p14:modId xmlns:p14="http://schemas.microsoft.com/office/powerpoint/2010/main" val="2034494720"/>
              </p:ext>
            </p:extLst>
          </p:nvPr>
        </p:nvGraphicFramePr>
        <p:xfrm>
          <a:off x="1943708" y="956568"/>
          <a:ext cx="5256584"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re 1">
            <a:extLst>
              <a:ext uri="{FF2B5EF4-FFF2-40B4-BE49-F238E27FC236}">
                <a16:creationId xmlns:a16="http://schemas.microsoft.com/office/drawing/2014/main" id="{12C7C5A5-7889-0F63-DAF6-744E59E01C07}"/>
              </a:ext>
            </a:extLst>
          </p:cNvPr>
          <p:cNvSpPr>
            <a:spLocks noGrp="1"/>
          </p:cNvSpPr>
          <p:nvPr>
            <p:ph type="title"/>
          </p:nvPr>
        </p:nvSpPr>
        <p:spPr>
          <a:xfrm>
            <a:off x="1763688" y="111963"/>
            <a:ext cx="6912768" cy="628992"/>
          </a:xfrm>
        </p:spPr>
        <p:txBody>
          <a:bodyPr>
            <a:normAutofit fontScale="90000"/>
          </a:bodyPr>
          <a:lstStyle/>
          <a:p>
            <a:pPr marL="457200" lvl="1" fontAlgn="base">
              <a:lnSpc>
                <a:spcPct val="107000"/>
              </a:lnSpc>
              <a:spcAft>
                <a:spcPts val="121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patients et des circonstances des EIGS  </a:t>
            </a:r>
          </a:p>
        </p:txBody>
      </p:sp>
      <p:sp>
        <p:nvSpPr>
          <p:cNvPr id="4" name="ZoneTexte 3">
            <a:extLst>
              <a:ext uri="{FF2B5EF4-FFF2-40B4-BE49-F238E27FC236}">
                <a16:creationId xmlns:a16="http://schemas.microsoft.com/office/drawing/2014/main" id="{8D062CB0-F277-EC57-0B37-839926DDEC1E}"/>
              </a:ext>
            </a:extLst>
          </p:cNvPr>
          <p:cNvSpPr txBox="1"/>
          <p:nvPr/>
        </p:nvSpPr>
        <p:spPr>
          <a:xfrm>
            <a:off x="539552" y="787291"/>
            <a:ext cx="5658297" cy="338554"/>
          </a:xfrm>
          <a:prstGeom prst="rect">
            <a:avLst/>
          </a:prstGeom>
          <a:noFill/>
        </p:spPr>
        <p:txBody>
          <a:bodyPr wrap="square">
            <a:spAutoFit/>
          </a:bodyPr>
          <a:lstStyle/>
          <a:p>
            <a:r>
              <a:rPr lang="fr-FR" sz="1600" b="1" dirty="0">
                <a:solidFill>
                  <a:schemeClr val="accent2"/>
                </a:solidFill>
              </a:rPr>
              <a:t>Population concernée</a:t>
            </a:r>
            <a:endParaRPr lang="fr-FR" sz="1600" dirty="0"/>
          </a:p>
        </p:txBody>
      </p:sp>
      <p:pic>
        <p:nvPicPr>
          <p:cNvPr id="5" name="Image 4">
            <a:extLst>
              <a:ext uri="{FF2B5EF4-FFF2-40B4-BE49-F238E27FC236}">
                <a16:creationId xmlns:a16="http://schemas.microsoft.com/office/drawing/2014/main" id="{E437B16C-6EAC-2513-CC0B-D93099920D8B}"/>
              </a:ext>
            </a:extLst>
          </p:cNvPr>
          <p:cNvPicPr>
            <a:picLocks noChangeAspect="1"/>
          </p:cNvPicPr>
          <p:nvPr/>
        </p:nvPicPr>
        <p:blipFill>
          <a:blip r:embed="rId4"/>
          <a:srcRect t="21813" r="50629" b="7719"/>
          <a:stretch/>
        </p:blipFill>
        <p:spPr>
          <a:xfrm>
            <a:off x="1186963" y="1690671"/>
            <a:ext cx="1513490"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 5">
            <a:extLst>
              <a:ext uri="{FF2B5EF4-FFF2-40B4-BE49-F238E27FC236}">
                <a16:creationId xmlns:a16="http://schemas.microsoft.com/office/drawing/2014/main" id="{BDDAF977-8DC7-F6F6-7FF7-321F2C51EA75}"/>
              </a:ext>
            </a:extLst>
          </p:cNvPr>
          <p:cNvPicPr>
            <a:picLocks noChangeAspect="1"/>
          </p:cNvPicPr>
          <p:nvPr/>
        </p:nvPicPr>
        <p:blipFill>
          <a:blip r:embed="rId4"/>
          <a:srcRect l="50317" t="21971" r="3895" b="7560"/>
          <a:stretch/>
        </p:blipFill>
        <p:spPr>
          <a:xfrm>
            <a:off x="6300192" y="2042147"/>
            <a:ext cx="1403648"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896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79712" y="172999"/>
            <a:ext cx="6912768" cy="628992"/>
          </a:xfrm>
        </p:spPr>
        <p:txBody>
          <a:bodyPr>
            <a:normAutofit fontScale="90000"/>
          </a:bodyPr>
          <a:lstStyle/>
          <a:p>
            <a:pPr marL="457200" lvl="1" fontAlgn="base">
              <a:lnSpc>
                <a:spcPct val="107000"/>
              </a:lnSpc>
              <a:spcAft>
                <a:spcPts val="121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patients et des circonstances des EIGS  </a:t>
            </a:r>
          </a:p>
        </p:txBody>
      </p:sp>
      <p:sp>
        <p:nvSpPr>
          <p:cNvPr id="6" name="Espace réservé du numéro de diapositive 5"/>
          <p:cNvSpPr>
            <a:spLocks noGrp="1"/>
          </p:cNvSpPr>
          <p:nvPr>
            <p:ph type="sldNum" sz="quarter" idx="12"/>
          </p:nvPr>
        </p:nvSpPr>
        <p:spPr/>
        <p:txBody>
          <a:bodyPr/>
          <a:lstStyle/>
          <a:p>
            <a:fld id="{6DC68A8C-B387-4767-B847-D165E53B4482}" type="slidenum">
              <a:rPr lang="fr-FR" smtClean="0"/>
              <a:t>8</a:t>
            </a:fld>
            <a:endParaRPr lang="fr-FR"/>
          </a:p>
        </p:txBody>
      </p:sp>
      <p:graphicFrame>
        <p:nvGraphicFramePr>
          <p:cNvPr id="3" name="Graphique 2">
            <a:extLst>
              <a:ext uri="{FF2B5EF4-FFF2-40B4-BE49-F238E27FC236}">
                <a16:creationId xmlns:a16="http://schemas.microsoft.com/office/drawing/2014/main" id="{9D8A2645-7803-D425-DBBC-4E6B077F886A}"/>
              </a:ext>
            </a:extLst>
          </p:cNvPr>
          <p:cNvGraphicFramePr>
            <a:graphicFrameLocks/>
          </p:cNvGraphicFramePr>
          <p:nvPr>
            <p:extLst>
              <p:ext uri="{D42A27DB-BD31-4B8C-83A1-F6EECF244321}">
                <p14:modId xmlns:p14="http://schemas.microsoft.com/office/powerpoint/2010/main" val="1696338799"/>
              </p:ext>
            </p:extLst>
          </p:nvPr>
        </p:nvGraphicFramePr>
        <p:xfrm>
          <a:off x="1403648" y="1059582"/>
          <a:ext cx="5688632"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4" name="ZoneTexte 3">
            <a:extLst>
              <a:ext uri="{FF2B5EF4-FFF2-40B4-BE49-F238E27FC236}">
                <a16:creationId xmlns:a16="http://schemas.microsoft.com/office/drawing/2014/main" id="{EDBD24CA-868D-4891-54F1-B70871618B2C}"/>
              </a:ext>
            </a:extLst>
          </p:cNvPr>
          <p:cNvSpPr txBox="1"/>
          <p:nvPr/>
        </p:nvSpPr>
        <p:spPr>
          <a:xfrm>
            <a:off x="251520" y="719004"/>
            <a:ext cx="5658297" cy="338554"/>
          </a:xfrm>
          <a:prstGeom prst="rect">
            <a:avLst/>
          </a:prstGeom>
          <a:noFill/>
        </p:spPr>
        <p:txBody>
          <a:bodyPr wrap="square">
            <a:spAutoFit/>
          </a:bodyPr>
          <a:lstStyle/>
          <a:p>
            <a:r>
              <a:rPr lang="fr-FR" sz="1600" b="1" dirty="0">
                <a:solidFill>
                  <a:schemeClr val="accent2"/>
                </a:solidFill>
              </a:rPr>
              <a:t>Situation clinique des patients avant l’EIGS</a:t>
            </a:r>
            <a:endParaRPr lang="fr-FR" sz="1600" dirty="0"/>
          </a:p>
        </p:txBody>
      </p:sp>
    </p:spTree>
    <p:extLst>
      <p:ext uri="{BB962C8B-B14F-4D97-AF65-F5344CB8AC3E}">
        <p14:creationId xmlns:p14="http://schemas.microsoft.com/office/powerpoint/2010/main" val="3387961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a:extLst>
              <a:ext uri="{FF2B5EF4-FFF2-40B4-BE49-F238E27FC236}">
                <a16:creationId xmlns:a16="http://schemas.microsoft.com/office/drawing/2014/main" id="{06ABE883-3660-44B1-3280-BC0D12CD3416}"/>
              </a:ext>
            </a:extLst>
          </p:cNvPr>
          <p:cNvSpPr>
            <a:spLocks noGrp="1"/>
          </p:cNvSpPr>
          <p:nvPr>
            <p:ph type="dt" sz="half" idx="10"/>
          </p:nvPr>
        </p:nvSpPr>
        <p:spPr/>
        <p:txBody>
          <a:bodyPr/>
          <a:lstStyle/>
          <a:p>
            <a:fld id="{D3A508CF-5AA3-4DFD-AEF7-B96E0BF36D27}" type="datetime1">
              <a:rPr lang="fr-FR" smtClean="0"/>
              <a:t>11/09/2025</a:t>
            </a:fld>
            <a:endParaRPr lang="fr-FR"/>
          </a:p>
        </p:txBody>
      </p:sp>
      <p:sp>
        <p:nvSpPr>
          <p:cNvPr id="9" name="Espace réservé du numéro de diapositive 8">
            <a:extLst>
              <a:ext uri="{FF2B5EF4-FFF2-40B4-BE49-F238E27FC236}">
                <a16:creationId xmlns:a16="http://schemas.microsoft.com/office/drawing/2014/main" id="{976227B5-4A1F-FC1E-676D-280429A2EDB7}"/>
              </a:ext>
            </a:extLst>
          </p:cNvPr>
          <p:cNvSpPr>
            <a:spLocks noGrp="1"/>
          </p:cNvSpPr>
          <p:nvPr>
            <p:ph type="sldNum" sz="quarter" idx="12"/>
          </p:nvPr>
        </p:nvSpPr>
        <p:spPr/>
        <p:txBody>
          <a:bodyPr/>
          <a:lstStyle/>
          <a:p>
            <a:fld id="{6DC68A8C-B387-4767-B847-D165E53B4482}" type="slidenum">
              <a:rPr lang="fr-FR" smtClean="0"/>
              <a:t>9</a:t>
            </a:fld>
            <a:endParaRPr lang="fr-FR"/>
          </a:p>
        </p:txBody>
      </p:sp>
      <p:sp>
        <p:nvSpPr>
          <p:cNvPr id="10" name="Titre 1">
            <a:extLst>
              <a:ext uri="{FF2B5EF4-FFF2-40B4-BE49-F238E27FC236}">
                <a16:creationId xmlns:a16="http://schemas.microsoft.com/office/drawing/2014/main" id="{AE7FF1AB-D491-288F-04AC-73D26DADDD71}"/>
              </a:ext>
            </a:extLst>
          </p:cNvPr>
          <p:cNvSpPr>
            <a:spLocks noGrp="1"/>
          </p:cNvSpPr>
          <p:nvPr>
            <p:ph type="title"/>
          </p:nvPr>
        </p:nvSpPr>
        <p:spPr>
          <a:xfrm>
            <a:off x="1763688" y="111963"/>
            <a:ext cx="6912768" cy="628992"/>
          </a:xfrm>
        </p:spPr>
        <p:txBody>
          <a:bodyPr>
            <a:normAutofit fontScale="90000"/>
          </a:bodyPr>
          <a:lstStyle/>
          <a:p>
            <a:pPr marL="457200" lvl="1" fontAlgn="base">
              <a:lnSpc>
                <a:spcPct val="107000"/>
              </a:lnSpc>
              <a:spcAft>
                <a:spcPts val="1210"/>
              </a:spcAft>
              <a:buClr>
                <a:srgbClr val="004990"/>
              </a:buClr>
              <a:buSzPts val="1500"/>
            </a:pPr>
            <a:r>
              <a:rPr lang="fr-FR" sz="1800" b="1" u="none" strike="noStrike" kern="100" dirty="0">
                <a:solidFill>
                  <a:srgbClr val="00499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rPr>
              <a:t>Caractéristiques des patients et des circonstances des EIGS  </a:t>
            </a:r>
          </a:p>
        </p:txBody>
      </p:sp>
      <p:graphicFrame>
        <p:nvGraphicFramePr>
          <p:cNvPr id="11" name="Graphique 10">
            <a:extLst>
              <a:ext uri="{FF2B5EF4-FFF2-40B4-BE49-F238E27FC236}">
                <a16:creationId xmlns:a16="http://schemas.microsoft.com/office/drawing/2014/main" id="{07FA984A-E410-7A3D-E46F-05F4691AEED0}"/>
              </a:ext>
            </a:extLst>
          </p:cNvPr>
          <p:cNvGraphicFramePr>
            <a:graphicFrameLocks/>
          </p:cNvGraphicFramePr>
          <p:nvPr>
            <p:extLst>
              <p:ext uri="{D42A27DB-BD31-4B8C-83A1-F6EECF244321}">
                <p14:modId xmlns:p14="http://schemas.microsoft.com/office/powerpoint/2010/main" val="346005427"/>
              </p:ext>
            </p:extLst>
          </p:nvPr>
        </p:nvGraphicFramePr>
        <p:xfrm>
          <a:off x="1259632" y="773652"/>
          <a:ext cx="6355105" cy="360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3066529"/>
      </p:ext>
    </p:extLst>
  </p:cSld>
  <p:clrMapOvr>
    <a:masterClrMapping/>
  </p:clrMapOvr>
</p:sld>
</file>

<file path=ppt/theme/theme1.xml><?xml version="1.0" encoding="utf-8"?>
<a:theme xmlns:a="http://schemas.openxmlformats.org/drawingml/2006/main" name="TEMPLATE_ARS_HAUTS DE FRANCE 16-9">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ésentation25" id="{CCAA3B1F-37AD-D142-9B00-F2952BC71F32}" vid="{8780E14E-37A2-0148-9F40-6587BA01BE6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TEMPLATE_ARS_IDF 16-9</Template>
  <TotalTime>7277</TotalTime>
  <Words>1949</Words>
  <Application>Microsoft Office PowerPoint</Application>
  <PresentationFormat>Affichage à l'écran (16:9)</PresentationFormat>
  <Paragraphs>242</Paragraphs>
  <Slides>26</Slides>
  <Notes>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Aptos</vt:lpstr>
      <vt:lpstr>Arial</vt:lpstr>
      <vt:lpstr>Calibri</vt:lpstr>
      <vt:lpstr>Courier New</vt:lpstr>
      <vt:lpstr>Wingdings</vt:lpstr>
      <vt:lpstr>TEMPLATE_ARS_HAUTS DE FRANCE 16-9</vt:lpstr>
      <vt:lpstr>UIIIIIIIIIIIIIIIIIIIIIIIIIIIIII89</vt:lpstr>
      <vt:lpstr>Contexte périnatale en ile de France</vt:lpstr>
      <vt:lpstr>Enjeux prioritaires du Projet Régional de Santé</vt:lpstr>
      <vt:lpstr>Présentation PowerPoint</vt:lpstr>
      <vt:lpstr>Evolution des déclarations</vt:lpstr>
      <vt:lpstr>Répartition départementale </vt:lpstr>
      <vt:lpstr>Caractéristiques des patients et des circonstances des EIGS  </vt:lpstr>
      <vt:lpstr>Caractéristiques des patients et des circonstances des EIGS  </vt:lpstr>
      <vt:lpstr>Caractéristiques des patients et des circonstances des EIGS  </vt:lpstr>
      <vt:lpstr>Caractéristiques des patients et des circonstances des EIGS  </vt:lpstr>
      <vt:lpstr>Caractéristiques des patients et des circonstances des EIGS  </vt:lpstr>
      <vt:lpstr>Caractéristiques des patients et des circonstances des EIGS  </vt:lpstr>
      <vt:lpstr>Caractéristiques des patients et des circonstances des EIGS  </vt:lpstr>
      <vt:lpstr>Période de vulnérabilité</vt:lpstr>
      <vt:lpstr>Présentation PowerPoint</vt:lpstr>
      <vt:lpstr>Facteurs liés au patient: 74%</vt:lpstr>
      <vt:lpstr>Facteurs liés aux tâches à accomplir: 78%</vt:lpstr>
      <vt:lpstr>Facteurs liés à l’environnement du travail</vt:lpstr>
      <vt:lpstr>Facteurs liés à l’équipe</vt:lpstr>
      <vt:lpstr>Facteurs liés aux professionnels</vt:lpstr>
      <vt:lpstr>Facteurs liés à l’organisation et au management   </vt:lpstr>
      <vt:lpstr>Facteurs liés au contexte institutionnel</vt:lpstr>
      <vt:lpstr>Analyse des causes et des barrières </vt:lpstr>
      <vt:lpstr>Les Never Events en périnatalité </vt:lpstr>
      <vt:lpstr>Préconisations pour améliorer la déclaration </vt:lpstr>
      <vt:lpstr>Préconisations pour améliorer la sécurité des soins des nouveau-nés  </vt:lpstr>
    </vt:vector>
  </TitlesOfParts>
  <Manager>Client</Manager>
  <Company>ARS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FARTHOUAT, Isabelle</dc:creator>
  <cp:lastModifiedBy>WOJTAS, Catherine (ARS-IDF)</cp:lastModifiedBy>
  <cp:revision>261</cp:revision>
  <cp:lastPrinted>2022-08-29T12:22:04Z</cp:lastPrinted>
  <dcterms:created xsi:type="dcterms:W3CDTF">2020-05-28T12:56:37Z</dcterms:created>
  <dcterms:modified xsi:type="dcterms:W3CDTF">2025-09-11T10:19:32Z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094c1fb-3db8-4cce-b079-9b022302847f_Enabled">
    <vt:lpwstr>true</vt:lpwstr>
  </property>
  <property fmtid="{D5CDD505-2E9C-101B-9397-08002B2CF9AE}" pid="3" name="MSIP_Label_3094c1fb-3db8-4cce-b079-9b022302847f_SetDate">
    <vt:lpwstr>2025-09-03T09:29:14Z</vt:lpwstr>
  </property>
  <property fmtid="{D5CDD505-2E9C-101B-9397-08002B2CF9AE}" pid="4" name="MSIP_Label_3094c1fb-3db8-4cce-b079-9b022302847f_Method">
    <vt:lpwstr>Standard</vt:lpwstr>
  </property>
  <property fmtid="{D5CDD505-2E9C-101B-9397-08002B2CF9AE}" pid="5" name="MSIP_Label_3094c1fb-3db8-4cce-b079-9b022302847f_Name">
    <vt:lpwstr>[Prod v5] C1 - Standard</vt:lpwstr>
  </property>
  <property fmtid="{D5CDD505-2E9C-101B-9397-08002B2CF9AE}" pid="6" name="MSIP_Label_3094c1fb-3db8-4cce-b079-9b022302847f_SiteId">
    <vt:lpwstr>035e5292-5a25-4509-bb08-a555f7d31a8b</vt:lpwstr>
  </property>
  <property fmtid="{D5CDD505-2E9C-101B-9397-08002B2CF9AE}" pid="7" name="MSIP_Label_3094c1fb-3db8-4cce-b079-9b022302847f_ActionId">
    <vt:lpwstr>c6b9975f-629a-440f-a690-20edd2f2d7c0</vt:lpwstr>
  </property>
  <property fmtid="{D5CDD505-2E9C-101B-9397-08002B2CF9AE}" pid="8" name="MSIP_Label_3094c1fb-3db8-4cce-b079-9b022302847f_ContentBits">
    <vt:lpwstr>0</vt:lpwstr>
  </property>
  <property fmtid="{D5CDD505-2E9C-101B-9397-08002B2CF9AE}" pid="9" name="MSIP_Label_3094c1fb-3db8-4cce-b079-9b022302847f_Tag">
    <vt:lpwstr>10, 3, 0, 1</vt:lpwstr>
  </property>
</Properties>
</file>