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3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_rels/data1.xml.rels><?xml version="1.0" encoding="UTF-8" standalone="yes"?>
<Relationships xmlns="http://schemas.openxmlformats.org/package/2006/relationships"><Relationship Id="rId2" Type="http://schemas.openxmlformats.org/officeDocument/2006/relationships/hyperlink" Target="mailto:certificatdedeces.cpam-val-d-oise@assurance-maladie.fr" TargetMode="External"/><Relationship Id="rId1" Type="http://schemas.openxmlformats.org/officeDocument/2006/relationships/hyperlink" Target="https://www.ameli.fr/val-d-oise/infirmier/exercice-liberal/prescription-prise-charge/prise-charge-situation-type-soin/certificats-deces-par-infirmier"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mailto:certificatdedeces.cpam-val-d-oise@assurance-maladie.fr" TargetMode="External"/><Relationship Id="rId1" Type="http://schemas.openxmlformats.org/officeDocument/2006/relationships/hyperlink" Target="https://www.ameli.fr/val-d-oise/infirmier/exercice-liberal/prescription-prise-charge/prise-charge-situation-type-soin/certificats-deces-par-infirmier" TargetMode="Externa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5F9C3C-6477-4D34-8281-68590BC524BD}" type="doc">
      <dgm:prSet loTypeId="urn:microsoft.com/office/officeart/2005/8/layout/vProcess5" loCatId="process" qsTypeId="urn:microsoft.com/office/officeart/2005/8/quickstyle/3d2" qsCatId="3D" csTypeId="urn:microsoft.com/office/officeart/2005/8/colors/colorful3" csCatId="colorful" phldr="1"/>
      <dgm:spPr/>
      <dgm:t>
        <a:bodyPr/>
        <a:lstStyle/>
        <a:p>
          <a:endParaRPr lang="fr-FR"/>
        </a:p>
      </dgm:t>
    </dgm:pt>
    <dgm:pt modelId="{4C10AB19-0618-4684-B15F-77F0B2386040}">
      <dgm:prSet phldrT="[Texte]" custT="1">
        <dgm:style>
          <a:lnRef idx="0">
            <a:scrgbClr r="0" g="0" b="0"/>
          </a:lnRef>
          <a:fillRef idx="0">
            <a:scrgbClr r="0" g="0" b="0"/>
          </a:fillRef>
          <a:effectRef idx="0">
            <a:scrgbClr r="0" g="0" b="0"/>
          </a:effectRef>
          <a:fontRef idx="minor">
            <a:schemeClr val="lt1"/>
          </a:fontRef>
        </dgm:style>
      </dgm:prSet>
      <dgm:spPr>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dgm:spPr>
      <dgm:t>
        <a:bodyPr/>
        <a:lstStyle/>
        <a:p>
          <a:r>
            <a:rPr lang="fr-FR" sz="1200" dirty="0"/>
            <a:t>L’infirmier/</a:t>
          </a:r>
          <a:r>
            <a:rPr lang="fr-FR" sz="1200" dirty="0" err="1"/>
            <a:t>ière</a:t>
          </a:r>
          <a:r>
            <a:rPr lang="fr-FR" sz="1200" dirty="0"/>
            <a:t> constate le décès de la personne</a:t>
          </a:r>
        </a:p>
      </dgm:t>
    </dgm:pt>
    <dgm:pt modelId="{48E547C3-078B-445A-8685-E77C7D836195}" type="parTrans" cxnId="{09A30F65-B763-444A-A04F-257F8D498D21}">
      <dgm:prSet/>
      <dgm:spPr/>
      <dgm:t>
        <a:bodyPr/>
        <a:lstStyle/>
        <a:p>
          <a:endParaRPr lang="fr-FR" sz="1200"/>
        </a:p>
      </dgm:t>
    </dgm:pt>
    <dgm:pt modelId="{1A7A728A-D466-456E-BB87-FE89AED3DA53}" type="sibTrans" cxnId="{09A30F65-B763-444A-A04F-257F8D498D21}">
      <dgm:prSet custT="1"/>
      <dgm:spPr/>
      <dgm:t>
        <a:bodyPr/>
        <a:lstStyle/>
        <a:p>
          <a:endParaRPr lang="fr-FR" sz="1200"/>
        </a:p>
      </dgm:t>
    </dgm:pt>
    <dgm:pt modelId="{05AAB8C9-A8CC-479C-9D06-0F0E3665F840}">
      <dgm:prSet phldrT="[Texte]" custT="1">
        <dgm:style>
          <a:lnRef idx="1">
            <a:schemeClr val="accent4"/>
          </a:lnRef>
          <a:fillRef idx="2">
            <a:schemeClr val="accent4"/>
          </a:fillRef>
          <a:effectRef idx="1">
            <a:schemeClr val="accent4"/>
          </a:effectRef>
          <a:fontRef idx="minor">
            <a:schemeClr val="dk1"/>
          </a:fontRef>
        </dgm:style>
      </dgm:prSet>
      <dgm:spPr/>
      <dgm:t>
        <a:bodyPr/>
        <a:lstStyle/>
        <a:p>
          <a:pPr rtl="0"/>
          <a:r>
            <a:rPr kumimoji="0" lang="fr-FR" sz="1200" b="0" i="0" u="none" strike="noStrike" cap="none" spc="0" normalizeH="0" baseline="0" noProof="0" dirty="0">
              <a:ln/>
              <a:effectLst/>
              <a:uLnTx/>
              <a:uFillTx/>
              <a:latin typeface="Calibri" panose="020F0502020204030204"/>
            </a:rPr>
            <a:t>- </a:t>
          </a:r>
          <a:r>
            <a:rPr lang="fr-FR" sz="1200" dirty="0"/>
            <a:t>L’infirmier/</a:t>
          </a:r>
          <a:r>
            <a:rPr lang="fr-FR" sz="1200" dirty="0" err="1"/>
            <a:t>ière</a:t>
          </a:r>
          <a:r>
            <a:rPr lang="fr-FR" sz="1200" dirty="0"/>
            <a:t> (</a:t>
          </a:r>
          <a:r>
            <a:rPr kumimoji="0" lang="fr-FR" sz="1200" b="0" i="0" u="none" strike="noStrike" cap="none" spc="0" normalizeH="0" baseline="0" noProof="0" dirty="0">
              <a:ln/>
              <a:effectLst/>
              <a:uLnTx/>
              <a:uFillTx/>
              <a:latin typeface="Calibri" panose="020F0502020204030204"/>
              <a:ea typeface="+mn-ea"/>
              <a:cs typeface="+mn-cs"/>
            </a:rPr>
            <a:t>l’IDE/IPA)</a:t>
          </a:r>
          <a:r>
            <a:rPr lang="fr-FR" sz="1200" dirty="0"/>
            <a:t> t</a:t>
          </a:r>
          <a:r>
            <a:rPr kumimoji="0" lang="fr-FR" sz="1200" b="0" i="0" u="none" strike="noStrike" cap="none" spc="0" normalizeH="0" baseline="0" noProof="0" dirty="0" err="1">
              <a:ln/>
              <a:effectLst/>
              <a:uLnTx/>
              <a:uFillTx/>
              <a:latin typeface="Calibri" panose="020F0502020204030204"/>
            </a:rPr>
            <a:t>élécharge</a:t>
          </a:r>
          <a:r>
            <a:rPr kumimoji="0" lang="fr-FR" sz="1200" b="0" i="0" u="none" strike="noStrike" cap="none" spc="0" normalizeH="0" baseline="0" noProof="0" dirty="0">
              <a:ln/>
              <a:effectLst/>
              <a:uLnTx/>
              <a:uFillTx/>
              <a:latin typeface="Calibri" panose="020F0502020204030204"/>
            </a:rPr>
            <a:t> le formulaire sur le site de l’Assurance Maladie :</a:t>
          </a:r>
          <a:endParaRPr lang="fr-FR" sz="1200" dirty="0"/>
        </a:p>
        <a:p>
          <a:pPr rtl="0"/>
          <a:r>
            <a:rPr lang="fr-FR" sz="1200" dirty="0">
              <a:latin typeface="Calibri" panose="020F0502020204030204"/>
              <a:hlinkClick xmlns:r="http://schemas.openxmlformats.org/officeDocument/2006/relationships" r:id="rId1"/>
            </a:rPr>
            <a:t>https://www.ameli.fr/val-d-oise/infirmier/exercice-liberal/prescription-prise-charge/prise-charge-situation-type-soin/certificats-deces-par-infirmier</a:t>
          </a:r>
          <a:r>
            <a:rPr lang="fr-FR" sz="1200" dirty="0">
              <a:latin typeface="Calibri" panose="020F0502020204030204"/>
            </a:rPr>
            <a:t> </a:t>
          </a:r>
          <a:endParaRPr kumimoji="0" lang="fr-FR" sz="1200" b="0" i="0" u="none" strike="noStrike" cap="none" spc="0" normalizeH="0" baseline="0" noProof="0" dirty="0">
            <a:ln/>
            <a:effectLst/>
            <a:uLnTx/>
            <a:uFillTx/>
            <a:latin typeface="Calibri" panose="020F0502020204030204"/>
          </a:endParaRPr>
        </a:p>
        <a:p>
          <a:pPr rtl="0"/>
          <a:endParaRPr kumimoji="0" lang="fr-FR" sz="1200" b="0" i="0" u="none" strike="noStrike" cap="none" spc="0" normalizeH="0" baseline="0" noProof="0" dirty="0">
            <a:ln/>
            <a:effectLst/>
            <a:uLnTx/>
            <a:uFillTx/>
            <a:latin typeface="Calibri" panose="020F0502020204030204"/>
          </a:endParaRPr>
        </a:p>
        <a:p>
          <a:pPr rtl="0"/>
          <a:r>
            <a:rPr kumimoji="0" lang="fr-FR" sz="1200" b="1" i="0" u="none" strike="noStrike" cap="none" spc="0" normalizeH="0" baseline="0" noProof="0" dirty="0">
              <a:ln/>
              <a:effectLst/>
              <a:uLnTx/>
              <a:uFillTx/>
              <a:latin typeface="Calibri" panose="020F0502020204030204"/>
            </a:rPr>
            <a:t>=&gt;</a:t>
          </a:r>
          <a:r>
            <a:rPr kumimoji="0" lang="fr-FR" sz="1200" b="0" i="0" u="none" strike="noStrike" cap="none" spc="0" normalizeH="0" baseline="0" noProof="0" dirty="0">
              <a:ln/>
              <a:effectLst/>
              <a:uLnTx/>
              <a:uFillTx/>
              <a:latin typeface="Calibri" panose="020F0502020204030204"/>
            </a:rPr>
            <a:t> </a:t>
          </a:r>
          <a:r>
            <a:rPr kumimoji="0" lang="fr-FR" sz="1200" b="0" i="0" u="none" strike="noStrike" cap="none" spc="0" normalizeH="0" baseline="0" noProof="0" dirty="0">
              <a:ln/>
              <a:effectLst/>
              <a:uLnTx/>
              <a:uFillTx/>
              <a:latin typeface="Calibri" panose="020F0502020204030204"/>
              <a:ea typeface="+mn-ea"/>
              <a:cs typeface="+mn-cs"/>
            </a:rPr>
            <a:t>Il est nécessaire de compléter </a:t>
          </a:r>
          <a:r>
            <a:rPr kumimoji="0" lang="fr-FR" sz="1200" b="1" i="0" u="sng" strike="noStrike" cap="none" spc="0" normalizeH="0" baseline="0" noProof="0" dirty="0">
              <a:ln/>
              <a:effectLst/>
              <a:uLnTx/>
              <a:uFillTx/>
              <a:latin typeface="Calibri" panose="020F0502020204030204"/>
            </a:rPr>
            <a:t>tous les champs du formulaire </a:t>
          </a:r>
          <a:r>
            <a:rPr kumimoji="0" lang="fr-FR" sz="1200" b="0" i="0" u="none" strike="noStrike" cap="none" spc="0" normalizeH="0" baseline="0" noProof="0" dirty="0">
              <a:ln/>
              <a:effectLst/>
              <a:uLnTx/>
              <a:uFillTx/>
              <a:latin typeface="Calibri" panose="020F0502020204030204"/>
            </a:rPr>
            <a:t>afin de permettre l’identification :</a:t>
          </a:r>
        </a:p>
        <a:p>
          <a:pPr rtl="0"/>
          <a:r>
            <a:rPr kumimoji="0" lang="fr-FR" sz="1200" b="0" i="0" u="none" strike="noStrike" cap="none" spc="0" normalizeH="0" baseline="0" noProof="0" dirty="0">
              <a:ln/>
              <a:effectLst/>
              <a:uLnTx/>
              <a:uFillTx/>
              <a:latin typeface="Calibri" panose="020F0502020204030204"/>
            </a:rPr>
            <a:t>	- de </a:t>
          </a:r>
          <a:r>
            <a:rPr kumimoji="0" lang="fr-FR" sz="1200" b="0" i="0" u="none" strike="noStrike" cap="none" spc="0" normalizeH="0" baseline="0" noProof="0" dirty="0">
              <a:ln/>
              <a:effectLst/>
              <a:uLnTx/>
              <a:uFillTx/>
              <a:latin typeface="Calibri" panose="020F0502020204030204"/>
              <a:ea typeface="+mn-ea"/>
              <a:cs typeface="+mn-cs"/>
            </a:rPr>
            <a:t>l’IDE/IPA</a:t>
          </a:r>
          <a:r>
            <a:rPr kumimoji="0" lang="fr-FR" sz="1200" b="0" i="0" u="none" strike="noStrike" cap="none" spc="0" normalizeH="0" baseline="0" noProof="0" dirty="0">
              <a:ln/>
              <a:effectLst/>
              <a:uLnTx/>
              <a:uFillTx/>
              <a:latin typeface="Calibri" panose="020F0502020204030204"/>
            </a:rPr>
            <a:t> par son </a:t>
          </a:r>
          <a:r>
            <a:rPr kumimoji="0" lang="fr-FR" sz="1200" b="1" i="0" u="none" strike="noStrike" cap="none" spc="0" normalizeH="0" baseline="0" noProof="0" dirty="0">
              <a:ln/>
              <a:effectLst/>
              <a:uLnTx/>
              <a:uFillTx/>
              <a:latin typeface="Calibri" panose="020F0502020204030204"/>
            </a:rPr>
            <a:t>n° ADELI</a:t>
          </a:r>
          <a:r>
            <a:rPr kumimoji="0" lang="fr-FR" sz="1200" b="0" i="0" u="none" strike="noStrike" cap="none" spc="0" normalizeH="0" baseline="0" noProof="0" dirty="0">
              <a:ln/>
              <a:effectLst/>
              <a:uLnTx/>
              <a:uFillTx/>
              <a:latin typeface="Calibri" panose="020F0502020204030204"/>
            </a:rPr>
            <a:t>, </a:t>
          </a:r>
        </a:p>
        <a:p>
          <a:pPr rtl="0"/>
          <a:r>
            <a:rPr kumimoji="0" lang="fr-FR" sz="1200" b="0" i="0" u="none" strike="noStrike" cap="none" spc="0" normalizeH="0" baseline="0" noProof="0" dirty="0">
              <a:ln/>
              <a:effectLst/>
              <a:uLnTx/>
              <a:uFillTx/>
              <a:latin typeface="Calibri" panose="020F0502020204030204"/>
            </a:rPr>
            <a:t>	- de l’assuré en précisant en priorité </a:t>
          </a:r>
          <a:r>
            <a:rPr kumimoji="0" lang="fr-FR" sz="1200" b="1" i="0" u="none" strike="noStrike" cap="none" spc="0" normalizeH="0" baseline="0" noProof="0" dirty="0">
              <a:ln/>
              <a:effectLst/>
              <a:uLnTx/>
              <a:uFillTx/>
              <a:latin typeface="Calibri" panose="020F0502020204030204"/>
            </a:rPr>
            <a:t>le NIR</a:t>
          </a:r>
          <a:r>
            <a:rPr kumimoji="0" lang="fr-FR" sz="1200" b="0" i="0" u="none" strike="noStrike" cap="none" spc="0" normalizeH="0" baseline="0" noProof="0" dirty="0">
              <a:ln/>
              <a:effectLst/>
              <a:uLnTx/>
              <a:uFillTx/>
              <a:latin typeface="Calibri" panose="020F0502020204030204"/>
            </a:rPr>
            <a:t>, </a:t>
          </a:r>
        </a:p>
        <a:p>
          <a:pPr rtl="0"/>
          <a:r>
            <a:rPr kumimoji="0" lang="fr-FR" sz="1200" b="0" i="0" u="none" strike="noStrike" cap="none" spc="0" normalizeH="0" baseline="0" noProof="0" dirty="0">
              <a:ln/>
              <a:effectLst/>
              <a:uLnTx/>
              <a:uFillTx/>
              <a:latin typeface="Calibri" panose="020F0502020204030204"/>
            </a:rPr>
            <a:t>	- de l’adresse du lieu de constat, la date et l’heure de celui-ci. </a:t>
          </a:r>
        </a:p>
        <a:p>
          <a:pPr rtl="0"/>
          <a:r>
            <a:rPr kumimoji="0" lang="fr-FR" sz="1200" b="1" i="0" u="none" strike="noStrike" cap="none" spc="0" normalizeH="0" baseline="0" noProof="0" dirty="0">
              <a:ln/>
              <a:effectLst/>
              <a:uLnTx/>
              <a:uFillTx/>
              <a:latin typeface="Calibri" panose="020F0502020204030204"/>
            </a:rPr>
            <a:t>Il doit être daté et signé.</a:t>
          </a:r>
          <a:endParaRPr lang="fr-FR" sz="1200" dirty="0"/>
        </a:p>
      </dgm:t>
    </dgm:pt>
    <dgm:pt modelId="{0BF0A98F-A6D6-4C49-A0FF-254779F54EAB}" type="parTrans" cxnId="{38363DDF-A63F-4E8A-BDD5-BF807678DB48}">
      <dgm:prSet/>
      <dgm:spPr/>
      <dgm:t>
        <a:bodyPr/>
        <a:lstStyle/>
        <a:p>
          <a:endParaRPr lang="fr-FR" sz="1200"/>
        </a:p>
      </dgm:t>
    </dgm:pt>
    <dgm:pt modelId="{966F1F86-343B-46B6-BAA4-8605653ABEE7}" type="sibTrans" cxnId="{38363DDF-A63F-4E8A-BDD5-BF807678DB48}">
      <dgm:prSet custT="1"/>
      <dgm:spPr/>
      <dgm:t>
        <a:bodyPr/>
        <a:lstStyle/>
        <a:p>
          <a:endParaRPr lang="fr-FR" sz="1200"/>
        </a:p>
      </dgm:t>
    </dgm:pt>
    <dgm:pt modelId="{E621EE3D-ACDA-4F86-954F-BC8E78928291}">
      <dgm:prSet phldrT="[Texte]" custT="1">
        <dgm:style>
          <a:lnRef idx="1">
            <a:schemeClr val="accent6"/>
          </a:lnRef>
          <a:fillRef idx="2">
            <a:schemeClr val="accent6"/>
          </a:fillRef>
          <a:effectRef idx="1">
            <a:schemeClr val="accent6"/>
          </a:effectRef>
          <a:fontRef idx="minor">
            <a:schemeClr val="dk1"/>
          </a:fontRef>
        </dgm:style>
      </dgm:prSet>
      <dgm:spPr/>
      <dgm:t>
        <a:bodyPr/>
        <a:lstStyle/>
        <a:p>
          <a:pPr algn="l" rtl="0"/>
          <a:r>
            <a:rPr kumimoji="0" lang="fr-FR" sz="1200" b="0" i="0" u="none" strike="noStrike" cap="none" spc="0" normalizeH="0" baseline="0" noProof="0" dirty="0">
              <a:ln/>
              <a:effectLst/>
              <a:uLnTx/>
              <a:uFillTx/>
              <a:latin typeface="Calibri" panose="020F0502020204030204"/>
            </a:rPr>
            <a:t>- </a:t>
          </a:r>
          <a:r>
            <a:rPr kumimoji="0" lang="fr-FR" sz="1200" b="0" i="0" u="none" strike="noStrike" cap="none" spc="0" normalizeH="0" baseline="0" noProof="0" dirty="0">
              <a:ln/>
              <a:effectLst/>
              <a:uLnTx/>
              <a:uFillTx/>
              <a:latin typeface="Calibri" panose="020F0502020204030204"/>
              <a:ea typeface="+mn-ea"/>
              <a:cs typeface="+mn-cs"/>
            </a:rPr>
            <a:t>l’IDE/IPA </a:t>
          </a:r>
          <a:r>
            <a:rPr lang="fr-FR" sz="1200" dirty="0"/>
            <a:t>t</a:t>
          </a:r>
          <a:r>
            <a:rPr kumimoji="0" lang="fr-FR" sz="1200" b="0" i="0" u="none" strike="noStrike" cap="none" spc="0" normalizeH="0" baseline="0" noProof="0" dirty="0" err="1">
              <a:ln/>
              <a:effectLst/>
              <a:uLnTx/>
              <a:uFillTx/>
              <a:latin typeface="Calibri" panose="020F0502020204030204"/>
            </a:rPr>
            <a:t>ransmet</a:t>
          </a:r>
          <a:r>
            <a:rPr kumimoji="0" lang="fr-FR" sz="1200" b="0" i="0" u="none" strike="noStrike" cap="none" spc="0" normalizeH="0" baseline="0" noProof="0" dirty="0">
              <a:ln/>
              <a:effectLst/>
              <a:uLnTx/>
              <a:uFillTx/>
              <a:latin typeface="Calibri" panose="020F0502020204030204"/>
            </a:rPr>
            <a:t> à sa caisse de rattachement le formulaire et son R.I.B (si 1</a:t>
          </a:r>
          <a:r>
            <a:rPr kumimoji="0" lang="fr-FR" sz="1200" b="0" i="0" u="none" strike="noStrike" cap="none" spc="0" normalizeH="0" baseline="30000" noProof="0" dirty="0">
              <a:ln/>
              <a:effectLst/>
              <a:uLnTx/>
              <a:uFillTx/>
              <a:latin typeface="Calibri" panose="020F0502020204030204"/>
            </a:rPr>
            <a:t>ère</a:t>
          </a:r>
          <a:r>
            <a:rPr kumimoji="0" lang="fr-FR" sz="1200" b="0" i="0" u="none" strike="noStrike" cap="none" spc="0" normalizeH="0" baseline="0" noProof="0" dirty="0">
              <a:ln/>
              <a:effectLst/>
              <a:uLnTx/>
              <a:uFillTx/>
              <a:latin typeface="Calibri" panose="020F0502020204030204"/>
            </a:rPr>
            <a:t> fois) à l’adresse générique suivante  :</a:t>
          </a:r>
        </a:p>
        <a:p>
          <a:pPr algn="l" rtl="0"/>
          <a:r>
            <a:rPr kumimoji="0" lang="fr-FR" sz="1200" b="0" i="0" u="none" strike="noStrike" cap="none" spc="0" normalizeH="0" baseline="0" noProof="0" dirty="0">
              <a:ln/>
              <a:effectLst/>
              <a:uLnTx/>
              <a:uFillTx/>
              <a:latin typeface="Calibri" panose="020F0502020204030204"/>
            </a:rPr>
            <a:t> 				</a:t>
          </a:r>
          <a:r>
            <a:rPr kumimoji="0" lang="fr-FR" sz="1200" b="0" i="0" u="none" strike="noStrike" cap="none" spc="0" normalizeH="0" baseline="0" noProof="0" dirty="0">
              <a:ln/>
              <a:effectLst/>
              <a:uLnTx/>
              <a:uFillTx/>
              <a:latin typeface="Calibri" panose="020F0502020204030204"/>
              <a:hlinkClick xmlns:r="http://schemas.openxmlformats.org/officeDocument/2006/relationships" r:id="rId2"/>
            </a:rPr>
            <a:t>certificatdedeces.cpam-val-d-oise@assurance-maladie.fr</a:t>
          </a:r>
          <a:endParaRPr lang="fr-FR" sz="1200" dirty="0"/>
        </a:p>
        <a:p>
          <a:pPr algn="l" rtl="0"/>
          <a:r>
            <a:rPr kumimoji="0" lang="fr-FR" sz="1200" b="1" i="0" u="none" strike="noStrike" cap="none" spc="0" normalizeH="0" baseline="0" noProof="0" dirty="0">
              <a:ln/>
              <a:effectLst/>
              <a:uLnTx/>
              <a:uFillTx/>
              <a:latin typeface="Calibri" panose="020F0502020204030204"/>
            </a:rPr>
            <a:t>=&gt; </a:t>
          </a:r>
          <a:r>
            <a:rPr lang="fr-FR" sz="1200" u="sng" dirty="0"/>
            <a:t>Pour précisions </a:t>
          </a:r>
          <a:r>
            <a:rPr lang="fr-FR" sz="1200" dirty="0"/>
            <a:t>: </a:t>
          </a:r>
        </a:p>
        <a:p>
          <a:pPr algn="l" rtl="0"/>
          <a:r>
            <a:rPr lang="fr-FR" sz="1200" b="0" dirty="0"/>
            <a:t> - l’adresse mail sert </a:t>
          </a:r>
          <a:r>
            <a:rPr lang="fr-FR" sz="1200" b="1" u="sng" dirty="0"/>
            <a:t>uniquement</a:t>
          </a:r>
          <a:r>
            <a:rPr lang="fr-FR" sz="1200" b="0" dirty="0"/>
            <a:t> pour l’envoi des dossiers (aucune relance, ou questions ne sera traitées par ce biais),</a:t>
          </a:r>
        </a:p>
        <a:p>
          <a:pPr algn="l" rtl="0"/>
          <a:r>
            <a:rPr lang="fr-FR" sz="1200" dirty="0"/>
            <a:t>- 1 scan par dossier (et non 1 scan pour plusieurs dossiers).</a:t>
          </a:r>
        </a:p>
      </dgm:t>
    </dgm:pt>
    <dgm:pt modelId="{006F4F82-048B-48C3-BC60-ED355DEAC2C2}" type="parTrans" cxnId="{2C923F75-E8D9-4076-8813-1801DF06503B}">
      <dgm:prSet/>
      <dgm:spPr/>
      <dgm:t>
        <a:bodyPr/>
        <a:lstStyle/>
        <a:p>
          <a:endParaRPr lang="fr-FR" sz="1200"/>
        </a:p>
      </dgm:t>
    </dgm:pt>
    <dgm:pt modelId="{894B19D5-02EE-46D4-9C68-62F36535F2A1}" type="sibTrans" cxnId="{2C923F75-E8D9-4076-8813-1801DF06503B}">
      <dgm:prSet/>
      <dgm:spPr/>
      <dgm:t>
        <a:bodyPr/>
        <a:lstStyle/>
        <a:p>
          <a:endParaRPr lang="fr-FR" sz="1200"/>
        </a:p>
      </dgm:t>
    </dgm:pt>
    <dgm:pt modelId="{246D9165-8693-4689-BA41-A483487C42B3}" type="pres">
      <dgm:prSet presAssocID="{245F9C3C-6477-4D34-8281-68590BC524BD}" presName="outerComposite" presStyleCnt="0">
        <dgm:presLayoutVars>
          <dgm:chMax val="5"/>
          <dgm:dir/>
          <dgm:resizeHandles val="exact"/>
        </dgm:presLayoutVars>
      </dgm:prSet>
      <dgm:spPr/>
    </dgm:pt>
    <dgm:pt modelId="{E3CA814A-16B9-4D59-AB20-E14092EEDD37}" type="pres">
      <dgm:prSet presAssocID="{245F9C3C-6477-4D34-8281-68590BC524BD}" presName="dummyMaxCanvas" presStyleCnt="0">
        <dgm:presLayoutVars/>
      </dgm:prSet>
      <dgm:spPr/>
    </dgm:pt>
    <dgm:pt modelId="{D9D337E7-59A8-46F9-9FA0-516D5DB5D212}" type="pres">
      <dgm:prSet presAssocID="{245F9C3C-6477-4D34-8281-68590BC524BD}" presName="ThreeNodes_1" presStyleLbl="node1" presStyleIdx="0" presStyleCnt="3" custScaleY="33007" custLinFactNeighborX="279" custLinFactNeighborY="-32536">
        <dgm:presLayoutVars>
          <dgm:bulletEnabled val="1"/>
        </dgm:presLayoutVars>
      </dgm:prSet>
      <dgm:spPr/>
    </dgm:pt>
    <dgm:pt modelId="{C2A77184-B2A2-44BF-B91C-D891CD747215}" type="pres">
      <dgm:prSet presAssocID="{245F9C3C-6477-4D34-8281-68590BC524BD}" presName="ThreeNodes_2" presStyleLbl="node1" presStyleIdx="1" presStyleCnt="3" custScaleY="140044" custLinFactNeighborX="-981" custLinFactNeighborY="-42049">
        <dgm:presLayoutVars>
          <dgm:bulletEnabled val="1"/>
        </dgm:presLayoutVars>
      </dgm:prSet>
      <dgm:spPr/>
    </dgm:pt>
    <dgm:pt modelId="{13FC2DDD-4FA3-4A69-8B1A-33EDAA906AA0}" type="pres">
      <dgm:prSet presAssocID="{245F9C3C-6477-4D34-8281-68590BC524BD}" presName="ThreeNodes_3" presStyleLbl="node1" presStyleIdx="2" presStyleCnt="3" custScaleY="129055" custLinFactNeighborX="-93" custLinFactNeighborY="-10318">
        <dgm:presLayoutVars>
          <dgm:bulletEnabled val="1"/>
        </dgm:presLayoutVars>
      </dgm:prSet>
      <dgm:spPr/>
    </dgm:pt>
    <dgm:pt modelId="{645387E9-381C-4B80-9006-3FA049D6D04D}" type="pres">
      <dgm:prSet presAssocID="{245F9C3C-6477-4D34-8281-68590BC524BD}" presName="ThreeConn_1-2" presStyleLbl="fgAccFollowNode1" presStyleIdx="0" presStyleCnt="2" custLinFactNeighborX="-1948" custLinFactNeighborY="-80258">
        <dgm:presLayoutVars>
          <dgm:bulletEnabled val="1"/>
        </dgm:presLayoutVars>
      </dgm:prSet>
      <dgm:spPr/>
    </dgm:pt>
    <dgm:pt modelId="{A4CF0A44-6330-4A77-8B96-DB01ABACDF1D}" type="pres">
      <dgm:prSet presAssocID="{245F9C3C-6477-4D34-8281-68590BC524BD}" presName="ThreeConn_2-3" presStyleLbl="fgAccFollowNode1" presStyleIdx="1" presStyleCnt="2" custLinFactNeighborX="-3648" custLinFactNeighborY="-41271">
        <dgm:presLayoutVars>
          <dgm:bulletEnabled val="1"/>
        </dgm:presLayoutVars>
      </dgm:prSet>
      <dgm:spPr/>
    </dgm:pt>
    <dgm:pt modelId="{9DADBC0F-E1E0-42CB-A36C-88FF0A92B538}" type="pres">
      <dgm:prSet presAssocID="{245F9C3C-6477-4D34-8281-68590BC524BD}" presName="ThreeNodes_1_text" presStyleLbl="node1" presStyleIdx="2" presStyleCnt="3">
        <dgm:presLayoutVars>
          <dgm:bulletEnabled val="1"/>
        </dgm:presLayoutVars>
      </dgm:prSet>
      <dgm:spPr/>
    </dgm:pt>
    <dgm:pt modelId="{329FB275-6D51-4A06-BA58-BE46BDFE36F1}" type="pres">
      <dgm:prSet presAssocID="{245F9C3C-6477-4D34-8281-68590BC524BD}" presName="ThreeNodes_2_text" presStyleLbl="node1" presStyleIdx="2" presStyleCnt="3">
        <dgm:presLayoutVars>
          <dgm:bulletEnabled val="1"/>
        </dgm:presLayoutVars>
      </dgm:prSet>
      <dgm:spPr/>
    </dgm:pt>
    <dgm:pt modelId="{D5BEA180-43AB-41B5-A66A-1A77F7A55F78}" type="pres">
      <dgm:prSet presAssocID="{245F9C3C-6477-4D34-8281-68590BC524BD}" presName="ThreeNodes_3_text" presStyleLbl="node1" presStyleIdx="2" presStyleCnt="3">
        <dgm:presLayoutVars>
          <dgm:bulletEnabled val="1"/>
        </dgm:presLayoutVars>
      </dgm:prSet>
      <dgm:spPr/>
    </dgm:pt>
  </dgm:ptLst>
  <dgm:cxnLst>
    <dgm:cxn modelId="{00B22A0B-406E-44EB-BBFD-5F70F8926518}" type="presOf" srcId="{4C10AB19-0618-4684-B15F-77F0B2386040}" destId="{D9D337E7-59A8-46F9-9FA0-516D5DB5D212}" srcOrd="0" destOrd="0" presId="urn:microsoft.com/office/officeart/2005/8/layout/vProcess5"/>
    <dgm:cxn modelId="{CA93760B-5580-47D7-917E-BEC706E838BD}" type="presOf" srcId="{245F9C3C-6477-4D34-8281-68590BC524BD}" destId="{246D9165-8693-4689-BA41-A483487C42B3}" srcOrd="0" destOrd="0" presId="urn:microsoft.com/office/officeart/2005/8/layout/vProcess5"/>
    <dgm:cxn modelId="{9BE5881A-E245-4375-BB26-6707A1594E0F}" type="presOf" srcId="{05AAB8C9-A8CC-479C-9D06-0F0E3665F840}" destId="{C2A77184-B2A2-44BF-B91C-D891CD747215}" srcOrd="0" destOrd="0" presId="urn:microsoft.com/office/officeart/2005/8/layout/vProcess5"/>
    <dgm:cxn modelId="{B859C439-7117-4DB4-BC0C-351F55E1DC45}" type="presOf" srcId="{1A7A728A-D466-456E-BB87-FE89AED3DA53}" destId="{645387E9-381C-4B80-9006-3FA049D6D04D}" srcOrd="0" destOrd="0" presId="urn:microsoft.com/office/officeart/2005/8/layout/vProcess5"/>
    <dgm:cxn modelId="{1A0CCD42-E306-4A38-BCAE-E3BF470FE3FC}" type="presOf" srcId="{966F1F86-343B-46B6-BAA4-8605653ABEE7}" destId="{A4CF0A44-6330-4A77-8B96-DB01ABACDF1D}" srcOrd="0" destOrd="0" presId="urn:microsoft.com/office/officeart/2005/8/layout/vProcess5"/>
    <dgm:cxn modelId="{09A30F65-B763-444A-A04F-257F8D498D21}" srcId="{245F9C3C-6477-4D34-8281-68590BC524BD}" destId="{4C10AB19-0618-4684-B15F-77F0B2386040}" srcOrd="0" destOrd="0" parTransId="{48E547C3-078B-445A-8685-E77C7D836195}" sibTransId="{1A7A728A-D466-456E-BB87-FE89AED3DA53}"/>
    <dgm:cxn modelId="{2C923F75-E8D9-4076-8813-1801DF06503B}" srcId="{245F9C3C-6477-4D34-8281-68590BC524BD}" destId="{E621EE3D-ACDA-4F86-954F-BC8E78928291}" srcOrd="2" destOrd="0" parTransId="{006F4F82-048B-48C3-BC60-ED355DEAC2C2}" sibTransId="{894B19D5-02EE-46D4-9C68-62F36535F2A1}"/>
    <dgm:cxn modelId="{5DCB9F88-B93E-4080-80D9-D9B7C3E6D9CA}" type="presOf" srcId="{E621EE3D-ACDA-4F86-954F-BC8E78928291}" destId="{13FC2DDD-4FA3-4A69-8B1A-33EDAA906AA0}" srcOrd="0" destOrd="0" presId="urn:microsoft.com/office/officeart/2005/8/layout/vProcess5"/>
    <dgm:cxn modelId="{3C2C4D93-C26E-4DD7-9E25-6FB519CB859D}" type="presOf" srcId="{05AAB8C9-A8CC-479C-9D06-0F0E3665F840}" destId="{329FB275-6D51-4A06-BA58-BE46BDFE36F1}" srcOrd="1" destOrd="0" presId="urn:microsoft.com/office/officeart/2005/8/layout/vProcess5"/>
    <dgm:cxn modelId="{B9C7769E-3798-44F6-8C73-28AD52F03CE3}" type="presOf" srcId="{E621EE3D-ACDA-4F86-954F-BC8E78928291}" destId="{D5BEA180-43AB-41B5-A66A-1A77F7A55F78}" srcOrd="1" destOrd="0" presId="urn:microsoft.com/office/officeart/2005/8/layout/vProcess5"/>
    <dgm:cxn modelId="{9CCC20B0-5EBA-4121-9C81-6F7593302B6C}" type="presOf" srcId="{4C10AB19-0618-4684-B15F-77F0B2386040}" destId="{9DADBC0F-E1E0-42CB-A36C-88FF0A92B538}" srcOrd="1" destOrd="0" presId="urn:microsoft.com/office/officeart/2005/8/layout/vProcess5"/>
    <dgm:cxn modelId="{38363DDF-A63F-4E8A-BDD5-BF807678DB48}" srcId="{245F9C3C-6477-4D34-8281-68590BC524BD}" destId="{05AAB8C9-A8CC-479C-9D06-0F0E3665F840}" srcOrd="1" destOrd="0" parTransId="{0BF0A98F-A6D6-4C49-A0FF-254779F54EAB}" sibTransId="{966F1F86-343B-46B6-BAA4-8605653ABEE7}"/>
    <dgm:cxn modelId="{C12A70EC-AC40-4CD7-8589-4049DE7BE1CB}" type="presParOf" srcId="{246D9165-8693-4689-BA41-A483487C42B3}" destId="{E3CA814A-16B9-4D59-AB20-E14092EEDD37}" srcOrd="0" destOrd="0" presId="urn:microsoft.com/office/officeart/2005/8/layout/vProcess5"/>
    <dgm:cxn modelId="{914433D4-1CB7-45A8-8D55-F97D6170C7CA}" type="presParOf" srcId="{246D9165-8693-4689-BA41-A483487C42B3}" destId="{D9D337E7-59A8-46F9-9FA0-516D5DB5D212}" srcOrd="1" destOrd="0" presId="urn:microsoft.com/office/officeart/2005/8/layout/vProcess5"/>
    <dgm:cxn modelId="{818CEB22-D1EB-4908-A331-27EA79F1373B}" type="presParOf" srcId="{246D9165-8693-4689-BA41-A483487C42B3}" destId="{C2A77184-B2A2-44BF-B91C-D891CD747215}" srcOrd="2" destOrd="0" presId="urn:microsoft.com/office/officeart/2005/8/layout/vProcess5"/>
    <dgm:cxn modelId="{49F0027E-D2C4-401B-A6B6-F702E5CD3618}" type="presParOf" srcId="{246D9165-8693-4689-BA41-A483487C42B3}" destId="{13FC2DDD-4FA3-4A69-8B1A-33EDAA906AA0}" srcOrd="3" destOrd="0" presId="urn:microsoft.com/office/officeart/2005/8/layout/vProcess5"/>
    <dgm:cxn modelId="{0084FFB5-3FDA-40D9-B270-09EEED2405A4}" type="presParOf" srcId="{246D9165-8693-4689-BA41-A483487C42B3}" destId="{645387E9-381C-4B80-9006-3FA049D6D04D}" srcOrd="4" destOrd="0" presId="urn:microsoft.com/office/officeart/2005/8/layout/vProcess5"/>
    <dgm:cxn modelId="{7EC9AD64-D9DD-4D7D-8952-DAB1CC2151BF}" type="presParOf" srcId="{246D9165-8693-4689-BA41-A483487C42B3}" destId="{A4CF0A44-6330-4A77-8B96-DB01ABACDF1D}" srcOrd="5" destOrd="0" presId="urn:microsoft.com/office/officeart/2005/8/layout/vProcess5"/>
    <dgm:cxn modelId="{BB03BCC1-66AF-4976-AE23-5C9495B9C091}" type="presParOf" srcId="{246D9165-8693-4689-BA41-A483487C42B3}" destId="{9DADBC0F-E1E0-42CB-A36C-88FF0A92B538}" srcOrd="6" destOrd="0" presId="urn:microsoft.com/office/officeart/2005/8/layout/vProcess5"/>
    <dgm:cxn modelId="{4C7929B4-B5E3-4CF2-9BC0-66934C7E5405}" type="presParOf" srcId="{246D9165-8693-4689-BA41-A483487C42B3}" destId="{329FB275-6D51-4A06-BA58-BE46BDFE36F1}" srcOrd="7" destOrd="0" presId="urn:microsoft.com/office/officeart/2005/8/layout/vProcess5"/>
    <dgm:cxn modelId="{B604527F-F709-487E-AB3D-1DD0391AB118}" type="presParOf" srcId="{246D9165-8693-4689-BA41-A483487C42B3}" destId="{D5BEA180-43AB-41B5-A66A-1A77F7A55F78}" srcOrd="8"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5F9C3C-6477-4D34-8281-68590BC524BD}" type="doc">
      <dgm:prSet loTypeId="urn:microsoft.com/office/officeart/2005/8/layout/vProcess5" loCatId="process" qsTypeId="urn:microsoft.com/office/officeart/2005/8/quickstyle/3d2" qsCatId="3D" csTypeId="urn:microsoft.com/office/officeart/2005/8/colors/colorful5" csCatId="colorful" phldr="1"/>
      <dgm:spPr/>
      <dgm:t>
        <a:bodyPr/>
        <a:lstStyle/>
        <a:p>
          <a:endParaRPr lang="fr-FR"/>
        </a:p>
      </dgm:t>
    </dgm:pt>
    <dgm:pt modelId="{4C10AB19-0618-4684-B15F-77F0B2386040}">
      <dgm:prSet phldrT="[Texte]">
        <dgm:style>
          <a:lnRef idx="0">
            <a:scrgbClr r="0" g="0" b="0"/>
          </a:lnRef>
          <a:fillRef idx="0">
            <a:scrgbClr r="0" g="0" b="0"/>
          </a:fillRef>
          <a:effectRef idx="0">
            <a:scrgbClr r="0" g="0" b="0"/>
          </a:effectRef>
          <a:fontRef idx="minor">
            <a:schemeClr val="lt1"/>
          </a:fontRef>
        </dgm:style>
      </dgm:prSet>
      <dgm:spPr>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dgm:spPr>
      <dgm:t>
        <a:bodyPr lIns="54000"/>
        <a:lstStyle/>
        <a:p>
          <a:r>
            <a:rPr kumimoji="0" lang="fr-FR" b="1" i="0" u="sng" strike="noStrike" cap="none" spc="0" normalizeH="0" baseline="0" noProof="0" dirty="0">
              <a:ln/>
              <a:effectLst/>
              <a:uLnTx/>
              <a:uFillTx/>
              <a:latin typeface="Calibri" panose="020F0502020204030204"/>
              <a:ea typeface="+mn-ea"/>
              <a:cs typeface="+mn-cs"/>
            </a:rPr>
            <a:t>A réception du mail :</a:t>
          </a:r>
        </a:p>
        <a:p>
          <a:endParaRPr kumimoji="0" lang="fr-FR" b="0" i="0" u="none" strike="noStrike" cap="none" spc="0" normalizeH="0" baseline="0" noProof="0" dirty="0">
            <a:ln/>
            <a:effectLst/>
            <a:uLnTx/>
            <a:uFillTx/>
            <a:latin typeface="Calibri" panose="020F0502020204030204"/>
            <a:ea typeface="+mn-ea"/>
            <a:cs typeface="+mn-cs"/>
          </a:endParaRPr>
        </a:p>
        <a:p>
          <a:r>
            <a:rPr kumimoji="0" lang="fr-FR" b="0" i="0" u="none" strike="noStrike" cap="none" spc="0" normalizeH="0" baseline="0" noProof="0" dirty="0">
              <a:ln/>
              <a:effectLst/>
              <a:uLnTx/>
              <a:uFillTx/>
              <a:latin typeface="Calibri" panose="020F0502020204030204"/>
              <a:ea typeface="+mn-ea"/>
              <a:cs typeface="+mn-cs"/>
            </a:rPr>
            <a:t>- La CPAM vérifie que l’IDE/IPA est bien rattaché à la caisse du 95.</a:t>
          </a:r>
        </a:p>
        <a:p>
          <a:pPr rtl="0"/>
          <a:r>
            <a:rPr kumimoji="0" lang="fr-FR" b="0" i="0" u="none" strike="noStrike" cap="none" spc="0" normalizeH="0" baseline="0" noProof="0" dirty="0">
              <a:ln/>
              <a:effectLst/>
              <a:uLnTx/>
              <a:uFillTx/>
              <a:latin typeface="Calibri" panose="020F0502020204030204"/>
              <a:ea typeface="+mn-ea"/>
              <a:cs typeface="+mn-cs"/>
            </a:rPr>
            <a:t>Le cas échéant, un retour est fait pour transmission à la caisse de rattachement du professionnel.</a:t>
          </a:r>
        </a:p>
        <a:p>
          <a:pPr rtl="0"/>
          <a:endParaRPr kumimoji="0" lang="fr-FR" b="0" i="0" u="none" strike="noStrike" cap="none" spc="0" normalizeH="0" baseline="0" noProof="0" dirty="0">
            <a:ln/>
            <a:effectLst/>
            <a:uLnTx/>
            <a:uFillTx/>
            <a:latin typeface="Calibri" panose="020F0502020204030204"/>
            <a:ea typeface="+mn-ea"/>
            <a:cs typeface="+mn-cs"/>
          </a:endParaRPr>
        </a:p>
        <a:p>
          <a:pPr rtl="0"/>
          <a:r>
            <a:rPr kumimoji="0" lang="fr-FR" b="0" i="0" u="none" strike="noStrike" cap="none" spc="0" normalizeH="0" baseline="0" noProof="0" dirty="0">
              <a:ln/>
              <a:effectLst/>
              <a:uLnTx/>
              <a:uFillTx/>
              <a:latin typeface="Calibri" panose="020F0502020204030204"/>
              <a:ea typeface="+mn-ea"/>
              <a:cs typeface="+mn-cs"/>
            </a:rPr>
            <a:t>- Règlement s’effectue sous le code acte RCD et sous un numéro d’assuré social fictif.</a:t>
          </a:r>
        </a:p>
      </dgm:t>
    </dgm:pt>
    <dgm:pt modelId="{48E547C3-078B-445A-8685-E77C7D836195}" type="parTrans" cxnId="{09A30F65-B763-444A-A04F-257F8D498D21}">
      <dgm:prSet/>
      <dgm:spPr/>
      <dgm:t>
        <a:bodyPr/>
        <a:lstStyle/>
        <a:p>
          <a:endParaRPr lang="fr-FR"/>
        </a:p>
      </dgm:t>
    </dgm:pt>
    <dgm:pt modelId="{1A7A728A-D466-456E-BB87-FE89AED3DA53}" type="sibTrans" cxnId="{09A30F65-B763-444A-A04F-257F8D498D21}">
      <dgm:prSet/>
      <dgm:spPr/>
      <dgm:t>
        <a:bodyPr/>
        <a:lstStyle/>
        <a:p>
          <a:endParaRPr lang="fr-FR"/>
        </a:p>
      </dgm:t>
    </dgm:pt>
    <dgm:pt modelId="{05AAB8C9-A8CC-479C-9D06-0F0E3665F840}">
      <dgm:prSet phldrT="[Texte]"/>
      <dgm:spPr>
        <a:solidFill>
          <a:srgbClr val="FFB3B3"/>
        </a:solidFill>
        <a:ln>
          <a:solidFill>
            <a:srgbClr val="FF0000"/>
          </a:solidFill>
        </a:ln>
        <a:effectLst>
          <a:innerShdw blurRad="63500" dist="50800" dir="5400000">
            <a:prstClr val="black">
              <a:alpha val="50000"/>
            </a:prstClr>
          </a:innerShdw>
        </a:effectLst>
      </dgm:spPr>
      <dgm:t>
        <a:bodyPr/>
        <a:lstStyle/>
        <a:p>
          <a:pPr rtl="0"/>
          <a:r>
            <a:rPr kumimoji="0" lang="fr-FR" b="1" i="0" u="sng" strike="noStrike" cap="none" spc="0" normalizeH="0" baseline="0" noProof="0" dirty="0">
              <a:ln/>
              <a:effectLst/>
              <a:uLnTx/>
              <a:uFillTx/>
              <a:latin typeface="Calibri" panose="020F0502020204030204"/>
            </a:rPr>
            <a:t>Pour précisions :</a:t>
          </a:r>
        </a:p>
        <a:p>
          <a:pPr rtl="0"/>
          <a:endParaRPr kumimoji="0" lang="fr-FR" b="1" i="0" u="none" strike="noStrike" cap="none" spc="0" normalizeH="0" baseline="0" noProof="0" dirty="0">
            <a:ln/>
            <a:effectLst/>
            <a:uLnTx/>
            <a:uFillTx/>
            <a:latin typeface="Calibri" panose="020F0502020204030204"/>
          </a:endParaRPr>
        </a:p>
        <a:p>
          <a:pPr rtl="0"/>
          <a:r>
            <a:rPr kumimoji="0" lang="fr-FR" b="1" i="0" u="none" strike="noStrike" cap="none" spc="0" normalizeH="0" baseline="0" noProof="0" dirty="0">
              <a:ln/>
              <a:effectLst/>
              <a:uLnTx/>
              <a:uFillTx/>
              <a:latin typeface="Calibri" panose="020F0502020204030204"/>
            </a:rPr>
            <a:t>=&gt; </a:t>
          </a:r>
          <a:r>
            <a:rPr kumimoji="0" lang="fr-FR" b="0" i="0" u="none" strike="noStrike" cap="none" spc="0" normalizeH="0" baseline="0" noProof="0" dirty="0">
              <a:ln/>
              <a:effectLst/>
              <a:uLnTx/>
              <a:uFillTx/>
              <a:latin typeface="Calibri" panose="020F0502020204030204"/>
              <a:ea typeface="+mn-ea"/>
              <a:cs typeface="+mn-cs"/>
            </a:rPr>
            <a:t>Si une information est discordante ou absente, un retour sera fait à l’IDE/IPA.</a:t>
          </a:r>
        </a:p>
        <a:p>
          <a:pPr rtl="0"/>
          <a:endParaRPr kumimoji="0" lang="fr-FR" b="0" i="0" u="none" strike="noStrike" cap="none" spc="0" normalizeH="0" baseline="0" noProof="0" dirty="0">
            <a:ln/>
            <a:effectLst/>
            <a:uLnTx/>
            <a:uFillTx/>
            <a:latin typeface="Calibri" panose="020F0502020204030204"/>
            <a:ea typeface="+mn-ea"/>
            <a:cs typeface="+mn-cs"/>
          </a:endParaRPr>
        </a:p>
        <a:p>
          <a:pPr rtl="0"/>
          <a:r>
            <a:rPr kumimoji="0" lang="fr-FR" b="1" i="0" u="none" strike="noStrike" cap="none" spc="0" normalizeH="0" baseline="0" noProof="0" dirty="0">
              <a:ln/>
              <a:effectLst/>
              <a:uLnTx/>
              <a:uFillTx/>
              <a:latin typeface="Calibri" panose="020F0502020204030204"/>
            </a:rPr>
            <a:t>=&gt; </a:t>
          </a:r>
          <a:r>
            <a:rPr kumimoji="0" lang="fr-FR" b="1" i="0" u="none" strike="noStrike" cap="none" spc="0" normalizeH="0" baseline="0" noProof="0" dirty="0">
              <a:ln/>
              <a:effectLst/>
              <a:uLnTx/>
              <a:uFillTx/>
              <a:latin typeface="Calibri" panose="020F0502020204030204"/>
              <a:ea typeface="+mn-ea"/>
              <a:cs typeface="+mn-cs"/>
            </a:rPr>
            <a:t>Un délai peut être observé entre la transmission et le règlement car la CPAM doit attendre que le décès soit enregistré par la mairie, puis que cette information soit remontée dans nos bases de données</a:t>
          </a:r>
          <a:endParaRPr lang="fr-FR" dirty="0"/>
        </a:p>
      </dgm:t>
    </dgm:pt>
    <dgm:pt modelId="{0BF0A98F-A6D6-4C49-A0FF-254779F54EAB}" type="parTrans" cxnId="{38363DDF-A63F-4E8A-BDD5-BF807678DB48}">
      <dgm:prSet/>
      <dgm:spPr/>
      <dgm:t>
        <a:bodyPr/>
        <a:lstStyle/>
        <a:p>
          <a:endParaRPr lang="fr-FR"/>
        </a:p>
      </dgm:t>
    </dgm:pt>
    <dgm:pt modelId="{966F1F86-343B-46B6-BAA4-8605653ABEE7}" type="sibTrans" cxnId="{38363DDF-A63F-4E8A-BDD5-BF807678DB48}">
      <dgm:prSet/>
      <dgm:spPr/>
      <dgm:t>
        <a:bodyPr/>
        <a:lstStyle/>
        <a:p>
          <a:endParaRPr lang="fr-FR"/>
        </a:p>
      </dgm:t>
    </dgm:pt>
    <dgm:pt modelId="{246D9165-8693-4689-BA41-A483487C42B3}" type="pres">
      <dgm:prSet presAssocID="{245F9C3C-6477-4D34-8281-68590BC524BD}" presName="outerComposite" presStyleCnt="0">
        <dgm:presLayoutVars>
          <dgm:chMax val="5"/>
          <dgm:dir/>
          <dgm:resizeHandles val="exact"/>
        </dgm:presLayoutVars>
      </dgm:prSet>
      <dgm:spPr/>
    </dgm:pt>
    <dgm:pt modelId="{E3CA814A-16B9-4D59-AB20-E14092EEDD37}" type="pres">
      <dgm:prSet presAssocID="{245F9C3C-6477-4D34-8281-68590BC524BD}" presName="dummyMaxCanvas" presStyleCnt="0">
        <dgm:presLayoutVars/>
      </dgm:prSet>
      <dgm:spPr/>
    </dgm:pt>
    <dgm:pt modelId="{B8336D51-E0BC-4BE3-81C0-71A1C6C9B91C}" type="pres">
      <dgm:prSet presAssocID="{245F9C3C-6477-4D34-8281-68590BC524BD}" presName="TwoNodes_1" presStyleLbl="node1" presStyleIdx="0" presStyleCnt="2" custScaleX="117647" custLinFactNeighborX="4637" custLinFactNeighborY="711">
        <dgm:presLayoutVars>
          <dgm:bulletEnabled val="1"/>
        </dgm:presLayoutVars>
      </dgm:prSet>
      <dgm:spPr/>
    </dgm:pt>
    <dgm:pt modelId="{596D4899-7EBB-4CDB-BF49-85D728D69FA8}" type="pres">
      <dgm:prSet presAssocID="{245F9C3C-6477-4D34-8281-68590BC524BD}" presName="TwoNodes_2" presStyleLbl="node1" presStyleIdx="1" presStyleCnt="2" custScaleX="117647" custScaleY="91062" custLinFactNeighborX="-3229" custLinFactNeighborY="-2980">
        <dgm:presLayoutVars>
          <dgm:bulletEnabled val="1"/>
        </dgm:presLayoutVars>
      </dgm:prSet>
      <dgm:spPr/>
    </dgm:pt>
    <dgm:pt modelId="{FD2FB4D1-A7CD-43FE-9542-9EE44CF2EB73}" type="pres">
      <dgm:prSet presAssocID="{245F9C3C-6477-4D34-8281-68590BC524BD}" presName="TwoConn_1-2" presStyleLbl="fgAccFollowNode1" presStyleIdx="0" presStyleCnt="1">
        <dgm:presLayoutVars>
          <dgm:bulletEnabled val="1"/>
        </dgm:presLayoutVars>
      </dgm:prSet>
      <dgm:spPr/>
    </dgm:pt>
    <dgm:pt modelId="{F83B7A69-C1C4-4BAC-B07A-DB140D3D1E06}" type="pres">
      <dgm:prSet presAssocID="{245F9C3C-6477-4D34-8281-68590BC524BD}" presName="TwoNodes_1_text" presStyleLbl="node1" presStyleIdx="1" presStyleCnt="2">
        <dgm:presLayoutVars>
          <dgm:bulletEnabled val="1"/>
        </dgm:presLayoutVars>
      </dgm:prSet>
      <dgm:spPr/>
    </dgm:pt>
    <dgm:pt modelId="{4CFBBC36-6CE4-49F0-AE3E-9FF284386C8B}" type="pres">
      <dgm:prSet presAssocID="{245F9C3C-6477-4D34-8281-68590BC524BD}" presName="TwoNodes_2_text" presStyleLbl="node1" presStyleIdx="1" presStyleCnt="2">
        <dgm:presLayoutVars>
          <dgm:bulletEnabled val="1"/>
        </dgm:presLayoutVars>
      </dgm:prSet>
      <dgm:spPr/>
    </dgm:pt>
  </dgm:ptLst>
  <dgm:cxnLst>
    <dgm:cxn modelId="{CA93760B-5580-47D7-917E-BEC706E838BD}" type="presOf" srcId="{245F9C3C-6477-4D34-8281-68590BC524BD}" destId="{246D9165-8693-4689-BA41-A483487C42B3}" srcOrd="0" destOrd="0" presId="urn:microsoft.com/office/officeart/2005/8/layout/vProcess5"/>
    <dgm:cxn modelId="{C6B81D2C-46B8-4FAE-8B8C-3DCB5340A7F0}" type="presOf" srcId="{4C10AB19-0618-4684-B15F-77F0B2386040}" destId="{F83B7A69-C1C4-4BAC-B07A-DB140D3D1E06}" srcOrd="1" destOrd="0" presId="urn:microsoft.com/office/officeart/2005/8/layout/vProcess5"/>
    <dgm:cxn modelId="{09A30F65-B763-444A-A04F-257F8D498D21}" srcId="{245F9C3C-6477-4D34-8281-68590BC524BD}" destId="{4C10AB19-0618-4684-B15F-77F0B2386040}" srcOrd="0" destOrd="0" parTransId="{48E547C3-078B-445A-8685-E77C7D836195}" sibTransId="{1A7A728A-D466-456E-BB87-FE89AED3DA53}"/>
    <dgm:cxn modelId="{92C46578-5F42-4810-9C72-0CE10F007115}" type="presOf" srcId="{4C10AB19-0618-4684-B15F-77F0B2386040}" destId="{B8336D51-E0BC-4BE3-81C0-71A1C6C9B91C}" srcOrd="0" destOrd="0" presId="urn:microsoft.com/office/officeart/2005/8/layout/vProcess5"/>
    <dgm:cxn modelId="{A2D78B9E-69B5-4642-A7B6-72EDF5BA8B4B}" type="presOf" srcId="{05AAB8C9-A8CC-479C-9D06-0F0E3665F840}" destId="{4CFBBC36-6CE4-49F0-AE3E-9FF284386C8B}" srcOrd="1" destOrd="0" presId="urn:microsoft.com/office/officeart/2005/8/layout/vProcess5"/>
    <dgm:cxn modelId="{4CF8A8C5-4795-4E6E-B756-7ABF63ECDDDF}" type="presOf" srcId="{05AAB8C9-A8CC-479C-9D06-0F0E3665F840}" destId="{596D4899-7EBB-4CDB-BF49-85D728D69FA8}" srcOrd="0" destOrd="0" presId="urn:microsoft.com/office/officeart/2005/8/layout/vProcess5"/>
    <dgm:cxn modelId="{90B5FDD5-6846-4C28-A2E9-BED9381A9FB4}" type="presOf" srcId="{1A7A728A-D466-456E-BB87-FE89AED3DA53}" destId="{FD2FB4D1-A7CD-43FE-9542-9EE44CF2EB73}" srcOrd="0" destOrd="0" presId="urn:microsoft.com/office/officeart/2005/8/layout/vProcess5"/>
    <dgm:cxn modelId="{38363DDF-A63F-4E8A-BDD5-BF807678DB48}" srcId="{245F9C3C-6477-4D34-8281-68590BC524BD}" destId="{05AAB8C9-A8CC-479C-9D06-0F0E3665F840}" srcOrd="1" destOrd="0" parTransId="{0BF0A98F-A6D6-4C49-A0FF-254779F54EAB}" sibTransId="{966F1F86-343B-46B6-BAA4-8605653ABEE7}"/>
    <dgm:cxn modelId="{C12A70EC-AC40-4CD7-8589-4049DE7BE1CB}" type="presParOf" srcId="{246D9165-8693-4689-BA41-A483487C42B3}" destId="{E3CA814A-16B9-4D59-AB20-E14092EEDD37}" srcOrd="0" destOrd="0" presId="urn:microsoft.com/office/officeart/2005/8/layout/vProcess5"/>
    <dgm:cxn modelId="{1D92A1F6-F219-4D0A-8AC7-6FF384512917}" type="presParOf" srcId="{246D9165-8693-4689-BA41-A483487C42B3}" destId="{B8336D51-E0BC-4BE3-81C0-71A1C6C9B91C}" srcOrd="1" destOrd="0" presId="urn:microsoft.com/office/officeart/2005/8/layout/vProcess5"/>
    <dgm:cxn modelId="{D85E4E72-D1A7-4DCC-AECF-ABC7F5045F4F}" type="presParOf" srcId="{246D9165-8693-4689-BA41-A483487C42B3}" destId="{596D4899-7EBB-4CDB-BF49-85D728D69FA8}" srcOrd="2" destOrd="0" presId="urn:microsoft.com/office/officeart/2005/8/layout/vProcess5"/>
    <dgm:cxn modelId="{74638E9B-6265-455D-AF81-7AADA7771967}" type="presParOf" srcId="{246D9165-8693-4689-BA41-A483487C42B3}" destId="{FD2FB4D1-A7CD-43FE-9542-9EE44CF2EB73}" srcOrd="3" destOrd="0" presId="urn:microsoft.com/office/officeart/2005/8/layout/vProcess5"/>
    <dgm:cxn modelId="{EA17C4BC-D984-4DDA-BB9E-205911DA1A0F}" type="presParOf" srcId="{246D9165-8693-4689-BA41-A483487C42B3}" destId="{F83B7A69-C1C4-4BAC-B07A-DB140D3D1E06}" srcOrd="4" destOrd="0" presId="urn:microsoft.com/office/officeart/2005/8/layout/vProcess5"/>
    <dgm:cxn modelId="{39CE6FC5-EE9F-44F4-A57D-4508EE200320}" type="presParOf" srcId="{246D9165-8693-4689-BA41-A483487C42B3}" destId="{4CFBBC36-6CE4-49F0-AE3E-9FF284386C8B}" srcOrd="5"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D337E7-59A8-46F9-9FA0-516D5DB5D212}">
      <dsp:nvSpPr>
        <dsp:cNvPr id="0" name=""/>
        <dsp:cNvSpPr/>
      </dsp:nvSpPr>
      <dsp:spPr>
        <a:xfrm>
          <a:off x="24977" y="0"/>
          <a:ext cx="8952392" cy="531853"/>
        </a:xfrm>
        <a:prstGeom prst="roundRect">
          <a:avLst>
            <a:gd name="adj" fmla="val 1000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scene3d>
          <a:camera prst="orthographicFront"/>
          <a:lightRig rig="threePt" dir="t">
            <a:rot lat="0" lon="0" rev="7500000"/>
          </a:lightRig>
        </a:scene3d>
        <a:sp3d/>
      </dsp:spPr>
      <dsp:style>
        <a:lnRef idx="0">
          <a:scrgbClr r="0" g="0" b="0"/>
        </a:lnRef>
        <a:fillRef idx="0">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fr-FR" sz="1200" kern="1200" dirty="0"/>
            <a:t>L’infirmier/</a:t>
          </a:r>
          <a:r>
            <a:rPr lang="fr-FR" sz="1200" kern="1200" dirty="0" err="1"/>
            <a:t>ière</a:t>
          </a:r>
          <a:r>
            <a:rPr lang="fr-FR" sz="1200" kern="1200" dirty="0"/>
            <a:t> constate le décès de la personne</a:t>
          </a:r>
        </a:p>
      </dsp:txBody>
      <dsp:txXfrm>
        <a:off x="40554" y="15577"/>
        <a:ext cx="7276870" cy="500699"/>
      </dsp:txXfrm>
    </dsp:sp>
    <dsp:sp modelId="{C2A77184-B2A2-44BF-B91C-D891CD747215}">
      <dsp:nvSpPr>
        <dsp:cNvPr id="0" name=""/>
        <dsp:cNvSpPr/>
      </dsp:nvSpPr>
      <dsp:spPr>
        <a:xfrm>
          <a:off x="702093" y="762675"/>
          <a:ext cx="8952392" cy="2256578"/>
        </a:xfrm>
        <a:prstGeom prst="roundRect">
          <a:avLst>
            <a:gd name="adj" fmla="val 10000"/>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4"/>
          </a:solidFill>
          <a:prstDash val="solid"/>
          <a:miter lim="800000"/>
        </a:ln>
        <a:effectLst/>
        <a:scene3d>
          <a:camera prst="orthographicFront"/>
          <a:lightRig rig="threePt" dir="t">
            <a:rot lat="0" lon="0" rev="7500000"/>
          </a:lightRig>
        </a:scene3d>
        <a:sp3d/>
      </dsp:spPr>
      <dsp:style>
        <a:lnRef idx="1">
          <a:schemeClr val="accent4"/>
        </a:lnRef>
        <a:fillRef idx="2">
          <a:schemeClr val="accent4"/>
        </a:fillRef>
        <a:effectRef idx="1">
          <a:schemeClr val="accent4"/>
        </a:effectRef>
        <a:fontRef idx="minor">
          <a:schemeClr val="dk1"/>
        </a:fontRef>
      </dsp:style>
      <dsp:txBody>
        <a:bodyPr spcFirstLastPara="0" vert="horz" wrap="square" lIns="45720" tIns="45720" rIns="45720" bIns="45720" numCol="1" spcCol="1270" anchor="ctr" anchorCtr="0">
          <a:noAutofit/>
        </a:bodyPr>
        <a:lstStyle/>
        <a:p>
          <a:pPr marL="0" lvl="0" indent="0" algn="l" defTabSz="533400" rtl="0">
            <a:lnSpc>
              <a:spcPct val="90000"/>
            </a:lnSpc>
            <a:spcBef>
              <a:spcPct val="0"/>
            </a:spcBef>
            <a:spcAft>
              <a:spcPct val="35000"/>
            </a:spcAft>
            <a:buNone/>
          </a:pPr>
          <a:r>
            <a:rPr kumimoji="0" lang="fr-FR" sz="1200" b="0" i="0" u="none" strike="noStrike" kern="1200" cap="none" spc="0" normalizeH="0" baseline="0" noProof="0" dirty="0">
              <a:ln/>
              <a:effectLst/>
              <a:uLnTx/>
              <a:uFillTx/>
              <a:latin typeface="Calibri" panose="020F0502020204030204"/>
            </a:rPr>
            <a:t>- </a:t>
          </a:r>
          <a:r>
            <a:rPr lang="fr-FR" sz="1200" kern="1200" dirty="0"/>
            <a:t>L’infirmier/</a:t>
          </a:r>
          <a:r>
            <a:rPr lang="fr-FR" sz="1200" kern="1200" dirty="0" err="1"/>
            <a:t>ière</a:t>
          </a:r>
          <a:r>
            <a:rPr lang="fr-FR" sz="1200" kern="1200" dirty="0"/>
            <a:t> (</a:t>
          </a:r>
          <a:r>
            <a:rPr kumimoji="0" lang="fr-FR" sz="1200" b="0" i="0" u="none" strike="noStrike" kern="1200" cap="none" spc="0" normalizeH="0" baseline="0" noProof="0" dirty="0">
              <a:ln/>
              <a:effectLst/>
              <a:uLnTx/>
              <a:uFillTx/>
              <a:latin typeface="Calibri" panose="020F0502020204030204"/>
              <a:ea typeface="+mn-ea"/>
              <a:cs typeface="+mn-cs"/>
            </a:rPr>
            <a:t>l’IDE/IPA)</a:t>
          </a:r>
          <a:r>
            <a:rPr lang="fr-FR" sz="1200" kern="1200" dirty="0"/>
            <a:t> t</a:t>
          </a:r>
          <a:r>
            <a:rPr kumimoji="0" lang="fr-FR" sz="1200" b="0" i="0" u="none" strike="noStrike" kern="1200" cap="none" spc="0" normalizeH="0" baseline="0" noProof="0" dirty="0" err="1">
              <a:ln/>
              <a:effectLst/>
              <a:uLnTx/>
              <a:uFillTx/>
              <a:latin typeface="Calibri" panose="020F0502020204030204"/>
            </a:rPr>
            <a:t>élécharge</a:t>
          </a:r>
          <a:r>
            <a:rPr kumimoji="0" lang="fr-FR" sz="1200" b="0" i="0" u="none" strike="noStrike" kern="1200" cap="none" spc="0" normalizeH="0" baseline="0" noProof="0" dirty="0">
              <a:ln/>
              <a:effectLst/>
              <a:uLnTx/>
              <a:uFillTx/>
              <a:latin typeface="Calibri" panose="020F0502020204030204"/>
            </a:rPr>
            <a:t> le formulaire sur le site de l’Assurance Maladie :</a:t>
          </a:r>
          <a:endParaRPr lang="fr-FR" sz="1200" kern="1200" dirty="0"/>
        </a:p>
        <a:p>
          <a:pPr marL="0" lvl="0" indent="0" algn="l" defTabSz="533400" rtl="0">
            <a:lnSpc>
              <a:spcPct val="90000"/>
            </a:lnSpc>
            <a:spcBef>
              <a:spcPct val="0"/>
            </a:spcBef>
            <a:spcAft>
              <a:spcPct val="35000"/>
            </a:spcAft>
            <a:buNone/>
          </a:pPr>
          <a:r>
            <a:rPr lang="fr-FR" sz="1200" kern="1200" dirty="0">
              <a:latin typeface="Calibri" panose="020F0502020204030204"/>
              <a:hlinkClick xmlns:r="http://schemas.openxmlformats.org/officeDocument/2006/relationships" r:id="rId1"/>
            </a:rPr>
            <a:t>https://www.ameli.fr/val-d-oise/infirmier/exercice-liberal/prescription-prise-charge/prise-charge-situation-type-soin/certificats-deces-par-infirmier</a:t>
          </a:r>
          <a:r>
            <a:rPr lang="fr-FR" sz="1200" kern="1200" dirty="0">
              <a:latin typeface="Calibri" panose="020F0502020204030204"/>
            </a:rPr>
            <a:t> </a:t>
          </a:r>
          <a:endParaRPr kumimoji="0" lang="fr-FR" sz="1200" b="0" i="0" u="none" strike="noStrike" kern="1200" cap="none" spc="0" normalizeH="0" baseline="0" noProof="0" dirty="0">
            <a:ln/>
            <a:effectLst/>
            <a:uLnTx/>
            <a:uFillTx/>
            <a:latin typeface="Calibri" panose="020F0502020204030204"/>
          </a:endParaRPr>
        </a:p>
        <a:p>
          <a:pPr marL="0" lvl="0" indent="0" algn="l" defTabSz="533400" rtl="0">
            <a:lnSpc>
              <a:spcPct val="90000"/>
            </a:lnSpc>
            <a:spcBef>
              <a:spcPct val="0"/>
            </a:spcBef>
            <a:spcAft>
              <a:spcPct val="35000"/>
            </a:spcAft>
            <a:buNone/>
          </a:pPr>
          <a:endParaRPr kumimoji="0" lang="fr-FR" sz="1200" b="0" i="0" u="none" strike="noStrike" kern="1200" cap="none" spc="0" normalizeH="0" baseline="0" noProof="0" dirty="0">
            <a:ln/>
            <a:effectLst/>
            <a:uLnTx/>
            <a:uFillTx/>
            <a:latin typeface="Calibri" panose="020F0502020204030204"/>
          </a:endParaRPr>
        </a:p>
        <a:p>
          <a:pPr marL="0" lvl="0" indent="0" algn="l" defTabSz="533400" rtl="0">
            <a:lnSpc>
              <a:spcPct val="90000"/>
            </a:lnSpc>
            <a:spcBef>
              <a:spcPct val="0"/>
            </a:spcBef>
            <a:spcAft>
              <a:spcPct val="35000"/>
            </a:spcAft>
            <a:buNone/>
          </a:pPr>
          <a:r>
            <a:rPr kumimoji="0" lang="fr-FR" sz="1200" b="1" i="0" u="none" strike="noStrike" kern="1200" cap="none" spc="0" normalizeH="0" baseline="0" noProof="0" dirty="0">
              <a:ln/>
              <a:effectLst/>
              <a:uLnTx/>
              <a:uFillTx/>
              <a:latin typeface="Calibri" panose="020F0502020204030204"/>
            </a:rPr>
            <a:t>=&gt;</a:t>
          </a:r>
          <a:r>
            <a:rPr kumimoji="0" lang="fr-FR" sz="1200" b="0" i="0" u="none" strike="noStrike" kern="1200" cap="none" spc="0" normalizeH="0" baseline="0" noProof="0" dirty="0">
              <a:ln/>
              <a:effectLst/>
              <a:uLnTx/>
              <a:uFillTx/>
              <a:latin typeface="Calibri" panose="020F0502020204030204"/>
            </a:rPr>
            <a:t> </a:t>
          </a:r>
          <a:r>
            <a:rPr kumimoji="0" lang="fr-FR" sz="1200" b="0" i="0" u="none" strike="noStrike" kern="1200" cap="none" spc="0" normalizeH="0" baseline="0" noProof="0" dirty="0">
              <a:ln/>
              <a:effectLst/>
              <a:uLnTx/>
              <a:uFillTx/>
              <a:latin typeface="Calibri" panose="020F0502020204030204"/>
              <a:ea typeface="+mn-ea"/>
              <a:cs typeface="+mn-cs"/>
            </a:rPr>
            <a:t>Il est nécessaire de compléter </a:t>
          </a:r>
          <a:r>
            <a:rPr kumimoji="0" lang="fr-FR" sz="1200" b="1" i="0" u="sng" strike="noStrike" kern="1200" cap="none" spc="0" normalizeH="0" baseline="0" noProof="0" dirty="0">
              <a:ln/>
              <a:effectLst/>
              <a:uLnTx/>
              <a:uFillTx/>
              <a:latin typeface="Calibri" panose="020F0502020204030204"/>
            </a:rPr>
            <a:t>tous les champs du formulaire </a:t>
          </a:r>
          <a:r>
            <a:rPr kumimoji="0" lang="fr-FR" sz="1200" b="0" i="0" u="none" strike="noStrike" kern="1200" cap="none" spc="0" normalizeH="0" baseline="0" noProof="0" dirty="0">
              <a:ln/>
              <a:effectLst/>
              <a:uLnTx/>
              <a:uFillTx/>
              <a:latin typeface="Calibri" panose="020F0502020204030204"/>
            </a:rPr>
            <a:t>afin de permettre l’identification :</a:t>
          </a:r>
        </a:p>
        <a:p>
          <a:pPr marL="0" lvl="0" indent="0" algn="l" defTabSz="533400" rtl="0">
            <a:lnSpc>
              <a:spcPct val="90000"/>
            </a:lnSpc>
            <a:spcBef>
              <a:spcPct val="0"/>
            </a:spcBef>
            <a:spcAft>
              <a:spcPct val="35000"/>
            </a:spcAft>
            <a:buNone/>
          </a:pPr>
          <a:r>
            <a:rPr kumimoji="0" lang="fr-FR" sz="1200" b="0" i="0" u="none" strike="noStrike" kern="1200" cap="none" spc="0" normalizeH="0" baseline="0" noProof="0" dirty="0">
              <a:ln/>
              <a:effectLst/>
              <a:uLnTx/>
              <a:uFillTx/>
              <a:latin typeface="Calibri" panose="020F0502020204030204"/>
            </a:rPr>
            <a:t>	- de </a:t>
          </a:r>
          <a:r>
            <a:rPr kumimoji="0" lang="fr-FR" sz="1200" b="0" i="0" u="none" strike="noStrike" kern="1200" cap="none" spc="0" normalizeH="0" baseline="0" noProof="0" dirty="0">
              <a:ln/>
              <a:effectLst/>
              <a:uLnTx/>
              <a:uFillTx/>
              <a:latin typeface="Calibri" panose="020F0502020204030204"/>
              <a:ea typeface="+mn-ea"/>
              <a:cs typeface="+mn-cs"/>
            </a:rPr>
            <a:t>l’IDE/IPA</a:t>
          </a:r>
          <a:r>
            <a:rPr kumimoji="0" lang="fr-FR" sz="1200" b="0" i="0" u="none" strike="noStrike" kern="1200" cap="none" spc="0" normalizeH="0" baseline="0" noProof="0" dirty="0">
              <a:ln/>
              <a:effectLst/>
              <a:uLnTx/>
              <a:uFillTx/>
              <a:latin typeface="Calibri" panose="020F0502020204030204"/>
            </a:rPr>
            <a:t> par son </a:t>
          </a:r>
          <a:r>
            <a:rPr kumimoji="0" lang="fr-FR" sz="1200" b="1" i="0" u="none" strike="noStrike" kern="1200" cap="none" spc="0" normalizeH="0" baseline="0" noProof="0" dirty="0">
              <a:ln/>
              <a:effectLst/>
              <a:uLnTx/>
              <a:uFillTx/>
              <a:latin typeface="Calibri" panose="020F0502020204030204"/>
            </a:rPr>
            <a:t>n° ADELI</a:t>
          </a:r>
          <a:r>
            <a:rPr kumimoji="0" lang="fr-FR" sz="1200" b="0" i="0" u="none" strike="noStrike" kern="1200" cap="none" spc="0" normalizeH="0" baseline="0" noProof="0" dirty="0">
              <a:ln/>
              <a:effectLst/>
              <a:uLnTx/>
              <a:uFillTx/>
              <a:latin typeface="Calibri" panose="020F0502020204030204"/>
            </a:rPr>
            <a:t>, </a:t>
          </a:r>
        </a:p>
        <a:p>
          <a:pPr marL="0" lvl="0" indent="0" algn="l" defTabSz="533400" rtl="0">
            <a:lnSpc>
              <a:spcPct val="90000"/>
            </a:lnSpc>
            <a:spcBef>
              <a:spcPct val="0"/>
            </a:spcBef>
            <a:spcAft>
              <a:spcPct val="35000"/>
            </a:spcAft>
            <a:buNone/>
          </a:pPr>
          <a:r>
            <a:rPr kumimoji="0" lang="fr-FR" sz="1200" b="0" i="0" u="none" strike="noStrike" kern="1200" cap="none" spc="0" normalizeH="0" baseline="0" noProof="0" dirty="0">
              <a:ln/>
              <a:effectLst/>
              <a:uLnTx/>
              <a:uFillTx/>
              <a:latin typeface="Calibri" panose="020F0502020204030204"/>
            </a:rPr>
            <a:t>	- de l’assuré en précisant en priorité </a:t>
          </a:r>
          <a:r>
            <a:rPr kumimoji="0" lang="fr-FR" sz="1200" b="1" i="0" u="none" strike="noStrike" kern="1200" cap="none" spc="0" normalizeH="0" baseline="0" noProof="0" dirty="0">
              <a:ln/>
              <a:effectLst/>
              <a:uLnTx/>
              <a:uFillTx/>
              <a:latin typeface="Calibri" panose="020F0502020204030204"/>
            </a:rPr>
            <a:t>le NIR</a:t>
          </a:r>
          <a:r>
            <a:rPr kumimoji="0" lang="fr-FR" sz="1200" b="0" i="0" u="none" strike="noStrike" kern="1200" cap="none" spc="0" normalizeH="0" baseline="0" noProof="0" dirty="0">
              <a:ln/>
              <a:effectLst/>
              <a:uLnTx/>
              <a:uFillTx/>
              <a:latin typeface="Calibri" panose="020F0502020204030204"/>
            </a:rPr>
            <a:t>, </a:t>
          </a:r>
        </a:p>
        <a:p>
          <a:pPr marL="0" lvl="0" indent="0" algn="l" defTabSz="533400" rtl="0">
            <a:lnSpc>
              <a:spcPct val="90000"/>
            </a:lnSpc>
            <a:spcBef>
              <a:spcPct val="0"/>
            </a:spcBef>
            <a:spcAft>
              <a:spcPct val="35000"/>
            </a:spcAft>
            <a:buNone/>
          </a:pPr>
          <a:r>
            <a:rPr kumimoji="0" lang="fr-FR" sz="1200" b="0" i="0" u="none" strike="noStrike" kern="1200" cap="none" spc="0" normalizeH="0" baseline="0" noProof="0" dirty="0">
              <a:ln/>
              <a:effectLst/>
              <a:uLnTx/>
              <a:uFillTx/>
              <a:latin typeface="Calibri" panose="020F0502020204030204"/>
            </a:rPr>
            <a:t>	- de l’adresse du lieu de constat, la date et l’heure de celui-ci. </a:t>
          </a:r>
        </a:p>
        <a:p>
          <a:pPr marL="0" lvl="0" indent="0" algn="l" defTabSz="533400" rtl="0">
            <a:lnSpc>
              <a:spcPct val="90000"/>
            </a:lnSpc>
            <a:spcBef>
              <a:spcPct val="0"/>
            </a:spcBef>
            <a:spcAft>
              <a:spcPct val="35000"/>
            </a:spcAft>
            <a:buNone/>
          </a:pPr>
          <a:r>
            <a:rPr kumimoji="0" lang="fr-FR" sz="1200" b="1" i="0" u="none" strike="noStrike" kern="1200" cap="none" spc="0" normalizeH="0" baseline="0" noProof="0" dirty="0">
              <a:ln/>
              <a:effectLst/>
              <a:uLnTx/>
              <a:uFillTx/>
              <a:latin typeface="Calibri" panose="020F0502020204030204"/>
            </a:rPr>
            <a:t>Il doit être daté et signé.</a:t>
          </a:r>
          <a:endParaRPr lang="fr-FR" sz="1200" kern="1200" dirty="0"/>
        </a:p>
      </dsp:txBody>
      <dsp:txXfrm>
        <a:off x="768186" y="828768"/>
        <a:ext cx="6982921" cy="2124392"/>
      </dsp:txXfrm>
    </dsp:sp>
    <dsp:sp modelId="{13FC2DDD-4FA3-4A69-8B1A-33EDAA906AA0}">
      <dsp:nvSpPr>
        <dsp:cNvPr id="0" name=""/>
        <dsp:cNvSpPr/>
      </dsp:nvSpPr>
      <dsp:spPr>
        <a:xfrm>
          <a:off x="1571508" y="3242394"/>
          <a:ext cx="8952392" cy="2079508"/>
        </a:xfrm>
        <a:prstGeom prst="roundRect">
          <a:avLst>
            <a:gd name="adj" fmla="val 10000"/>
          </a:avLst>
        </a:prstGeom>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solidFill>
            <a:schemeClr val="accent6"/>
          </a:solidFill>
          <a:prstDash val="solid"/>
          <a:miter lim="800000"/>
        </a:ln>
        <a:effectLst/>
        <a:scene3d>
          <a:camera prst="orthographicFront"/>
          <a:lightRig rig="threePt" dir="t">
            <a:rot lat="0" lon="0" rev="7500000"/>
          </a:lightRig>
        </a:scene3d>
        <a:sp3d/>
      </dsp:spPr>
      <dsp:style>
        <a:lnRef idx="1">
          <a:schemeClr val="accent6"/>
        </a:lnRef>
        <a:fillRef idx="2">
          <a:schemeClr val="accent6"/>
        </a:fillRef>
        <a:effectRef idx="1">
          <a:schemeClr val="accent6"/>
        </a:effectRef>
        <a:fontRef idx="minor">
          <a:schemeClr val="dk1"/>
        </a:fontRef>
      </dsp:style>
      <dsp:txBody>
        <a:bodyPr spcFirstLastPara="0" vert="horz" wrap="square" lIns="45720" tIns="45720" rIns="45720" bIns="45720" numCol="1" spcCol="1270" anchor="ctr" anchorCtr="0">
          <a:noAutofit/>
        </a:bodyPr>
        <a:lstStyle/>
        <a:p>
          <a:pPr marL="0" lvl="0" indent="0" algn="l" defTabSz="533400" rtl="0">
            <a:lnSpc>
              <a:spcPct val="90000"/>
            </a:lnSpc>
            <a:spcBef>
              <a:spcPct val="0"/>
            </a:spcBef>
            <a:spcAft>
              <a:spcPct val="35000"/>
            </a:spcAft>
            <a:buNone/>
          </a:pPr>
          <a:r>
            <a:rPr kumimoji="0" lang="fr-FR" sz="1200" b="0" i="0" u="none" strike="noStrike" kern="1200" cap="none" spc="0" normalizeH="0" baseline="0" noProof="0" dirty="0">
              <a:ln/>
              <a:effectLst/>
              <a:uLnTx/>
              <a:uFillTx/>
              <a:latin typeface="Calibri" panose="020F0502020204030204"/>
            </a:rPr>
            <a:t>- </a:t>
          </a:r>
          <a:r>
            <a:rPr kumimoji="0" lang="fr-FR" sz="1200" b="0" i="0" u="none" strike="noStrike" kern="1200" cap="none" spc="0" normalizeH="0" baseline="0" noProof="0" dirty="0">
              <a:ln/>
              <a:effectLst/>
              <a:uLnTx/>
              <a:uFillTx/>
              <a:latin typeface="Calibri" panose="020F0502020204030204"/>
              <a:ea typeface="+mn-ea"/>
              <a:cs typeface="+mn-cs"/>
            </a:rPr>
            <a:t>l’IDE/IPA </a:t>
          </a:r>
          <a:r>
            <a:rPr lang="fr-FR" sz="1200" kern="1200" dirty="0"/>
            <a:t>t</a:t>
          </a:r>
          <a:r>
            <a:rPr kumimoji="0" lang="fr-FR" sz="1200" b="0" i="0" u="none" strike="noStrike" kern="1200" cap="none" spc="0" normalizeH="0" baseline="0" noProof="0" dirty="0" err="1">
              <a:ln/>
              <a:effectLst/>
              <a:uLnTx/>
              <a:uFillTx/>
              <a:latin typeface="Calibri" panose="020F0502020204030204"/>
            </a:rPr>
            <a:t>ransmet</a:t>
          </a:r>
          <a:r>
            <a:rPr kumimoji="0" lang="fr-FR" sz="1200" b="0" i="0" u="none" strike="noStrike" kern="1200" cap="none" spc="0" normalizeH="0" baseline="0" noProof="0" dirty="0">
              <a:ln/>
              <a:effectLst/>
              <a:uLnTx/>
              <a:uFillTx/>
              <a:latin typeface="Calibri" panose="020F0502020204030204"/>
            </a:rPr>
            <a:t> à sa caisse de rattachement le formulaire et son R.I.B (si 1</a:t>
          </a:r>
          <a:r>
            <a:rPr kumimoji="0" lang="fr-FR" sz="1200" b="0" i="0" u="none" strike="noStrike" kern="1200" cap="none" spc="0" normalizeH="0" baseline="30000" noProof="0" dirty="0">
              <a:ln/>
              <a:effectLst/>
              <a:uLnTx/>
              <a:uFillTx/>
              <a:latin typeface="Calibri" panose="020F0502020204030204"/>
            </a:rPr>
            <a:t>ère</a:t>
          </a:r>
          <a:r>
            <a:rPr kumimoji="0" lang="fr-FR" sz="1200" b="0" i="0" u="none" strike="noStrike" kern="1200" cap="none" spc="0" normalizeH="0" baseline="0" noProof="0" dirty="0">
              <a:ln/>
              <a:effectLst/>
              <a:uLnTx/>
              <a:uFillTx/>
              <a:latin typeface="Calibri" panose="020F0502020204030204"/>
            </a:rPr>
            <a:t> fois) à l’adresse générique suivante  :</a:t>
          </a:r>
        </a:p>
        <a:p>
          <a:pPr marL="0" lvl="0" indent="0" algn="l" defTabSz="533400" rtl="0">
            <a:lnSpc>
              <a:spcPct val="90000"/>
            </a:lnSpc>
            <a:spcBef>
              <a:spcPct val="0"/>
            </a:spcBef>
            <a:spcAft>
              <a:spcPct val="35000"/>
            </a:spcAft>
            <a:buNone/>
          </a:pPr>
          <a:r>
            <a:rPr kumimoji="0" lang="fr-FR" sz="1200" b="0" i="0" u="none" strike="noStrike" kern="1200" cap="none" spc="0" normalizeH="0" baseline="0" noProof="0" dirty="0">
              <a:ln/>
              <a:effectLst/>
              <a:uLnTx/>
              <a:uFillTx/>
              <a:latin typeface="Calibri" panose="020F0502020204030204"/>
            </a:rPr>
            <a:t> 				</a:t>
          </a:r>
          <a:r>
            <a:rPr kumimoji="0" lang="fr-FR" sz="1200" b="0" i="0" u="none" strike="noStrike" kern="1200" cap="none" spc="0" normalizeH="0" baseline="0" noProof="0" dirty="0">
              <a:ln/>
              <a:effectLst/>
              <a:uLnTx/>
              <a:uFillTx/>
              <a:latin typeface="Calibri" panose="020F0502020204030204"/>
              <a:hlinkClick xmlns:r="http://schemas.openxmlformats.org/officeDocument/2006/relationships" r:id="rId2"/>
            </a:rPr>
            <a:t>certificatdedeces.cpam-val-d-oise@assurance-maladie.fr</a:t>
          </a:r>
          <a:endParaRPr lang="fr-FR" sz="1200" kern="1200" dirty="0"/>
        </a:p>
        <a:p>
          <a:pPr marL="0" lvl="0" indent="0" algn="l" defTabSz="533400" rtl="0">
            <a:lnSpc>
              <a:spcPct val="90000"/>
            </a:lnSpc>
            <a:spcBef>
              <a:spcPct val="0"/>
            </a:spcBef>
            <a:spcAft>
              <a:spcPct val="35000"/>
            </a:spcAft>
            <a:buNone/>
          </a:pPr>
          <a:r>
            <a:rPr kumimoji="0" lang="fr-FR" sz="1200" b="1" i="0" u="none" strike="noStrike" kern="1200" cap="none" spc="0" normalizeH="0" baseline="0" noProof="0" dirty="0">
              <a:ln/>
              <a:effectLst/>
              <a:uLnTx/>
              <a:uFillTx/>
              <a:latin typeface="Calibri" panose="020F0502020204030204"/>
            </a:rPr>
            <a:t>=&gt; </a:t>
          </a:r>
          <a:r>
            <a:rPr lang="fr-FR" sz="1200" u="sng" kern="1200" dirty="0"/>
            <a:t>Pour précisions </a:t>
          </a:r>
          <a:r>
            <a:rPr lang="fr-FR" sz="1200" kern="1200" dirty="0"/>
            <a:t>: </a:t>
          </a:r>
        </a:p>
        <a:p>
          <a:pPr marL="0" lvl="0" indent="0" algn="l" defTabSz="533400" rtl="0">
            <a:lnSpc>
              <a:spcPct val="90000"/>
            </a:lnSpc>
            <a:spcBef>
              <a:spcPct val="0"/>
            </a:spcBef>
            <a:spcAft>
              <a:spcPct val="35000"/>
            </a:spcAft>
            <a:buNone/>
          </a:pPr>
          <a:r>
            <a:rPr lang="fr-FR" sz="1200" b="0" kern="1200" dirty="0"/>
            <a:t> - l’adresse mail sert </a:t>
          </a:r>
          <a:r>
            <a:rPr lang="fr-FR" sz="1200" b="1" u="sng" kern="1200" dirty="0"/>
            <a:t>uniquement</a:t>
          </a:r>
          <a:r>
            <a:rPr lang="fr-FR" sz="1200" b="0" kern="1200" dirty="0"/>
            <a:t> pour l’envoi des dossiers (aucune relance, ou questions ne sera traitées par ce biais),</a:t>
          </a:r>
        </a:p>
        <a:p>
          <a:pPr marL="0" lvl="0" indent="0" algn="l" defTabSz="533400" rtl="0">
            <a:lnSpc>
              <a:spcPct val="90000"/>
            </a:lnSpc>
            <a:spcBef>
              <a:spcPct val="0"/>
            </a:spcBef>
            <a:spcAft>
              <a:spcPct val="35000"/>
            </a:spcAft>
            <a:buNone/>
          </a:pPr>
          <a:r>
            <a:rPr lang="fr-FR" sz="1200" kern="1200" dirty="0"/>
            <a:t>- 1 scan par dossier (et non 1 scan pour plusieurs dossiers).</a:t>
          </a:r>
        </a:p>
      </dsp:txBody>
      <dsp:txXfrm>
        <a:off x="1632415" y="3303301"/>
        <a:ext cx="6993293" cy="1957694"/>
      </dsp:txXfrm>
    </dsp:sp>
    <dsp:sp modelId="{645387E9-381C-4B80-9006-3FA049D6D04D}">
      <dsp:nvSpPr>
        <dsp:cNvPr id="0" name=""/>
        <dsp:cNvSpPr/>
      </dsp:nvSpPr>
      <dsp:spPr>
        <a:xfrm>
          <a:off x="7884621" y="264289"/>
          <a:ext cx="1047367" cy="1047367"/>
        </a:xfrm>
        <a:prstGeom prst="downArrow">
          <a:avLst>
            <a:gd name="adj1" fmla="val 55000"/>
            <a:gd name="adj2" fmla="val 45000"/>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endParaRPr lang="fr-FR" sz="1200" kern="1200"/>
        </a:p>
      </dsp:txBody>
      <dsp:txXfrm>
        <a:off x="8120279" y="264289"/>
        <a:ext cx="576051" cy="788144"/>
      </dsp:txXfrm>
    </dsp:sp>
    <dsp:sp modelId="{A4CF0A44-6330-4A77-8B96-DB01ABACDF1D}">
      <dsp:nvSpPr>
        <dsp:cNvPr id="0" name=""/>
        <dsp:cNvSpPr/>
      </dsp:nvSpPr>
      <dsp:spPr>
        <a:xfrm>
          <a:off x="8656733" y="2541775"/>
          <a:ext cx="1047367" cy="1047367"/>
        </a:xfrm>
        <a:prstGeom prst="downArrow">
          <a:avLst>
            <a:gd name="adj1" fmla="val 55000"/>
            <a:gd name="adj2" fmla="val 45000"/>
          </a:avLst>
        </a:prstGeom>
        <a:solidFill>
          <a:schemeClr val="accent3">
            <a:tint val="40000"/>
            <a:alpha val="90000"/>
            <a:hueOff val="2029141"/>
            <a:satOff val="100000"/>
            <a:lumOff val="1779"/>
            <a:alphaOff val="0"/>
          </a:schemeClr>
        </a:solidFill>
        <a:ln w="6350" cap="flat" cmpd="sng" algn="ctr">
          <a:solidFill>
            <a:schemeClr val="accent3">
              <a:tint val="40000"/>
              <a:alpha val="90000"/>
              <a:hueOff val="2029141"/>
              <a:satOff val="100000"/>
              <a:lumOff val="1779"/>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endParaRPr lang="fr-FR" sz="1200" kern="1200"/>
        </a:p>
      </dsp:txBody>
      <dsp:txXfrm>
        <a:off x="8892391" y="2541775"/>
        <a:ext cx="576051" cy="7881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336D51-E0BC-4BE3-81C0-71A1C6C9B91C}">
      <dsp:nvSpPr>
        <dsp:cNvPr id="0" name=""/>
        <dsp:cNvSpPr/>
      </dsp:nvSpPr>
      <dsp:spPr>
        <a:xfrm>
          <a:off x="-336745" y="16703"/>
          <a:ext cx="9463066" cy="2349269"/>
        </a:xfrm>
        <a:prstGeom prst="roundRect">
          <a:avLst>
            <a:gd name="adj" fmla="val 10000"/>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effectLst/>
        <a:scene3d>
          <a:camera prst="orthographicFront"/>
          <a:lightRig rig="threePt" dir="t">
            <a:rot lat="0" lon="0" rev="7500000"/>
          </a:lightRig>
        </a:scene3d>
      </dsp:spPr>
      <dsp:style>
        <a:lnRef idx="0">
          <a:scrgbClr r="0" g="0" b="0"/>
        </a:lnRef>
        <a:fillRef idx="0">
          <a:scrgbClr r="0" g="0" b="0"/>
        </a:fillRef>
        <a:effectRef idx="0">
          <a:scrgbClr r="0" g="0" b="0"/>
        </a:effectRef>
        <a:fontRef idx="minor">
          <a:schemeClr val="lt1"/>
        </a:fontRef>
      </dsp:style>
      <dsp:txBody>
        <a:bodyPr spcFirstLastPara="0" vert="horz" wrap="square" lIns="54000" tIns="53340" rIns="53340" bIns="53340" numCol="1" spcCol="1270" anchor="ctr" anchorCtr="0">
          <a:noAutofit/>
        </a:bodyPr>
        <a:lstStyle/>
        <a:p>
          <a:pPr marL="0" lvl="0" indent="0" algn="l" defTabSz="622300">
            <a:lnSpc>
              <a:spcPct val="90000"/>
            </a:lnSpc>
            <a:spcBef>
              <a:spcPct val="0"/>
            </a:spcBef>
            <a:spcAft>
              <a:spcPct val="35000"/>
            </a:spcAft>
            <a:buNone/>
          </a:pPr>
          <a:r>
            <a:rPr kumimoji="0" lang="fr-FR" sz="1400" b="1" i="0" u="sng" strike="noStrike" kern="1200" cap="none" spc="0" normalizeH="0" baseline="0" noProof="0" dirty="0">
              <a:ln/>
              <a:effectLst/>
              <a:uLnTx/>
              <a:uFillTx/>
              <a:latin typeface="Calibri" panose="020F0502020204030204"/>
              <a:ea typeface="+mn-ea"/>
              <a:cs typeface="+mn-cs"/>
            </a:rPr>
            <a:t>A réception du mail :</a:t>
          </a:r>
        </a:p>
        <a:p>
          <a:pPr marL="0" lvl="0" indent="0" algn="l" defTabSz="622300">
            <a:lnSpc>
              <a:spcPct val="90000"/>
            </a:lnSpc>
            <a:spcBef>
              <a:spcPct val="0"/>
            </a:spcBef>
            <a:spcAft>
              <a:spcPct val="35000"/>
            </a:spcAft>
            <a:buNone/>
          </a:pPr>
          <a:endParaRPr kumimoji="0" lang="fr-FR" sz="1400" b="0" i="0" u="none" strike="noStrike" kern="1200" cap="none" spc="0" normalizeH="0" baseline="0" noProof="0" dirty="0">
            <a:ln/>
            <a:effectLst/>
            <a:uLnTx/>
            <a:uFillTx/>
            <a:latin typeface="Calibri" panose="020F0502020204030204"/>
            <a:ea typeface="+mn-ea"/>
            <a:cs typeface="+mn-cs"/>
          </a:endParaRPr>
        </a:p>
        <a:p>
          <a:pPr marL="0" lvl="0" indent="0" algn="l" defTabSz="622300">
            <a:lnSpc>
              <a:spcPct val="90000"/>
            </a:lnSpc>
            <a:spcBef>
              <a:spcPct val="0"/>
            </a:spcBef>
            <a:spcAft>
              <a:spcPct val="35000"/>
            </a:spcAft>
            <a:buNone/>
          </a:pPr>
          <a:r>
            <a:rPr kumimoji="0" lang="fr-FR" sz="1400" b="0" i="0" u="none" strike="noStrike" kern="1200" cap="none" spc="0" normalizeH="0" baseline="0" noProof="0" dirty="0">
              <a:ln/>
              <a:effectLst/>
              <a:uLnTx/>
              <a:uFillTx/>
              <a:latin typeface="Calibri" panose="020F0502020204030204"/>
              <a:ea typeface="+mn-ea"/>
              <a:cs typeface="+mn-cs"/>
            </a:rPr>
            <a:t>- La CPAM vérifie que l’IDE/IPA est bien rattaché à la caisse du 95.</a:t>
          </a:r>
        </a:p>
        <a:p>
          <a:pPr marL="0" lvl="0" indent="0" algn="l" defTabSz="622300" rtl="0">
            <a:lnSpc>
              <a:spcPct val="90000"/>
            </a:lnSpc>
            <a:spcBef>
              <a:spcPct val="0"/>
            </a:spcBef>
            <a:spcAft>
              <a:spcPct val="35000"/>
            </a:spcAft>
            <a:buNone/>
          </a:pPr>
          <a:r>
            <a:rPr kumimoji="0" lang="fr-FR" sz="1400" b="0" i="0" u="none" strike="noStrike" kern="1200" cap="none" spc="0" normalizeH="0" baseline="0" noProof="0" dirty="0">
              <a:ln/>
              <a:effectLst/>
              <a:uLnTx/>
              <a:uFillTx/>
              <a:latin typeface="Calibri" panose="020F0502020204030204"/>
              <a:ea typeface="+mn-ea"/>
              <a:cs typeface="+mn-cs"/>
            </a:rPr>
            <a:t>Le cas échéant, un retour est fait pour transmission à la caisse de rattachement du professionnel.</a:t>
          </a:r>
        </a:p>
        <a:p>
          <a:pPr marL="0" lvl="0" indent="0" algn="l" defTabSz="622300" rtl="0">
            <a:lnSpc>
              <a:spcPct val="90000"/>
            </a:lnSpc>
            <a:spcBef>
              <a:spcPct val="0"/>
            </a:spcBef>
            <a:spcAft>
              <a:spcPct val="35000"/>
            </a:spcAft>
            <a:buNone/>
          </a:pPr>
          <a:endParaRPr kumimoji="0" lang="fr-FR" sz="1400" b="0" i="0" u="none" strike="noStrike" kern="1200" cap="none" spc="0" normalizeH="0" baseline="0" noProof="0" dirty="0">
            <a:ln/>
            <a:effectLst/>
            <a:uLnTx/>
            <a:uFillTx/>
            <a:latin typeface="Calibri" panose="020F0502020204030204"/>
            <a:ea typeface="+mn-ea"/>
            <a:cs typeface="+mn-cs"/>
          </a:endParaRPr>
        </a:p>
        <a:p>
          <a:pPr marL="0" lvl="0" indent="0" algn="l" defTabSz="622300" rtl="0">
            <a:lnSpc>
              <a:spcPct val="90000"/>
            </a:lnSpc>
            <a:spcBef>
              <a:spcPct val="0"/>
            </a:spcBef>
            <a:spcAft>
              <a:spcPct val="35000"/>
            </a:spcAft>
            <a:buNone/>
          </a:pPr>
          <a:r>
            <a:rPr kumimoji="0" lang="fr-FR" sz="1400" b="0" i="0" u="none" strike="noStrike" kern="1200" cap="none" spc="0" normalizeH="0" baseline="0" noProof="0" dirty="0">
              <a:ln/>
              <a:effectLst/>
              <a:uLnTx/>
              <a:uFillTx/>
              <a:latin typeface="Calibri" panose="020F0502020204030204"/>
              <a:ea typeface="+mn-ea"/>
              <a:cs typeface="+mn-cs"/>
            </a:rPr>
            <a:t>- Règlement s’effectue sous le code acte RCD et sous un numéro d’assuré social fictif.</a:t>
          </a:r>
        </a:p>
      </dsp:txBody>
      <dsp:txXfrm>
        <a:off x="-267937" y="85511"/>
        <a:ext cx="6630701" cy="2211653"/>
      </dsp:txXfrm>
    </dsp:sp>
    <dsp:sp modelId="{596D4899-7EBB-4CDB-BF49-85D728D69FA8}">
      <dsp:nvSpPr>
        <dsp:cNvPr id="0" name=""/>
        <dsp:cNvSpPr/>
      </dsp:nvSpPr>
      <dsp:spPr>
        <a:xfrm>
          <a:off x="450004" y="2906310"/>
          <a:ext cx="9463066" cy="2139291"/>
        </a:xfrm>
        <a:prstGeom prst="roundRect">
          <a:avLst>
            <a:gd name="adj" fmla="val 10000"/>
          </a:avLst>
        </a:prstGeom>
        <a:solidFill>
          <a:srgbClr val="FFB3B3"/>
        </a:solidFill>
        <a:ln>
          <a:solidFill>
            <a:srgbClr val="FF0000"/>
          </a:solidFill>
        </a:ln>
        <a:effectLst>
          <a:innerShdw blurRad="63500" dist="50800" dir="5400000">
            <a:prstClr val="black">
              <a:alpha val="50000"/>
            </a:prst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kumimoji="0" lang="fr-FR" sz="1400" b="1" i="0" u="sng" strike="noStrike" kern="1200" cap="none" spc="0" normalizeH="0" baseline="0" noProof="0" dirty="0">
              <a:ln/>
              <a:effectLst/>
              <a:uLnTx/>
              <a:uFillTx/>
              <a:latin typeface="Calibri" panose="020F0502020204030204"/>
            </a:rPr>
            <a:t>Pour précisions :</a:t>
          </a:r>
        </a:p>
        <a:p>
          <a:pPr marL="0" lvl="0" indent="0" algn="l" defTabSz="622300" rtl="0">
            <a:lnSpc>
              <a:spcPct val="90000"/>
            </a:lnSpc>
            <a:spcBef>
              <a:spcPct val="0"/>
            </a:spcBef>
            <a:spcAft>
              <a:spcPct val="35000"/>
            </a:spcAft>
            <a:buNone/>
          </a:pPr>
          <a:endParaRPr kumimoji="0" lang="fr-FR" sz="1400" b="1" i="0" u="none" strike="noStrike" kern="1200" cap="none" spc="0" normalizeH="0" baseline="0" noProof="0" dirty="0">
            <a:ln/>
            <a:effectLst/>
            <a:uLnTx/>
            <a:uFillTx/>
            <a:latin typeface="Calibri" panose="020F0502020204030204"/>
          </a:endParaRPr>
        </a:p>
        <a:p>
          <a:pPr marL="0" lvl="0" indent="0" algn="l" defTabSz="622300" rtl="0">
            <a:lnSpc>
              <a:spcPct val="90000"/>
            </a:lnSpc>
            <a:spcBef>
              <a:spcPct val="0"/>
            </a:spcBef>
            <a:spcAft>
              <a:spcPct val="35000"/>
            </a:spcAft>
            <a:buNone/>
          </a:pPr>
          <a:r>
            <a:rPr kumimoji="0" lang="fr-FR" sz="1400" b="1" i="0" u="none" strike="noStrike" kern="1200" cap="none" spc="0" normalizeH="0" baseline="0" noProof="0" dirty="0">
              <a:ln/>
              <a:effectLst/>
              <a:uLnTx/>
              <a:uFillTx/>
              <a:latin typeface="Calibri" panose="020F0502020204030204"/>
            </a:rPr>
            <a:t>=&gt; </a:t>
          </a:r>
          <a:r>
            <a:rPr kumimoji="0" lang="fr-FR" sz="1400" b="0" i="0" u="none" strike="noStrike" kern="1200" cap="none" spc="0" normalizeH="0" baseline="0" noProof="0" dirty="0">
              <a:ln/>
              <a:effectLst/>
              <a:uLnTx/>
              <a:uFillTx/>
              <a:latin typeface="Calibri" panose="020F0502020204030204"/>
              <a:ea typeface="+mn-ea"/>
              <a:cs typeface="+mn-cs"/>
            </a:rPr>
            <a:t>Si une information est discordante ou absente, un retour sera fait à l’IDE/IPA.</a:t>
          </a:r>
        </a:p>
        <a:p>
          <a:pPr marL="0" lvl="0" indent="0" algn="l" defTabSz="622300" rtl="0">
            <a:lnSpc>
              <a:spcPct val="90000"/>
            </a:lnSpc>
            <a:spcBef>
              <a:spcPct val="0"/>
            </a:spcBef>
            <a:spcAft>
              <a:spcPct val="35000"/>
            </a:spcAft>
            <a:buNone/>
          </a:pPr>
          <a:endParaRPr kumimoji="0" lang="fr-FR" sz="1400" b="0" i="0" u="none" strike="noStrike" kern="1200" cap="none" spc="0" normalizeH="0" baseline="0" noProof="0" dirty="0">
            <a:ln/>
            <a:effectLst/>
            <a:uLnTx/>
            <a:uFillTx/>
            <a:latin typeface="Calibri" panose="020F0502020204030204"/>
            <a:ea typeface="+mn-ea"/>
            <a:cs typeface="+mn-cs"/>
          </a:endParaRPr>
        </a:p>
        <a:p>
          <a:pPr marL="0" lvl="0" indent="0" algn="l" defTabSz="622300" rtl="0">
            <a:lnSpc>
              <a:spcPct val="90000"/>
            </a:lnSpc>
            <a:spcBef>
              <a:spcPct val="0"/>
            </a:spcBef>
            <a:spcAft>
              <a:spcPct val="35000"/>
            </a:spcAft>
            <a:buNone/>
          </a:pPr>
          <a:r>
            <a:rPr kumimoji="0" lang="fr-FR" sz="1400" b="1" i="0" u="none" strike="noStrike" kern="1200" cap="none" spc="0" normalizeH="0" baseline="0" noProof="0" dirty="0">
              <a:ln/>
              <a:effectLst/>
              <a:uLnTx/>
              <a:uFillTx/>
              <a:latin typeface="Calibri" panose="020F0502020204030204"/>
            </a:rPr>
            <a:t>=&gt; </a:t>
          </a:r>
          <a:r>
            <a:rPr kumimoji="0" lang="fr-FR" sz="1400" b="1" i="0" u="none" strike="noStrike" kern="1200" cap="none" spc="0" normalizeH="0" baseline="0" noProof="0" dirty="0">
              <a:ln/>
              <a:effectLst/>
              <a:uLnTx/>
              <a:uFillTx/>
              <a:latin typeface="Calibri" panose="020F0502020204030204"/>
              <a:ea typeface="+mn-ea"/>
              <a:cs typeface="+mn-cs"/>
            </a:rPr>
            <a:t>Un délai peut être observé entre la transmission et le règlement car la CPAM doit attendre que le décès soit enregistré par la mairie, puis que cette information soit remontée dans nos bases de données</a:t>
          </a:r>
          <a:endParaRPr lang="fr-FR" sz="1400" kern="1200" dirty="0"/>
        </a:p>
      </dsp:txBody>
      <dsp:txXfrm>
        <a:off x="512662" y="2968968"/>
        <a:ext cx="5871298" cy="2013975"/>
      </dsp:txXfrm>
    </dsp:sp>
    <dsp:sp modelId="{FD2FB4D1-A7CD-43FE-9542-9EE44CF2EB73}">
      <dsp:nvSpPr>
        <dsp:cNvPr id="0" name=""/>
        <dsp:cNvSpPr/>
      </dsp:nvSpPr>
      <dsp:spPr>
        <a:xfrm>
          <a:off x="6516585" y="1846786"/>
          <a:ext cx="1527025" cy="1527025"/>
        </a:xfrm>
        <a:prstGeom prst="downArrow">
          <a:avLst>
            <a:gd name="adj1" fmla="val 55000"/>
            <a:gd name="adj2" fmla="val 45000"/>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fr-FR" sz="3600" kern="1200"/>
        </a:p>
      </dsp:txBody>
      <dsp:txXfrm>
        <a:off x="6860166" y="1846786"/>
        <a:ext cx="839863" cy="114908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EC51BCF7-8E99-4531-881F-342024F0573E}" type="datetimeFigureOut">
              <a:rPr lang="fr-FR" smtClean="0"/>
              <a:t>11/02/2025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1EA762-CD4F-4783-930A-CA83D05D1A03}" type="slidenum">
              <a:rPr lang="fr-FR" smtClean="0"/>
              <a:t>‹N°›</a:t>
            </a:fld>
            <a:endParaRPr lang="fr-FR"/>
          </a:p>
        </p:txBody>
      </p:sp>
    </p:spTree>
    <p:extLst>
      <p:ext uri="{BB962C8B-B14F-4D97-AF65-F5344CB8AC3E}">
        <p14:creationId xmlns:p14="http://schemas.microsoft.com/office/powerpoint/2010/main" val="224851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C51BCF7-8E99-4531-881F-342024F0573E}" type="datetimeFigureOut">
              <a:rPr lang="fr-FR" smtClean="0"/>
              <a:t>11/02/2025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1EA762-CD4F-4783-930A-CA83D05D1A03}" type="slidenum">
              <a:rPr lang="fr-FR" smtClean="0"/>
              <a:t>‹N°›</a:t>
            </a:fld>
            <a:endParaRPr lang="fr-FR"/>
          </a:p>
        </p:txBody>
      </p:sp>
    </p:spTree>
    <p:extLst>
      <p:ext uri="{BB962C8B-B14F-4D97-AF65-F5344CB8AC3E}">
        <p14:creationId xmlns:p14="http://schemas.microsoft.com/office/powerpoint/2010/main" val="3529015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C51BCF7-8E99-4531-881F-342024F0573E}" type="datetimeFigureOut">
              <a:rPr lang="fr-FR" smtClean="0"/>
              <a:t>11/02/2025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1EA762-CD4F-4783-930A-CA83D05D1A03}" type="slidenum">
              <a:rPr lang="fr-FR" smtClean="0"/>
              <a:t>‹N°›</a:t>
            </a:fld>
            <a:endParaRPr lang="fr-FR"/>
          </a:p>
        </p:txBody>
      </p:sp>
    </p:spTree>
    <p:extLst>
      <p:ext uri="{BB962C8B-B14F-4D97-AF65-F5344CB8AC3E}">
        <p14:creationId xmlns:p14="http://schemas.microsoft.com/office/powerpoint/2010/main" val="360708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C51BCF7-8E99-4531-881F-342024F0573E}" type="datetimeFigureOut">
              <a:rPr lang="fr-FR" smtClean="0"/>
              <a:t>11/02/2025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1EA762-CD4F-4783-930A-CA83D05D1A03}" type="slidenum">
              <a:rPr lang="fr-FR" smtClean="0"/>
              <a:t>‹N°›</a:t>
            </a:fld>
            <a:endParaRPr lang="fr-FR"/>
          </a:p>
        </p:txBody>
      </p:sp>
    </p:spTree>
    <p:extLst>
      <p:ext uri="{BB962C8B-B14F-4D97-AF65-F5344CB8AC3E}">
        <p14:creationId xmlns:p14="http://schemas.microsoft.com/office/powerpoint/2010/main" val="2845950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EC51BCF7-8E99-4531-881F-342024F0573E}" type="datetimeFigureOut">
              <a:rPr lang="fr-FR" smtClean="0"/>
              <a:t>11/02/2025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1EA762-CD4F-4783-930A-CA83D05D1A03}" type="slidenum">
              <a:rPr lang="fr-FR" smtClean="0"/>
              <a:t>‹N°›</a:t>
            </a:fld>
            <a:endParaRPr lang="fr-FR"/>
          </a:p>
        </p:txBody>
      </p:sp>
    </p:spTree>
    <p:extLst>
      <p:ext uri="{BB962C8B-B14F-4D97-AF65-F5344CB8AC3E}">
        <p14:creationId xmlns:p14="http://schemas.microsoft.com/office/powerpoint/2010/main" val="4200312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C51BCF7-8E99-4531-881F-342024F0573E}" type="datetimeFigureOut">
              <a:rPr lang="fr-FR" smtClean="0"/>
              <a:t>11/02/2025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21EA762-CD4F-4783-930A-CA83D05D1A03}" type="slidenum">
              <a:rPr lang="fr-FR" smtClean="0"/>
              <a:t>‹N°›</a:t>
            </a:fld>
            <a:endParaRPr lang="fr-FR"/>
          </a:p>
        </p:txBody>
      </p:sp>
    </p:spTree>
    <p:extLst>
      <p:ext uri="{BB962C8B-B14F-4D97-AF65-F5344CB8AC3E}">
        <p14:creationId xmlns:p14="http://schemas.microsoft.com/office/powerpoint/2010/main" val="4111891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C51BCF7-8E99-4531-881F-342024F0573E}" type="datetimeFigureOut">
              <a:rPr lang="fr-FR" smtClean="0"/>
              <a:t>11/02/2025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21EA762-CD4F-4783-930A-CA83D05D1A03}" type="slidenum">
              <a:rPr lang="fr-FR" smtClean="0"/>
              <a:t>‹N°›</a:t>
            </a:fld>
            <a:endParaRPr lang="fr-FR"/>
          </a:p>
        </p:txBody>
      </p:sp>
    </p:spTree>
    <p:extLst>
      <p:ext uri="{BB962C8B-B14F-4D97-AF65-F5344CB8AC3E}">
        <p14:creationId xmlns:p14="http://schemas.microsoft.com/office/powerpoint/2010/main" val="510877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C51BCF7-8E99-4531-881F-342024F0573E}" type="datetimeFigureOut">
              <a:rPr lang="fr-FR" smtClean="0"/>
              <a:t>11/02/2025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21EA762-CD4F-4783-930A-CA83D05D1A03}" type="slidenum">
              <a:rPr lang="fr-FR" smtClean="0"/>
              <a:t>‹N°›</a:t>
            </a:fld>
            <a:endParaRPr lang="fr-FR"/>
          </a:p>
        </p:txBody>
      </p:sp>
    </p:spTree>
    <p:extLst>
      <p:ext uri="{BB962C8B-B14F-4D97-AF65-F5344CB8AC3E}">
        <p14:creationId xmlns:p14="http://schemas.microsoft.com/office/powerpoint/2010/main" val="1774801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C51BCF7-8E99-4531-881F-342024F0573E}" type="datetimeFigureOut">
              <a:rPr lang="fr-FR" smtClean="0"/>
              <a:t>11/02/2025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21EA762-CD4F-4783-930A-CA83D05D1A03}" type="slidenum">
              <a:rPr lang="fr-FR" smtClean="0"/>
              <a:t>‹N°›</a:t>
            </a:fld>
            <a:endParaRPr lang="fr-FR"/>
          </a:p>
        </p:txBody>
      </p:sp>
    </p:spTree>
    <p:extLst>
      <p:ext uri="{BB962C8B-B14F-4D97-AF65-F5344CB8AC3E}">
        <p14:creationId xmlns:p14="http://schemas.microsoft.com/office/powerpoint/2010/main" val="202007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EC51BCF7-8E99-4531-881F-342024F0573E}" type="datetimeFigureOut">
              <a:rPr lang="fr-FR" smtClean="0"/>
              <a:t>11/02/2025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21EA762-CD4F-4783-930A-CA83D05D1A03}" type="slidenum">
              <a:rPr lang="fr-FR" smtClean="0"/>
              <a:t>‹N°›</a:t>
            </a:fld>
            <a:endParaRPr lang="fr-FR"/>
          </a:p>
        </p:txBody>
      </p:sp>
    </p:spTree>
    <p:extLst>
      <p:ext uri="{BB962C8B-B14F-4D97-AF65-F5344CB8AC3E}">
        <p14:creationId xmlns:p14="http://schemas.microsoft.com/office/powerpoint/2010/main" val="96750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EC51BCF7-8E99-4531-881F-342024F0573E}" type="datetimeFigureOut">
              <a:rPr lang="fr-FR" smtClean="0"/>
              <a:t>11/02/2025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21EA762-CD4F-4783-930A-CA83D05D1A03}" type="slidenum">
              <a:rPr lang="fr-FR" smtClean="0"/>
              <a:t>‹N°›</a:t>
            </a:fld>
            <a:endParaRPr lang="fr-FR"/>
          </a:p>
        </p:txBody>
      </p:sp>
    </p:spTree>
    <p:extLst>
      <p:ext uri="{BB962C8B-B14F-4D97-AF65-F5344CB8AC3E}">
        <p14:creationId xmlns:p14="http://schemas.microsoft.com/office/powerpoint/2010/main" val="1387709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51BCF7-8E99-4531-881F-342024F0573E}" type="datetimeFigureOut">
              <a:rPr lang="fr-FR" smtClean="0"/>
              <a:t>11/02/2025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1EA762-CD4F-4783-930A-CA83D05D1A03}" type="slidenum">
              <a:rPr lang="fr-FR" smtClean="0"/>
              <a:t>‹N°›</a:t>
            </a:fld>
            <a:endParaRPr lang="fr-FR"/>
          </a:p>
        </p:txBody>
      </p:sp>
    </p:spTree>
    <p:extLst>
      <p:ext uri="{BB962C8B-B14F-4D97-AF65-F5344CB8AC3E}">
        <p14:creationId xmlns:p14="http://schemas.microsoft.com/office/powerpoint/2010/main" val="2875099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4.png"/><Relationship Id="rId4" Type="http://schemas.openxmlformats.org/officeDocument/2006/relationships/diagramData" Target="../diagrams/data1.xml"/><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JPG"/><Relationship Id="rId7" Type="http://schemas.openxmlformats.org/officeDocument/2006/relationships/diagramColors" Target="../diagrams/colors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10" Type="http://schemas.openxmlformats.org/officeDocument/2006/relationships/image" Target="../media/image5.png"/><Relationship Id="rId4" Type="http://schemas.openxmlformats.org/officeDocument/2006/relationships/diagramData" Target="../diagrams/data2.xm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avec coins rognés en diagonale 3"/>
          <p:cNvSpPr/>
          <p:nvPr/>
        </p:nvSpPr>
        <p:spPr>
          <a:xfrm>
            <a:off x="2084138" y="728735"/>
            <a:ext cx="8060574" cy="395833"/>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lvl="0" algn="ctr">
              <a:defRPr/>
            </a:pPr>
            <a:r>
              <a:rPr lang="fr-FR" sz="1400" b="1" dirty="0">
                <a:solidFill>
                  <a:schemeClr val="tx1"/>
                </a:solidFill>
                <a:latin typeface="Calibri" panose="020F0502020204030204"/>
              </a:rPr>
              <a:t>La rémunération est versée par la caisse de rattachement de l’infirmier, celle de son lieu d'exercice </a:t>
            </a:r>
          </a:p>
          <a:p>
            <a:pPr lvl="0" algn="ctr">
              <a:defRPr/>
            </a:pPr>
            <a:r>
              <a:rPr lang="fr-FR" sz="1400" dirty="0">
                <a:solidFill>
                  <a:schemeClr val="tx1"/>
                </a:solidFill>
                <a:latin typeface="Calibri" panose="020F0502020204030204"/>
              </a:rPr>
              <a:t>(quelle que soit la caisse d’affiliation de la personne décédée, tout régime confondu).</a:t>
            </a: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2807" y="36640"/>
            <a:ext cx="2295330" cy="747790"/>
          </a:xfrm>
          <a:prstGeom prst="rect">
            <a:avLst/>
          </a:prstGeom>
        </p:spPr>
      </p:pic>
      <p:sp>
        <p:nvSpPr>
          <p:cNvPr id="6" name="Titre 3"/>
          <p:cNvSpPr txBox="1">
            <a:spLocks/>
          </p:cNvSpPr>
          <p:nvPr/>
        </p:nvSpPr>
        <p:spPr>
          <a:xfrm>
            <a:off x="2436043" y="213580"/>
            <a:ext cx="7356764" cy="393910"/>
          </a:xfrm>
          <a:prstGeom prst="rect">
            <a:avLst/>
          </a:prstGeom>
          <a:solidFill>
            <a:schemeClr val="accent1">
              <a:lumMod val="75000"/>
            </a:schemeClr>
          </a:solidFill>
        </p:spPr>
        <p:txBody>
          <a:bodyPr/>
          <a:lstStyle>
            <a:lvl1pPr marL="19050" indent="0" algn="l" defTabSz="1219170" rtl="0" eaLnBrk="1" latinLnBrk="0" hangingPunct="1">
              <a:lnSpc>
                <a:spcPct val="90000"/>
              </a:lnSpc>
              <a:spcBef>
                <a:spcPct val="0"/>
              </a:spcBef>
              <a:buNone/>
              <a:tabLst/>
              <a:defRPr sz="3333" b="1" kern="1200">
                <a:solidFill>
                  <a:srgbClr val="95C11F"/>
                </a:solidFill>
                <a:latin typeface="Marianne" panose="02000000000000000000" pitchFamily="2" charset="0"/>
                <a:ea typeface="+mj-ea"/>
                <a:cs typeface="+mj-cs"/>
              </a:defRPr>
            </a:lvl1pPr>
          </a:lstStyle>
          <a:p>
            <a:pPr algn="ctr"/>
            <a:r>
              <a:rPr lang="fr-FR" sz="2200" dirty="0">
                <a:solidFill>
                  <a:schemeClr val="bg1"/>
                </a:solidFill>
              </a:rPr>
              <a:t>CIRCUIT DE PAIEMENT PAR LA CPAM</a:t>
            </a: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713" y="78889"/>
            <a:ext cx="2049366" cy="655125"/>
          </a:xfrm>
          <a:prstGeom prst="rect">
            <a:avLst/>
          </a:prstGeom>
        </p:spPr>
      </p:pic>
      <p:graphicFrame>
        <p:nvGraphicFramePr>
          <p:cNvPr id="8" name="Diagramme 7"/>
          <p:cNvGraphicFramePr/>
          <p:nvPr>
            <p:extLst>
              <p:ext uri="{D42A27DB-BD31-4B8C-83A1-F6EECF244321}">
                <p14:modId xmlns:p14="http://schemas.microsoft.com/office/powerpoint/2010/main" val="1901512455"/>
              </p:ext>
            </p:extLst>
          </p:nvPr>
        </p:nvGraphicFramePr>
        <p:xfrm>
          <a:off x="1487979" y="1245813"/>
          <a:ext cx="10532226" cy="537111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9" name="Image 8"/>
          <p:cNvPicPr>
            <a:picLocks noChangeAspect="1"/>
          </p:cNvPicPr>
          <p:nvPr/>
        </p:nvPicPr>
        <p:blipFill>
          <a:blip r:embed="rId9"/>
          <a:stretch>
            <a:fillRect/>
          </a:stretch>
        </p:blipFill>
        <p:spPr>
          <a:xfrm>
            <a:off x="340622" y="1245814"/>
            <a:ext cx="728445" cy="762667"/>
          </a:xfrm>
          <a:prstGeom prst="rect">
            <a:avLst/>
          </a:prstGeom>
        </p:spPr>
      </p:pic>
      <p:pic>
        <p:nvPicPr>
          <p:cNvPr id="10" name="Image 9"/>
          <p:cNvPicPr>
            <a:picLocks noChangeAspect="1"/>
          </p:cNvPicPr>
          <p:nvPr/>
        </p:nvPicPr>
        <p:blipFill>
          <a:blip r:embed="rId10"/>
          <a:stretch>
            <a:fillRect/>
          </a:stretch>
        </p:blipFill>
        <p:spPr>
          <a:xfrm>
            <a:off x="0" y="2970337"/>
            <a:ext cx="2170179" cy="3134745"/>
          </a:xfrm>
          <a:prstGeom prst="rect">
            <a:avLst/>
          </a:prstGeom>
        </p:spPr>
      </p:pic>
    </p:spTree>
    <p:extLst>
      <p:ext uri="{BB962C8B-B14F-4D97-AF65-F5344CB8AC3E}">
        <p14:creationId xmlns:p14="http://schemas.microsoft.com/office/powerpoint/2010/main" val="848845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2807" y="36640"/>
            <a:ext cx="2295330" cy="747790"/>
          </a:xfrm>
          <a:prstGeom prst="rect">
            <a:avLst/>
          </a:prstGeom>
        </p:spPr>
      </p:pic>
      <p:sp>
        <p:nvSpPr>
          <p:cNvPr id="6" name="Titre 3"/>
          <p:cNvSpPr txBox="1">
            <a:spLocks/>
          </p:cNvSpPr>
          <p:nvPr/>
        </p:nvSpPr>
        <p:spPr>
          <a:xfrm>
            <a:off x="2436043" y="213580"/>
            <a:ext cx="7356764" cy="39391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lstStyle>
            <a:lvl1pPr marL="19050" indent="0" algn="l" defTabSz="1219170" rtl="0" eaLnBrk="1" latinLnBrk="0" hangingPunct="1">
              <a:lnSpc>
                <a:spcPct val="90000"/>
              </a:lnSpc>
              <a:spcBef>
                <a:spcPct val="0"/>
              </a:spcBef>
              <a:buNone/>
              <a:tabLst/>
              <a:defRPr sz="3333" b="1" kern="1200">
                <a:solidFill>
                  <a:srgbClr val="95C11F"/>
                </a:solidFill>
                <a:latin typeface="Marianne" panose="02000000000000000000" pitchFamily="2" charset="0"/>
                <a:ea typeface="+mj-ea"/>
                <a:cs typeface="+mj-cs"/>
              </a:defRPr>
            </a:lvl1pPr>
          </a:lstStyle>
          <a:p>
            <a:pPr algn="ctr"/>
            <a:r>
              <a:rPr lang="fr-FR" sz="2200" dirty="0">
                <a:solidFill>
                  <a:schemeClr val="bg1"/>
                </a:solidFill>
              </a:rPr>
              <a:t>CIRCUIT DE PAIEMENT PAR LA CPAM</a:t>
            </a: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713" y="78889"/>
            <a:ext cx="2049366" cy="655125"/>
          </a:xfrm>
          <a:prstGeom prst="rect">
            <a:avLst/>
          </a:prstGeom>
        </p:spPr>
      </p:pic>
      <p:graphicFrame>
        <p:nvGraphicFramePr>
          <p:cNvPr id="8" name="Diagramme 7"/>
          <p:cNvGraphicFramePr/>
          <p:nvPr>
            <p:extLst>
              <p:ext uri="{D42A27DB-BD31-4B8C-83A1-F6EECF244321}">
                <p14:modId xmlns:p14="http://schemas.microsoft.com/office/powerpoint/2010/main" val="706400914"/>
              </p:ext>
            </p:extLst>
          </p:nvPr>
        </p:nvGraphicFramePr>
        <p:xfrm>
          <a:off x="2190079" y="1246703"/>
          <a:ext cx="9463071" cy="52205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0" name="Image 9"/>
          <p:cNvPicPr>
            <a:picLocks noChangeAspect="1"/>
          </p:cNvPicPr>
          <p:nvPr/>
        </p:nvPicPr>
        <p:blipFill>
          <a:blip r:embed="rId9"/>
          <a:stretch>
            <a:fillRect/>
          </a:stretch>
        </p:blipFill>
        <p:spPr>
          <a:xfrm>
            <a:off x="449560" y="3690851"/>
            <a:ext cx="1915289" cy="2942601"/>
          </a:xfrm>
          <a:prstGeom prst="rect">
            <a:avLst/>
          </a:prstGeom>
        </p:spPr>
      </p:pic>
      <p:pic>
        <p:nvPicPr>
          <p:cNvPr id="11" name="Image 10"/>
          <p:cNvPicPr>
            <a:picLocks noChangeAspect="1"/>
          </p:cNvPicPr>
          <p:nvPr/>
        </p:nvPicPr>
        <p:blipFill>
          <a:blip r:embed="rId10"/>
          <a:stretch>
            <a:fillRect/>
          </a:stretch>
        </p:blipFill>
        <p:spPr>
          <a:xfrm>
            <a:off x="0" y="2011503"/>
            <a:ext cx="1763427" cy="598694"/>
          </a:xfrm>
          <a:prstGeom prst="rect">
            <a:avLst/>
          </a:prstGeom>
        </p:spPr>
      </p:pic>
      <p:grpSp>
        <p:nvGrpSpPr>
          <p:cNvPr id="12" name="Groupe 11"/>
          <p:cNvGrpSpPr/>
          <p:nvPr/>
        </p:nvGrpSpPr>
        <p:grpSpPr>
          <a:xfrm>
            <a:off x="1928553" y="0"/>
            <a:ext cx="1427122" cy="1406106"/>
            <a:chOff x="6970303" y="1837891"/>
            <a:chExt cx="1519670" cy="1519670"/>
          </a:xfrm>
          <a:solidFill>
            <a:schemeClr val="accent6">
              <a:lumMod val="20000"/>
              <a:lumOff val="80000"/>
            </a:schemeClr>
          </a:solidFill>
          <a:scene3d>
            <a:camera prst="orthographicFront"/>
            <a:lightRig rig="threePt" dir="t">
              <a:rot lat="0" lon="0" rev="7500000"/>
            </a:lightRig>
          </a:scene3d>
        </p:grpSpPr>
        <p:sp>
          <p:nvSpPr>
            <p:cNvPr id="13" name="Flèche vers le bas 12"/>
            <p:cNvSpPr/>
            <p:nvPr/>
          </p:nvSpPr>
          <p:spPr>
            <a:xfrm>
              <a:off x="6970303" y="1837891"/>
              <a:ext cx="1519670" cy="1519670"/>
            </a:xfrm>
            <a:prstGeom prst="downArrow">
              <a:avLst>
                <a:gd name="adj1" fmla="val 55000"/>
                <a:gd name="adj2" fmla="val 45000"/>
              </a:avLst>
            </a:prstGeom>
            <a:grpFill/>
            <a:ln>
              <a:solidFill>
                <a:schemeClr val="tx1"/>
              </a:solidFill>
            </a:ln>
            <a:sp3d>
              <a:bevelT w="139700" prst="cross"/>
            </a:sp3d>
          </p:spPr>
          <p:style>
            <a:lnRef idx="1">
              <a:schemeClr val="accent2"/>
            </a:lnRef>
            <a:fillRef idx="2">
              <a:schemeClr val="accent2"/>
            </a:fillRef>
            <a:effectRef idx="1">
              <a:schemeClr val="accent2"/>
            </a:effectRef>
            <a:fontRef idx="minor">
              <a:schemeClr val="dk1"/>
            </a:fontRef>
          </p:style>
          <p:txBody>
            <a:bodyPr/>
            <a:lstStyle/>
            <a:p>
              <a:endParaRPr lang="fr-FR"/>
            </a:p>
          </p:txBody>
        </p:sp>
        <p:sp>
          <p:nvSpPr>
            <p:cNvPr id="14" name="Flèche vers le bas 4"/>
            <p:cNvSpPr txBox="1"/>
            <p:nvPr/>
          </p:nvSpPr>
          <p:spPr>
            <a:xfrm>
              <a:off x="7312229" y="1837891"/>
              <a:ext cx="835818" cy="1143552"/>
            </a:xfrm>
            <a:prstGeom prst="rect">
              <a:avLst/>
            </a:prstGeom>
            <a:grpFill/>
            <a:ln>
              <a:solidFill>
                <a:schemeClr val="tx1"/>
              </a:solidFill>
            </a:ln>
            <a:sp3d>
              <a:bevelT w="139700" prst="cross"/>
            </a:sp3d>
          </p:spPr>
          <p:style>
            <a:lnRef idx="1">
              <a:schemeClr val="accent2"/>
            </a:lnRef>
            <a:fillRef idx="2">
              <a:schemeClr val="accent2"/>
            </a:fillRef>
            <a:effectRef idx="1">
              <a:schemeClr val="accent2"/>
            </a:effectRef>
            <a:fontRef idx="minor">
              <a:schemeClr val="dk1"/>
            </a:fontRef>
          </p:style>
          <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fr-FR" sz="3600" kern="1200"/>
            </a:p>
          </p:txBody>
        </p:sp>
      </p:grpSp>
    </p:spTree>
    <p:extLst>
      <p:ext uri="{BB962C8B-B14F-4D97-AF65-F5344CB8AC3E}">
        <p14:creationId xmlns:p14="http://schemas.microsoft.com/office/powerpoint/2010/main" val="319798042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350</Words>
  <Application>Microsoft Office PowerPoint</Application>
  <PresentationFormat>Grand écran</PresentationFormat>
  <Paragraphs>29</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Cnam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CHAPULIOT CAMILLE (CPAM VAL-D'OISE)</dc:creator>
  <cp:lastModifiedBy>AULAGNIER, Camille (ARS-IDF)</cp:lastModifiedBy>
  <cp:revision>9</cp:revision>
  <dcterms:created xsi:type="dcterms:W3CDTF">2024-12-31T07:44:24Z</dcterms:created>
  <dcterms:modified xsi:type="dcterms:W3CDTF">2025-02-11T09:07:26Z</dcterms:modified>
</cp:coreProperties>
</file>