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7" r:id="rId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PAGNOL, Florence" initials="LF" lastIdx="2" clrIdx="0"/>
  <p:cmAuthor id="1" name="BONNEAU, Laëtitia" initials="B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99"/>
    <a:srgbClr val="FF6600"/>
    <a:srgbClr val="009644"/>
    <a:srgbClr val="F2800E"/>
    <a:srgbClr val="85CA3A"/>
    <a:srgbClr val="00CC00"/>
    <a:srgbClr val="E72D55"/>
    <a:srgbClr val="007A37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383" autoAdjust="0"/>
    <p:restoredTop sz="94660"/>
  </p:normalViewPr>
  <p:slideViewPr>
    <p:cSldViewPr snapToGrid="0">
      <p:cViewPr>
        <p:scale>
          <a:sx n="118" d="100"/>
          <a:sy n="118" d="100"/>
        </p:scale>
        <p:origin x="-121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>
          <a:xfrm>
            <a:off x="1100138" y="3952874"/>
            <a:ext cx="6557962" cy="1666875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4"/>
          </p:nvPr>
        </p:nvSpPr>
        <p:spPr>
          <a:xfrm>
            <a:off x="1100138" y="1493422"/>
            <a:ext cx="6557962" cy="734047"/>
          </a:xfrm>
        </p:spPr>
        <p:txBody>
          <a:bodyPr wrap="square">
            <a:spAutoFit/>
          </a:bodyPr>
          <a:lstStyle>
            <a:lvl1pPr marL="0" indent="180000">
              <a:buFont typeface="Arial" panose="020B0604020202020204" pitchFamily="34" charset="0"/>
              <a:buChar char="•"/>
              <a:defRPr sz="1050"/>
            </a:lvl1pPr>
            <a:lvl2pPr marL="396000" indent="-180000">
              <a:defRPr sz="1000"/>
            </a:lvl2pPr>
            <a:lvl3pPr marL="540000" indent="-180000">
              <a:defRPr sz="600"/>
            </a:lvl3pPr>
            <a:lvl4pPr marL="720000" indent="-180000">
              <a:defRPr sz="500"/>
            </a:lvl4pPr>
            <a:lvl5pPr marL="900000">
              <a:defRPr sz="5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1760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342900" y="142875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3495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285750" y="142875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33292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charset="0"/>
        <a:buChar char="ü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Courier New" charset="0"/>
        <a:buChar char="o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charset="0"/>
        <a:buChar char="−"/>
        <a:defRPr sz="16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54" y="406353"/>
            <a:ext cx="1629491" cy="1141370"/>
          </a:xfrm>
          <a:prstGeom prst="rect">
            <a:avLst/>
          </a:prstGeom>
        </p:spPr>
      </p:pic>
      <p:sp>
        <p:nvSpPr>
          <p:cNvPr id="64" name="ZoneTexte 63"/>
          <p:cNvSpPr txBox="1"/>
          <p:nvPr/>
        </p:nvSpPr>
        <p:spPr>
          <a:xfrm>
            <a:off x="5725959" y="2864944"/>
            <a:ext cx="783202" cy="261610"/>
          </a:xfrm>
          <a:prstGeom prst="rect">
            <a:avLst/>
          </a:prstGeom>
          <a:solidFill>
            <a:schemeClr val="bg1"/>
          </a:solidFill>
          <a:ln>
            <a:solidFill>
              <a:srgbClr val="E72D5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rgbClr val="E72D55"/>
                </a:solidFill>
              </a:rPr>
              <a:t>Résident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5319609" y="5064163"/>
            <a:ext cx="1245604" cy="93871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rgbClr val="0070C0"/>
                </a:solidFill>
              </a:rPr>
              <a:t>Pharmacien </a:t>
            </a:r>
            <a:r>
              <a:rPr lang="fr-FR" sz="1100" b="1" u="sng" dirty="0">
                <a:solidFill>
                  <a:srgbClr val="0070C0"/>
                </a:solidFill>
              </a:rPr>
              <a:t>ou</a:t>
            </a:r>
            <a:r>
              <a:rPr lang="fr-FR" sz="1100" b="1" dirty="0">
                <a:solidFill>
                  <a:srgbClr val="0070C0"/>
                </a:solidFill>
              </a:rPr>
              <a:t> préparateur sous responsabilité pharmacien </a:t>
            </a:r>
            <a:r>
              <a:rPr lang="fr-FR" sz="1100" b="1" u="sng" dirty="0">
                <a:solidFill>
                  <a:srgbClr val="0070C0"/>
                </a:solidFill>
              </a:rPr>
              <a:t>ou</a:t>
            </a:r>
            <a:r>
              <a:rPr lang="fr-FR" sz="1100" b="1" dirty="0">
                <a:solidFill>
                  <a:srgbClr val="0070C0"/>
                </a:solidFill>
              </a:rPr>
              <a:t> infirmier</a:t>
            </a:r>
          </a:p>
        </p:txBody>
      </p:sp>
      <p:sp>
        <p:nvSpPr>
          <p:cNvPr id="49" name="Espace réservé du contenu 12"/>
          <p:cNvSpPr txBox="1">
            <a:spLocks/>
          </p:cNvSpPr>
          <p:nvPr/>
        </p:nvSpPr>
        <p:spPr bwMode="auto">
          <a:xfrm>
            <a:off x="97996" y="5000851"/>
            <a:ext cx="3156894" cy="1503489"/>
          </a:xfrm>
          <a:prstGeom prst="rect">
            <a:avLst/>
          </a:prstGeom>
          <a:noFill/>
          <a:ln w="19050">
            <a:solidFill>
              <a:srgbClr val="F2800E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05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64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charset="0"/>
              <a:buChar char="−"/>
              <a:defRPr sz="7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6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fr-FR" sz="1400" b="1" u="sng" dirty="0">
                <a:solidFill>
                  <a:srgbClr val="FF6600"/>
                </a:solidFill>
              </a:rPr>
              <a:t>Dispensation</a:t>
            </a:r>
          </a:p>
          <a:p>
            <a:pPr marL="171450" indent="-171450"/>
            <a:r>
              <a:rPr lang="fr-FR" sz="1050" b="1" dirty="0" smtClean="0">
                <a:solidFill>
                  <a:srgbClr val="FF6600"/>
                </a:solidFill>
              </a:rPr>
              <a:t>Par une pharmacie à usage intérieur (PUI)</a:t>
            </a:r>
          </a:p>
          <a:p>
            <a:pPr marL="177800" indent="0">
              <a:spcBef>
                <a:spcPts val="0"/>
              </a:spcBef>
              <a:buNone/>
            </a:pPr>
            <a:r>
              <a:rPr lang="fr-FR" sz="1050" b="1" dirty="0" smtClean="0">
                <a:solidFill>
                  <a:srgbClr val="FF6600"/>
                </a:solidFill>
              </a:rPr>
              <a:t>OU par une ou plusieurs officine (s) </a:t>
            </a:r>
            <a:r>
              <a:rPr lang="fr-FR" sz="1050" dirty="0" smtClean="0">
                <a:solidFill>
                  <a:srgbClr val="FF6600"/>
                </a:solidFill>
              </a:rPr>
              <a:t>-&gt; convention officine/EHPAD, </a:t>
            </a:r>
            <a:r>
              <a:rPr lang="fr-FR" sz="1050" u="sng" dirty="0" smtClean="0">
                <a:solidFill>
                  <a:srgbClr val="FF6600"/>
                </a:solidFill>
              </a:rPr>
              <a:t>identification </a:t>
            </a:r>
            <a:r>
              <a:rPr lang="fr-FR" sz="1050" u="sng" dirty="0">
                <a:solidFill>
                  <a:srgbClr val="FF6600"/>
                </a:solidFill>
              </a:rPr>
              <a:t>du pharmacien </a:t>
            </a:r>
            <a:r>
              <a:rPr lang="fr-FR" sz="1050" u="sng" dirty="0" smtClean="0">
                <a:solidFill>
                  <a:srgbClr val="FF6600"/>
                </a:solidFill>
              </a:rPr>
              <a:t>référent</a:t>
            </a:r>
            <a:r>
              <a:rPr lang="fr-FR" sz="1050" dirty="0" smtClean="0">
                <a:solidFill>
                  <a:srgbClr val="FF6600"/>
                </a:solidFill>
              </a:rPr>
              <a:t> et définition de ses missions</a:t>
            </a:r>
            <a:r>
              <a:rPr lang="fr-FR" sz="1050" dirty="0">
                <a:solidFill>
                  <a:srgbClr val="FF6600"/>
                </a:solidFill>
              </a:rPr>
              <a:t> </a:t>
            </a:r>
          </a:p>
          <a:p>
            <a:r>
              <a:rPr lang="fr-FR" sz="1050" dirty="0" smtClean="0">
                <a:solidFill>
                  <a:srgbClr val="FF6600"/>
                </a:solidFill>
              </a:rPr>
              <a:t>Après analyse pharmaceutique </a:t>
            </a:r>
          </a:p>
          <a:p>
            <a:pPr marL="171450" indent="-171450">
              <a:spcBef>
                <a:spcPts val="0"/>
              </a:spcBef>
            </a:pPr>
            <a:r>
              <a:rPr lang="fr-FR" sz="1050" dirty="0" smtClean="0">
                <a:solidFill>
                  <a:srgbClr val="FF6600"/>
                </a:solidFill>
              </a:rPr>
              <a:t>Accompagnée d’une transmission d’information </a:t>
            </a:r>
            <a:r>
              <a:rPr lang="fr-FR" sz="1050" dirty="0">
                <a:solidFill>
                  <a:srgbClr val="FF6600"/>
                </a:solidFill>
              </a:rPr>
              <a:t>et </a:t>
            </a:r>
            <a:r>
              <a:rPr lang="fr-FR" sz="1050" dirty="0" smtClean="0">
                <a:solidFill>
                  <a:srgbClr val="FF6600"/>
                </a:solidFill>
              </a:rPr>
              <a:t>de conseils </a:t>
            </a:r>
            <a:r>
              <a:rPr lang="fr-FR" sz="1050" dirty="0">
                <a:solidFill>
                  <a:srgbClr val="FF6600"/>
                </a:solidFill>
              </a:rPr>
              <a:t>pour le bon usage du </a:t>
            </a:r>
            <a:r>
              <a:rPr lang="fr-FR" sz="1050" dirty="0" smtClean="0">
                <a:solidFill>
                  <a:srgbClr val="FF6600"/>
                </a:solidFill>
              </a:rPr>
              <a:t>médicament</a:t>
            </a:r>
            <a:endParaRPr lang="fr-FR" sz="1050" dirty="0">
              <a:solidFill>
                <a:srgbClr val="FF6600"/>
              </a:solidFill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102736" y="1460421"/>
            <a:ext cx="1764019" cy="3459409"/>
          </a:xfrm>
          <a:ln w="19050">
            <a:solidFill>
              <a:srgbClr val="FF0000"/>
            </a:solidFill>
            <a:prstDash val="dash"/>
          </a:ln>
        </p:spPr>
        <p:txBody>
          <a:bodyPr lIns="36000" rIns="36000"/>
          <a:lstStyle/>
          <a:p>
            <a:pPr indent="0" algn="ctr">
              <a:buNone/>
            </a:pPr>
            <a:r>
              <a:rPr lang="fr-FR" sz="1400" b="1" u="sng" dirty="0">
                <a:solidFill>
                  <a:srgbClr val="FF0000"/>
                </a:solidFill>
              </a:rPr>
              <a:t>Prescription</a:t>
            </a:r>
          </a:p>
          <a:p>
            <a:pPr indent="93663"/>
            <a:r>
              <a:rPr lang="fr-FR" b="1" dirty="0">
                <a:solidFill>
                  <a:srgbClr val="FF0000"/>
                </a:solidFill>
              </a:rPr>
              <a:t>Pas de prescription verbale</a:t>
            </a:r>
          </a:p>
          <a:p>
            <a:pPr marL="88900" indent="-88900"/>
            <a:r>
              <a:rPr lang="fr-FR" dirty="0" smtClean="0">
                <a:solidFill>
                  <a:srgbClr val="FF0000"/>
                </a:solidFill>
              </a:rPr>
              <a:t>Ecrite, lisible</a:t>
            </a:r>
            <a:r>
              <a:rPr lang="fr-FR" dirty="0">
                <a:solidFill>
                  <a:srgbClr val="FF0000"/>
                </a:solidFill>
              </a:rPr>
              <a:t>, datée et signée </a:t>
            </a:r>
          </a:p>
          <a:p>
            <a:pPr indent="93663"/>
            <a:r>
              <a:rPr lang="fr-FR" dirty="0">
                <a:solidFill>
                  <a:srgbClr val="FF0000"/>
                </a:solidFill>
              </a:rPr>
              <a:t>Informatisée de préférence</a:t>
            </a:r>
          </a:p>
          <a:p>
            <a:pPr marL="88900" indent="-88900"/>
            <a:r>
              <a:rPr lang="fr-FR" dirty="0" smtClean="0">
                <a:solidFill>
                  <a:srgbClr val="FF0000"/>
                </a:solidFill>
              </a:rPr>
              <a:t>Régulièrement réévaluée</a:t>
            </a:r>
          </a:p>
          <a:p>
            <a:pPr marL="88900" indent="-88900"/>
            <a:r>
              <a:rPr lang="fr-FR" dirty="0" smtClean="0">
                <a:solidFill>
                  <a:srgbClr val="FF0000"/>
                </a:solidFill>
              </a:rPr>
              <a:t>Renseignant </a:t>
            </a:r>
            <a:r>
              <a:rPr lang="fr-FR" dirty="0">
                <a:solidFill>
                  <a:srgbClr val="FF0000"/>
                </a:solidFill>
              </a:rPr>
              <a:t>les modifications/arrêts de </a:t>
            </a:r>
            <a:r>
              <a:rPr lang="fr-FR" dirty="0" smtClean="0">
                <a:solidFill>
                  <a:srgbClr val="FF0000"/>
                </a:solidFill>
              </a:rPr>
              <a:t>traitements</a:t>
            </a:r>
          </a:p>
          <a:p>
            <a:pPr marL="88900" indent="-88900"/>
            <a:r>
              <a:rPr lang="fr-FR" dirty="0">
                <a:solidFill>
                  <a:srgbClr val="FF0000"/>
                </a:solidFill>
              </a:rPr>
              <a:t>Limiter les médicaments « si besoin </a:t>
            </a:r>
            <a:r>
              <a:rPr lang="fr-FR" dirty="0" smtClean="0">
                <a:solidFill>
                  <a:srgbClr val="FF0000"/>
                </a:solidFill>
              </a:rPr>
              <a:t>»</a:t>
            </a:r>
            <a:endParaRPr lang="fr-FR" dirty="0">
              <a:solidFill>
                <a:srgbClr val="FF0000"/>
              </a:solidFill>
            </a:endParaRPr>
          </a:p>
          <a:p>
            <a:pPr marL="88900" indent="-88900"/>
            <a:r>
              <a:rPr lang="fr-FR" dirty="0">
                <a:solidFill>
                  <a:srgbClr val="FF0000"/>
                </a:solidFill>
              </a:rPr>
              <a:t>Selon le livret thérapeutique de l’EHPAD (ou la liste préférentielle de médicaments </a:t>
            </a:r>
            <a:r>
              <a:rPr lang="fr-FR" i="1" dirty="0">
                <a:solidFill>
                  <a:srgbClr val="FF0000"/>
                </a:solidFill>
              </a:rPr>
              <a:t>a minima</a:t>
            </a:r>
            <a:r>
              <a:rPr lang="fr-FR" dirty="0">
                <a:solidFill>
                  <a:srgbClr val="FF0000"/>
                </a:solidFill>
              </a:rPr>
              <a:t>)</a:t>
            </a:r>
          </a:p>
          <a:p>
            <a:pPr marL="88900" indent="-88900"/>
            <a:r>
              <a:rPr lang="fr-FR" dirty="0" smtClean="0">
                <a:solidFill>
                  <a:srgbClr val="FF0000"/>
                </a:solidFill>
              </a:rPr>
              <a:t>En regard de la liste des comprimés écrasables et gélules ouvrables </a:t>
            </a:r>
            <a:r>
              <a:rPr lang="fr-FR" sz="1000" i="1" dirty="0" smtClean="0">
                <a:solidFill>
                  <a:srgbClr val="FF0000"/>
                </a:solidFill>
              </a:rPr>
              <a:t>pour les résidents ayant des troubles de la déglutition</a:t>
            </a:r>
            <a:endParaRPr lang="fr-FR" i="1" dirty="0" smtClean="0">
              <a:solidFill>
                <a:srgbClr val="FF0000"/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2160469" y="1078100"/>
            <a:ext cx="4581706" cy="4062125"/>
            <a:chOff x="2329634" y="1658503"/>
            <a:chExt cx="5047059" cy="4680000"/>
          </a:xfrm>
        </p:grpSpPr>
        <p:sp>
          <p:nvSpPr>
            <p:cNvPr id="18" name="Arc 17"/>
            <p:cNvSpPr>
              <a:spLocks noChangeAspect="1"/>
            </p:cNvSpPr>
            <p:nvPr/>
          </p:nvSpPr>
          <p:spPr>
            <a:xfrm>
              <a:off x="3487799" y="2286055"/>
              <a:ext cx="3882353" cy="3600000"/>
            </a:xfrm>
            <a:prstGeom prst="arc">
              <a:avLst>
                <a:gd name="adj1" fmla="val 10879196"/>
                <a:gd name="adj2" fmla="val 0"/>
              </a:avLst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Arc 18"/>
            <p:cNvSpPr>
              <a:spLocks noChangeAspect="1"/>
            </p:cNvSpPr>
            <p:nvPr/>
          </p:nvSpPr>
          <p:spPr>
            <a:xfrm rot="10800000">
              <a:off x="2329634" y="1658503"/>
              <a:ext cx="5047059" cy="4680000"/>
            </a:xfrm>
            <a:prstGeom prst="arc">
              <a:avLst>
                <a:gd name="adj1" fmla="val 10879196"/>
                <a:gd name="adj2" fmla="val 0"/>
              </a:avLst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Arc 19"/>
            <p:cNvSpPr>
              <a:spLocks noChangeAspect="1"/>
            </p:cNvSpPr>
            <p:nvPr/>
          </p:nvSpPr>
          <p:spPr>
            <a:xfrm rot="10800000">
              <a:off x="3487799" y="2724821"/>
              <a:ext cx="2717647" cy="2520000"/>
            </a:xfrm>
            <a:prstGeom prst="arc">
              <a:avLst>
                <a:gd name="adj1" fmla="val 10879196"/>
                <a:gd name="adj2" fmla="val 0"/>
              </a:avLst>
            </a:prstGeom>
            <a:ln w="57150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ZoneTexte 33"/>
          <p:cNvSpPr txBox="1"/>
          <p:nvPr/>
        </p:nvSpPr>
        <p:spPr>
          <a:xfrm>
            <a:off x="1866755" y="3232263"/>
            <a:ext cx="783202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rgbClr val="FF0000"/>
                </a:solidFill>
              </a:rPr>
              <a:t>Médecin</a:t>
            </a:r>
          </a:p>
        </p:txBody>
      </p:sp>
      <p:sp>
        <p:nvSpPr>
          <p:cNvPr id="35" name="ZoneTexte 34"/>
          <p:cNvSpPr txBox="1"/>
          <p:nvPr/>
        </p:nvSpPr>
        <p:spPr>
          <a:xfrm>
            <a:off x="3319169" y="5072255"/>
            <a:ext cx="1219970" cy="938719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 smtClean="0">
                <a:solidFill>
                  <a:srgbClr val="FF6600"/>
                </a:solidFill>
              </a:rPr>
              <a:t>Pharmacien référent </a:t>
            </a:r>
            <a:r>
              <a:rPr lang="fr-FR" sz="1100" b="1" u="sng" dirty="0">
                <a:solidFill>
                  <a:srgbClr val="FF6600"/>
                </a:solidFill>
              </a:rPr>
              <a:t>ou </a:t>
            </a:r>
            <a:r>
              <a:rPr lang="fr-FR" sz="1100" b="1" dirty="0">
                <a:solidFill>
                  <a:srgbClr val="FF6600"/>
                </a:solidFill>
              </a:rPr>
              <a:t>préparateur sous responsabilité du pharmacien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631738" y="807240"/>
            <a:ext cx="694525" cy="261610"/>
          </a:xfrm>
          <a:prstGeom prst="rect">
            <a:avLst/>
          </a:prstGeom>
          <a:noFill/>
          <a:ln>
            <a:solidFill>
              <a:srgbClr val="007A3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rgbClr val="007A37"/>
                </a:solidFill>
              </a:rPr>
              <a:t>Infirmier</a:t>
            </a:r>
          </a:p>
        </p:txBody>
      </p:sp>
      <p:sp>
        <p:nvSpPr>
          <p:cNvPr id="45" name="ZoneTexte 44"/>
          <p:cNvSpPr txBox="1"/>
          <p:nvPr/>
        </p:nvSpPr>
        <p:spPr>
          <a:xfrm>
            <a:off x="108719" y="38062"/>
            <a:ext cx="1922382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fr-FR" b="1" dirty="0">
                <a:solidFill>
                  <a:srgbClr val="000099"/>
                </a:solidFill>
              </a:rPr>
              <a:t>La prise en charge médicamenteuse</a:t>
            </a:r>
          </a:p>
          <a:p>
            <a:pPr algn="ctr">
              <a:lnSpc>
                <a:spcPct val="80000"/>
              </a:lnSpc>
            </a:pPr>
            <a:r>
              <a:rPr lang="fr-FR" b="1" dirty="0">
                <a:solidFill>
                  <a:srgbClr val="000099"/>
                </a:solidFill>
              </a:rPr>
              <a:t>en EHPAD</a:t>
            </a:r>
          </a:p>
        </p:txBody>
      </p:sp>
      <p:sp>
        <p:nvSpPr>
          <p:cNvPr id="48" name="ZoneTexte 47"/>
          <p:cNvSpPr txBox="1"/>
          <p:nvPr/>
        </p:nvSpPr>
        <p:spPr>
          <a:xfrm>
            <a:off x="3197805" y="3225251"/>
            <a:ext cx="1783474" cy="646331"/>
          </a:xfrm>
          <a:prstGeom prst="rect">
            <a:avLst/>
          </a:prstGeom>
          <a:noFill/>
          <a:ln>
            <a:solidFill>
              <a:srgbClr val="C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400" b="1" u="sng" dirty="0">
                <a:solidFill>
                  <a:schemeClr val="accent6">
                    <a:lumMod val="75000"/>
                  </a:schemeClr>
                </a:solidFill>
                <a:ea typeface="ＭＳ Ｐゴシック" charset="0"/>
                <a:cs typeface="ＭＳ Ｐゴシック" charset="0"/>
              </a:rPr>
              <a:t>Surveillance, </a:t>
            </a:r>
            <a:r>
              <a:rPr lang="fr-FR" sz="1400" b="1" u="sng" dirty="0" smtClean="0">
                <a:solidFill>
                  <a:schemeClr val="accent6">
                    <a:lumMod val="75000"/>
                  </a:schemeClr>
                </a:solidFill>
                <a:ea typeface="ＭＳ Ｐゴシック" charset="0"/>
                <a:cs typeface="ＭＳ Ｐゴシック" charset="0"/>
              </a:rPr>
              <a:t>pharmacovigilance</a:t>
            </a:r>
          </a:p>
          <a:p>
            <a:pPr algn="ctr"/>
            <a:r>
              <a:rPr lang="fr-FR" sz="800" dirty="0" smtClean="0">
                <a:solidFill>
                  <a:schemeClr val="accent6">
                    <a:lumMod val="75000"/>
                  </a:schemeClr>
                </a:solidFill>
                <a:ea typeface="ＭＳ Ｐゴシック" charset="0"/>
                <a:cs typeface="ＭＳ Ｐゴシック" charset="0"/>
              </a:rPr>
              <a:t>Signalement au CRPV</a:t>
            </a:r>
            <a:endParaRPr lang="fr-FR" sz="800" dirty="0">
              <a:solidFill>
                <a:schemeClr val="accent6">
                  <a:lumMod val="75000"/>
                </a:scheme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4" name="Espace réservé du contenu 12"/>
          <p:cNvSpPr txBox="1">
            <a:spLocks/>
          </p:cNvSpPr>
          <p:nvPr/>
        </p:nvSpPr>
        <p:spPr bwMode="auto">
          <a:xfrm>
            <a:off x="6375287" y="108898"/>
            <a:ext cx="2700536" cy="2477601"/>
          </a:xfrm>
          <a:prstGeom prst="rect">
            <a:avLst/>
          </a:prstGeom>
          <a:solidFill>
            <a:schemeClr val="bg1"/>
          </a:solidFill>
          <a:ln w="19050">
            <a:solidFill>
              <a:srgbClr val="007A37"/>
            </a:solidFill>
            <a:prstDash val="dash"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396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54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charset="0"/>
              <a:buChar char="−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72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5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90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5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None/>
            </a:pPr>
            <a:r>
              <a:rPr lang="fr-FR" sz="1400" b="1" u="sng" dirty="0">
                <a:solidFill>
                  <a:srgbClr val="007A37"/>
                </a:solidFill>
              </a:rPr>
              <a:t>Stockage dans </a:t>
            </a:r>
            <a:r>
              <a:rPr lang="fr-FR" sz="1400" b="1" u="sng" dirty="0" smtClean="0">
                <a:solidFill>
                  <a:srgbClr val="007A37"/>
                </a:solidFill>
              </a:rPr>
              <a:t>l’infirmerie</a:t>
            </a:r>
            <a:endParaRPr lang="fr-FR" sz="1400" b="1" u="sng" dirty="0">
              <a:solidFill>
                <a:srgbClr val="007A37"/>
              </a:solidFill>
            </a:endParaRPr>
          </a:p>
          <a:p>
            <a:pPr>
              <a:spcBef>
                <a:spcPts val="0"/>
              </a:spcBef>
            </a:pPr>
            <a:r>
              <a:rPr lang="fr-FR" sz="1000" dirty="0">
                <a:solidFill>
                  <a:srgbClr val="007A37"/>
                </a:solidFill>
              </a:rPr>
              <a:t>Séparation :</a:t>
            </a:r>
          </a:p>
          <a:p>
            <a:pPr lvl="1"/>
            <a:r>
              <a:rPr lang="fr-FR" sz="900" dirty="0">
                <a:solidFill>
                  <a:srgbClr val="007A37"/>
                </a:solidFill>
              </a:rPr>
              <a:t>des traitements nominatifs</a:t>
            </a:r>
          </a:p>
          <a:p>
            <a:pPr lvl="1"/>
            <a:r>
              <a:rPr lang="fr-FR" sz="900" dirty="0">
                <a:solidFill>
                  <a:srgbClr val="007A37"/>
                </a:solidFill>
              </a:rPr>
              <a:t>de </a:t>
            </a:r>
            <a:r>
              <a:rPr lang="fr-FR" sz="900" dirty="0" smtClean="0">
                <a:solidFill>
                  <a:srgbClr val="007A37"/>
                </a:solidFill>
              </a:rPr>
              <a:t>la </a:t>
            </a:r>
            <a:r>
              <a:rPr lang="fr-FR" sz="900" dirty="0">
                <a:solidFill>
                  <a:srgbClr val="007A37"/>
                </a:solidFill>
              </a:rPr>
              <a:t>dotation pour besoins urgents</a:t>
            </a:r>
          </a:p>
          <a:p>
            <a:r>
              <a:rPr lang="fr-FR" sz="1000" dirty="0" smtClean="0">
                <a:solidFill>
                  <a:srgbClr val="007A37"/>
                </a:solidFill>
              </a:rPr>
              <a:t>Formalisation </a:t>
            </a:r>
            <a:r>
              <a:rPr lang="fr-FR" sz="1000" dirty="0">
                <a:solidFill>
                  <a:srgbClr val="007A37"/>
                </a:solidFill>
              </a:rPr>
              <a:t>et respect des règles de : </a:t>
            </a:r>
          </a:p>
          <a:p>
            <a:pPr lvl="1"/>
            <a:r>
              <a:rPr lang="fr-FR" sz="900" dirty="0">
                <a:solidFill>
                  <a:srgbClr val="007A37"/>
                </a:solidFill>
              </a:rPr>
              <a:t>Sécurité : rangements fermés et dédiés, accès limité aux personnes habilitées, conditions de détention particulières </a:t>
            </a:r>
            <a:r>
              <a:rPr lang="fr-FR" sz="800" dirty="0">
                <a:solidFill>
                  <a:srgbClr val="007A37"/>
                </a:solidFill>
              </a:rPr>
              <a:t>(oxygène, stupéfiants, etc.)</a:t>
            </a:r>
          </a:p>
          <a:p>
            <a:pPr lvl="1"/>
            <a:r>
              <a:rPr lang="fr-FR" sz="900" dirty="0">
                <a:solidFill>
                  <a:srgbClr val="007A37"/>
                </a:solidFill>
              </a:rPr>
              <a:t>Conservation </a:t>
            </a:r>
            <a:r>
              <a:rPr lang="fr-FR" sz="900" dirty="0" smtClean="0">
                <a:solidFill>
                  <a:srgbClr val="007A37"/>
                </a:solidFill>
              </a:rPr>
              <a:t>(abri </a:t>
            </a:r>
            <a:r>
              <a:rPr lang="fr-FR" sz="900" dirty="0">
                <a:solidFill>
                  <a:srgbClr val="007A37"/>
                </a:solidFill>
              </a:rPr>
              <a:t>de la </a:t>
            </a:r>
            <a:r>
              <a:rPr lang="fr-FR" sz="900" dirty="0" smtClean="0">
                <a:solidFill>
                  <a:srgbClr val="007A37"/>
                </a:solidFill>
              </a:rPr>
              <a:t>lumière, température adaptée, hygiène, etc</a:t>
            </a:r>
            <a:r>
              <a:rPr lang="fr-FR" sz="900" dirty="0">
                <a:solidFill>
                  <a:srgbClr val="007A37"/>
                </a:solidFill>
              </a:rPr>
              <a:t>.</a:t>
            </a:r>
            <a:r>
              <a:rPr lang="fr-FR" sz="900" dirty="0" smtClean="0">
                <a:solidFill>
                  <a:srgbClr val="007A37"/>
                </a:solidFill>
              </a:rPr>
              <a:t>)</a:t>
            </a:r>
            <a:endParaRPr lang="fr-FR" sz="900" dirty="0">
              <a:solidFill>
                <a:srgbClr val="007A37"/>
              </a:solidFill>
            </a:endParaRPr>
          </a:p>
          <a:p>
            <a:pPr lvl="1"/>
            <a:r>
              <a:rPr lang="fr-FR" sz="900" dirty="0" smtClean="0">
                <a:solidFill>
                  <a:srgbClr val="007A37"/>
                </a:solidFill>
              </a:rPr>
              <a:t>Gestion des retours et contrôle </a:t>
            </a:r>
            <a:r>
              <a:rPr lang="fr-FR" sz="900" dirty="0">
                <a:solidFill>
                  <a:srgbClr val="007A37"/>
                </a:solidFill>
              </a:rPr>
              <a:t>régulier des </a:t>
            </a:r>
            <a:r>
              <a:rPr lang="fr-FR" sz="900" dirty="0" smtClean="0">
                <a:solidFill>
                  <a:srgbClr val="007A37"/>
                </a:solidFill>
              </a:rPr>
              <a:t>péremption</a:t>
            </a:r>
            <a:r>
              <a:rPr lang="fr-FR" sz="900" dirty="0">
                <a:solidFill>
                  <a:srgbClr val="007A37"/>
                </a:solidFill>
              </a:rPr>
              <a:t>s. </a:t>
            </a:r>
            <a:r>
              <a:rPr lang="fr-FR" dirty="0" smtClean="0">
                <a:solidFill>
                  <a:srgbClr val="FF0000"/>
                </a:solidFill>
              </a:rPr>
              <a:t>Pas de réintégration des médicaments non utilisés </a:t>
            </a:r>
            <a:r>
              <a:rPr lang="fr-FR" sz="900" dirty="0">
                <a:solidFill>
                  <a:srgbClr val="007A37"/>
                </a:solidFill>
              </a:rPr>
              <a:t>=&gt; retour pharmacie</a:t>
            </a:r>
          </a:p>
        </p:txBody>
      </p:sp>
      <p:sp>
        <p:nvSpPr>
          <p:cNvPr id="56" name="Espace réservé du contenu 12"/>
          <p:cNvSpPr txBox="1">
            <a:spLocks/>
          </p:cNvSpPr>
          <p:nvPr/>
        </p:nvSpPr>
        <p:spPr bwMode="auto">
          <a:xfrm>
            <a:off x="6642920" y="4050067"/>
            <a:ext cx="2432903" cy="2422202"/>
          </a:xfrm>
          <a:prstGeom prst="rect">
            <a:avLst/>
          </a:prstGeom>
          <a:noFill/>
          <a:ln w="19050">
            <a:solidFill>
              <a:srgbClr val="0070C0"/>
            </a:solidFill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05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64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charset="0"/>
              <a:buChar char="−"/>
              <a:defRPr sz="7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6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fr-FR" sz="1400" b="1" u="sng" dirty="0" smtClean="0">
                <a:solidFill>
                  <a:srgbClr val="0070C0"/>
                </a:solidFill>
              </a:rPr>
              <a:t>Préparation des doses à administrer et contrôle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fr-FR" sz="1050" b="1" i="1" dirty="0" smtClean="0">
                <a:solidFill>
                  <a:srgbClr val="0070C0"/>
                </a:solidFill>
              </a:rPr>
              <a:t>au regard de la prescription médicale</a:t>
            </a:r>
          </a:p>
          <a:p>
            <a:pPr marL="171450" indent="-171450"/>
            <a:r>
              <a:rPr lang="fr-FR" sz="1050" dirty="0" smtClean="0">
                <a:solidFill>
                  <a:srgbClr val="0070C0"/>
                </a:solidFill>
              </a:rPr>
              <a:t>Préparation nominative des médicaments en pilulier </a:t>
            </a:r>
            <a:r>
              <a:rPr lang="fr-FR" sz="1050" b="1" u="sng" dirty="0" smtClean="0">
                <a:solidFill>
                  <a:srgbClr val="0070C0"/>
                </a:solidFill>
              </a:rPr>
              <a:t>et</a:t>
            </a:r>
            <a:r>
              <a:rPr lang="fr-FR" sz="1050" dirty="0" smtClean="0">
                <a:solidFill>
                  <a:srgbClr val="0070C0"/>
                </a:solidFill>
              </a:rPr>
              <a:t> hors pilulier </a:t>
            </a:r>
            <a:r>
              <a:rPr lang="fr-FR" sz="1000" dirty="0" smtClean="0">
                <a:solidFill>
                  <a:srgbClr val="0070C0"/>
                </a:solidFill>
              </a:rPr>
              <a:t>(doses variables, liquides, « si besoin ») </a:t>
            </a:r>
          </a:p>
          <a:p>
            <a:pPr marL="171450" indent="-171450"/>
            <a:r>
              <a:rPr lang="fr-FR" sz="1050" dirty="0" smtClean="0">
                <a:solidFill>
                  <a:srgbClr val="FF0000"/>
                </a:solidFill>
              </a:rPr>
              <a:t>Identification des médicaments jusqu’à l’administration </a:t>
            </a:r>
            <a:r>
              <a:rPr lang="fr-FR" sz="1050" dirty="0" smtClean="0">
                <a:solidFill>
                  <a:srgbClr val="0070C0"/>
                </a:solidFill>
              </a:rPr>
              <a:t>(nom </a:t>
            </a:r>
            <a:r>
              <a:rPr lang="fr-FR" sz="1050" dirty="0">
                <a:solidFill>
                  <a:srgbClr val="0070C0"/>
                </a:solidFill>
              </a:rPr>
              <a:t>princeps, </a:t>
            </a:r>
            <a:r>
              <a:rPr lang="fr-FR" sz="1050" dirty="0" smtClean="0">
                <a:solidFill>
                  <a:srgbClr val="0070C0"/>
                </a:solidFill>
              </a:rPr>
              <a:t>dosage, dci, </a:t>
            </a:r>
            <a:r>
              <a:rPr lang="fr-FR" sz="1050" dirty="0" err="1" smtClean="0">
                <a:solidFill>
                  <a:srgbClr val="0070C0"/>
                </a:solidFill>
              </a:rPr>
              <a:t>n°lot</a:t>
            </a:r>
            <a:r>
              <a:rPr lang="fr-FR" sz="1050" dirty="0" smtClean="0">
                <a:solidFill>
                  <a:srgbClr val="0070C0"/>
                </a:solidFill>
              </a:rPr>
              <a:t>, DLU) </a:t>
            </a:r>
          </a:p>
          <a:p>
            <a:pPr marL="171450" indent="-171450"/>
            <a:r>
              <a:rPr lang="fr-FR" sz="1050" dirty="0" smtClean="0">
                <a:solidFill>
                  <a:srgbClr val="0070C0"/>
                </a:solidFill>
              </a:rPr>
              <a:t>Zone dédiée et adaptée (PUI, officine, ou salle de soins)</a:t>
            </a:r>
          </a:p>
          <a:p>
            <a:pPr indent="0">
              <a:buNone/>
            </a:pPr>
            <a:r>
              <a:rPr lang="fr-FR" sz="1050" dirty="0" smtClean="0">
                <a:solidFill>
                  <a:srgbClr val="0070C0"/>
                </a:solidFill>
              </a:rPr>
              <a:t>      </a:t>
            </a:r>
            <a:r>
              <a:rPr lang="fr-FR" sz="1000" dirty="0" smtClean="0">
                <a:solidFill>
                  <a:srgbClr val="FF0000"/>
                </a:solidFill>
              </a:rPr>
              <a:t>Pas d’interruption de tâche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60" name="Espace réservé du contenu 12"/>
          <p:cNvSpPr txBox="1">
            <a:spLocks/>
          </p:cNvSpPr>
          <p:nvPr/>
        </p:nvSpPr>
        <p:spPr bwMode="auto">
          <a:xfrm>
            <a:off x="2030996" y="32962"/>
            <a:ext cx="3085620" cy="2085186"/>
          </a:xfrm>
          <a:prstGeom prst="rect">
            <a:avLst/>
          </a:prstGeom>
          <a:solidFill>
            <a:schemeClr val="bg1"/>
          </a:solidFill>
          <a:ln w="19050">
            <a:solidFill>
              <a:srgbClr val="7030A0"/>
            </a:solidFill>
            <a:prstDash val="dash"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05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64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charset="0"/>
              <a:buChar char="−"/>
              <a:defRPr sz="7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6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fr-FR" sz="1400" b="1" u="sng" dirty="0" smtClean="0">
                <a:solidFill>
                  <a:srgbClr val="6600CC"/>
                </a:solidFill>
              </a:rPr>
              <a:t>Administration</a:t>
            </a:r>
          </a:p>
          <a:p>
            <a:pPr indent="0" algn="ctr">
              <a:spcBef>
                <a:spcPts val="0"/>
              </a:spcBef>
              <a:buNone/>
            </a:pPr>
            <a:r>
              <a:rPr lang="fr-FR" sz="1050" i="1" dirty="0">
                <a:solidFill>
                  <a:srgbClr val="6600CC"/>
                </a:solidFill>
              </a:rPr>
              <a:t>au regard de la prescription médicale</a:t>
            </a:r>
          </a:p>
          <a:p>
            <a:pPr marL="171450" indent="-171450"/>
            <a:r>
              <a:rPr lang="fr-FR" sz="1050" dirty="0" smtClean="0">
                <a:solidFill>
                  <a:srgbClr val="6600CC"/>
                </a:solidFill>
              </a:rPr>
              <a:t>Contrôle </a:t>
            </a:r>
            <a:r>
              <a:rPr lang="fr-FR" sz="1050" dirty="0">
                <a:solidFill>
                  <a:srgbClr val="6600CC"/>
                </a:solidFill>
              </a:rPr>
              <a:t>selon la </a:t>
            </a:r>
            <a:r>
              <a:rPr lang="fr-FR" sz="1050" b="1" dirty="0">
                <a:solidFill>
                  <a:srgbClr val="6600CC"/>
                </a:solidFill>
              </a:rPr>
              <a:t>règle des </a:t>
            </a:r>
            <a:r>
              <a:rPr lang="fr-FR" sz="1050" b="1" dirty="0" smtClean="0">
                <a:solidFill>
                  <a:srgbClr val="6600CC"/>
                </a:solidFill>
              </a:rPr>
              <a:t>5B</a:t>
            </a:r>
            <a:r>
              <a:rPr lang="fr-FR" sz="1050" dirty="0" smtClean="0">
                <a:solidFill>
                  <a:srgbClr val="6600CC"/>
                </a:solidFill>
              </a:rPr>
              <a:t> : </a:t>
            </a:r>
            <a:r>
              <a:rPr lang="fr-FR" sz="1050" b="1" dirty="0">
                <a:solidFill>
                  <a:srgbClr val="6600CC"/>
                </a:solidFill>
              </a:rPr>
              <a:t>B</a:t>
            </a:r>
            <a:r>
              <a:rPr lang="fr-FR" sz="1050" dirty="0">
                <a:solidFill>
                  <a:srgbClr val="6600CC"/>
                </a:solidFill>
              </a:rPr>
              <a:t>on patient, </a:t>
            </a:r>
            <a:r>
              <a:rPr lang="fr-FR" sz="1050" b="1" dirty="0">
                <a:solidFill>
                  <a:srgbClr val="6600CC"/>
                </a:solidFill>
              </a:rPr>
              <a:t>B</a:t>
            </a:r>
            <a:r>
              <a:rPr lang="fr-FR" sz="1050" dirty="0">
                <a:solidFill>
                  <a:srgbClr val="6600CC"/>
                </a:solidFill>
              </a:rPr>
              <a:t>on médicament, </a:t>
            </a:r>
            <a:r>
              <a:rPr lang="fr-FR" sz="1050" b="1" dirty="0">
                <a:solidFill>
                  <a:srgbClr val="6600CC"/>
                </a:solidFill>
              </a:rPr>
              <a:t>B</a:t>
            </a:r>
            <a:r>
              <a:rPr lang="fr-FR" sz="1050" dirty="0">
                <a:solidFill>
                  <a:srgbClr val="6600CC"/>
                </a:solidFill>
              </a:rPr>
              <a:t>onne dose, </a:t>
            </a:r>
            <a:r>
              <a:rPr lang="fr-FR" sz="1050" b="1" dirty="0">
                <a:solidFill>
                  <a:srgbClr val="6600CC"/>
                </a:solidFill>
              </a:rPr>
              <a:t>B</a:t>
            </a:r>
            <a:r>
              <a:rPr lang="fr-FR" sz="1050" dirty="0">
                <a:solidFill>
                  <a:srgbClr val="6600CC"/>
                </a:solidFill>
              </a:rPr>
              <a:t>onne voie d’administration, </a:t>
            </a:r>
            <a:r>
              <a:rPr lang="fr-FR" sz="1050" b="1" dirty="0">
                <a:solidFill>
                  <a:srgbClr val="6600CC"/>
                </a:solidFill>
              </a:rPr>
              <a:t>B</a:t>
            </a:r>
            <a:r>
              <a:rPr lang="fr-FR" sz="1050" dirty="0">
                <a:solidFill>
                  <a:srgbClr val="6600CC"/>
                </a:solidFill>
              </a:rPr>
              <a:t>on moment</a:t>
            </a:r>
          </a:p>
          <a:p>
            <a:pPr marL="171450" indent="-171450"/>
            <a:r>
              <a:rPr lang="fr-FR" sz="1050" dirty="0">
                <a:solidFill>
                  <a:srgbClr val="6600CC"/>
                </a:solidFill>
              </a:rPr>
              <a:t>Traçabilité de </a:t>
            </a:r>
            <a:r>
              <a:rPr lang="fr-FR" sz="1050" dirty="0" smtClean="0">
                <a:solidFill>
                  <a:srgbClr val="6600CC"/>
                </a:solidFill>
              </a:rPr>
              <a:t>l’administration et </a:t>
            </a:r>
            <a:r>
              <a:rPr lang="fr-FR" sz="1050" dirty="0">
                <a:solidFill>
                  <a:srgbClr val="6600CC"/>
                </a:solidFill>
              </a:rPr>
              <a:t>des non prises </a:t>
            </a:r>
            <a:r>
              <a:rPr lang="fr-FR" sz="1050" dirty="0" smtClean="0">
                <a:solidFill>
                  <a:srgbClr val="6600CC"/>
                </a:solidFill>
              </a:rPr>
              <a:t>si possible en temps réel</a:t>
            </a:r>
          </a:p>
          <a:p>
            <a:pPr marL="171450" indent="-171450"/>
            <a:r>
              <a:rPr lang="fr-FR" sz="1050" b="1" dirty="0" smtClean="0">
                <a:solidFill>
                  <a:srgbClr val="6600CC"/>
                </a:solidFill>
              </a:rPr>
              <a:t>Contrôle de l’identité du résident</a:t>
            </a:r>
            <a:r>
              <a:rPr lang="fr-FR" sz="1050" dirty="0" smtClean="0">
                <a:solidFill>
                  <a:srgbClr val="6600CC"/>
                </a:solidFill>
              </a:rPr>
              <a:t> </a:t>
            </a:r>
            <a:r>
              <a:rPr lang="fr-FR" sz="1050" dirty="0">
                <a:solidFill>
                  <a:srgbClr val="6600CC"/>
                </a:solidFill>
              </a:rPr>
              <a:t>(nom, </a:t>
            </a:r>
            <a:r>
              <a:rPr lang="fr-FR" sz="1050" dirty="0" smtClean="0">
                <a:solidFill>
                  <a:srgbClr val="6600CC"/>
                </a:solidFill>
              </a:rPr>
              <a:t>photo...)</a:t>
            </a:r>
            <a:endParaRPr lang="fr-FR" sz="1050" dirty="0">
              <a:solidFill>
                <a:srgbClr val="6600CC"/>
              </a:solidFill>
            </a:endParaRPr>
          </a:p>
          <a:p>
            <a:pPr marL="171450" indent="-171450"/>
            <a:r>
              <a:rPr lang="fr-FR" sz="1050" dirty="0">
                <a:solidFill>
                  <a:srgbClr val="6600CC"/>
                </a:solidFill>
              </a:rPr>
              <a:t>Utilisation de la liste des comprimés écrasables et gélules  </a:t>
            </a:r>
            <a:r>
              <a:rPr lang="fr-FR" sz="1050" dirty="0" smtClean="0">
                <a:solidFill>
                  <a:srgbClr val="6600CC"/>
                </a:solidFill>
              </a:rPr>
              <a:t>ouvrables</a:t>
            </a:r>
            <a:r>
              <a:rPr lang="fr-FR" sz="1050" dirty="0">
                <a:solidFill>
                  <a:srgbClr val="0070C0"/>
                </a:solidFill>
              </a:rPr>
              <a:t> </a:t>
            </a:r>
            <a:endParaRPr lang="fr-FR" sz="1050" dirty="0" smtClean="0">
              <a:solidFill>
                <a:srgbClr val="0070C0"/>
              </a:solidFill>
            </a:endParaRPr>
          </a:p>
          <a:p>
            <a:pPr marL="171450" indent="-171450"/>
            <a:r>
              <a:rPr lang="fr-FR" sz="1050" dirty="0" smtClean="0">
                <a:solidFill>
                  <a:srgbClr val="FF0000"/>
                </a:solidFill>
              </a:rPr>
              <a:t>Pas </a:t>
            </a:r>
            <a:r>
              <a:rPr lang="fr-FR" sz="1050" dirty="0">
                <a:solidFill>
                  <a:srgbClr val="FF0000"/>
                </a:solidFill>
              </a:rPr>
              <a:t>d’interruption de </a:t>
            </a:r>
            <a:r>
              <a:rPr lang="fr-FR" sz="1050" dirty="0" smtClean="0">
                <a:solidFill>
                  <a:srgbClr val="FF0000"/>
                </a:solidFill>
              </a:rPr>
              <a:t>tâche</a:t>
            </a:r>
            <a:endParaRPr lang="fr-FR" sz="1050" dirty="0">
              <a:solidFill>
                <a:srgbClr val="6600CC"/>
              </a:solidFill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3980912" y="1782047"/>
            <a:ext cx="1544301" cy="630942"/>
          </a:xfrm>
          <a:prstGeom prst="rect">
            <a:avLst/>
          </a:prstGeom>
          <a:solidFill>
            <a:schemeClr val="bg1"/>
          </a:solidFill>
          <a:ln>
            <a:solidFill>
              <a:srgbClr val="66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solidFill>
                  <a:srgbClr val="7030A0"/>
                </a:solidFill>
              </a:rPr>
              <a:t>Infirmier </a:t>
            </a:r>
            <a:endParaRPr lang="fr-FR" sz="1100" b="1" u="sng" dirty="0">
              <a:solidFill>
                <a:srgbClr val="7030A0"/>
              </a:solidFill>
            </a:endParaRPr>
          </a:p>
          <a:p>
            <a:pPr algn="ctr"/>
            <a:r>
              <a:rPr lang="fr-FR" sz="800" i="1" dirty="0" smtClean="0">
                <a:solidFill>
                  <a:srgbClr val="7030A0"/>
                </a:solidFill>
              </a:rPr>
              <a:t>Pour l’aide à la prise </a:t>
            </a:r>
            <a:r>
              <a:rPr lang="fr-FR" sz="800" b="1" dirty="0">
                <a:solidFill>
                  <a:srgbClr val="7030A0"/>
                </a:solidFill>
              </a:rPr>
              <a:t>Infirmier </a:t>
            </a:r>
            <a:r>
              <a:rPr lang="fr-FR" sz="800" b="1" u="sng" dirty="0">
                <a:solidFill>
                  <a:srgbClr val="7030A0"/>
                </a:solidFill>
              </a:rPr>
              <a:t>ou</a:t>
            </a:r>
            <a:r>
              <a:rPr lang="fr-FR" sz="800" b="1" dirty="0">
                <a:solidFill>
                  <a:srgbClr val="7030A0"/>
                </a:solidFill>
              </a:rPr>
              <a:t> personne chargée de l'aide aux actes de la vie courante </a:t>
            </a:r>
          </a:p>
        </p:txBody>
      </p:sp>
      <p:cxnSp>
        <p:nvCxnSpPr>
          <p:cNvPr id="3" name="Connecteur droit 2"/>
          <p:cNvCxnSpPr/>
          <p:nvPr/>
        </p:nvCxnSpPr>
        <p:spPr>
          <a:xfrm flipH="1">
            <a:off x="2617522" y="4068909"/>
            <a:ext cx="97238" cy="265998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2371858" y="4303158"/>
            <a:ext cx="270272" cy="26906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 flipV="1">
            <a:off x="4431001" y="5123200"/>
            <a:ext cx="233822" cy="202704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4435858" y="4905074"/>
            <a:ext cx="214213" cy="220436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65"/>
          <p:cNvCxnSpPr/>
          <p:nvPr/>
        </p:nvCxnSpPr>
        <p:spPr>
          <a:xfrm flipH="1" flipV="1">
            <a:off x="6679925" y="3547909"/>
            <a:ext cx="115880" cy="255712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/>
          <p:nvPr/>
        </p:nvCxnSpPr>
        <p:spPr>
          <a:xfrm flipV="1">
            <a:off x="6391910" y="3571126"/>
            <a:ext cx="275286" cy="101196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67"/>
          <p:cNvCxnSpPr/>
          <p:nvPr/>
        </p:nvCxnSpPr>
        <p:spPr>
          <a:xfrm flipH="1" flipV="1">
            <a:off x="5246088" y="1634602"/>
            <a:ext cx="147043" cy="222043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flipH="1">
            <a:off x="5247128" y="1536827"/>
            <a:ext cx="292662" cy="108000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80"/>
          <p:cNvCxnSpPr/>
          <p:nvPr/>
        </p:nvCxnSpPr>
        <p:spPr>
          <a:xfrm flipV="1">
            <a:off x="3818883" y="4133006"/>
            <a:ext cx="233822" cy="126022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Connecteur droit 81"/>
          <p:cNvCxnSpPr/>
          <p:nvPr/>
        </p:nvCxnSpPr>
        <p:spPr>
          <a:xfrm>
            <a:off x="3948429" y="3883334"/>
            <a:ext cx="107107" cy="256553"/>
          </a:xfrm>
          <a:prstGeom prst="line">
            <a:avLst/>
          </a:prstGeom>
          <a:ln w="571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2" descr="E:\images2\prescrip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7239" y="2282164"/>
            <a:ext cx="900000" cy="902524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</p:pic>
      <p:pic>
        <p:nvPicPr>
          <p:cNvPr id="43" name="Picture 7" descr="E:\images2\administration.JPG"/>
          <p:cNvPicPr>
            <a:picLocks noChangeAspect="1" noChangeArrowheads="1"/>
          </p:cNvPicPr>
          <p:nvPr/>
        </p:nvPicPr>
        <p:blipFill>
          <a:blip r:embed="rId4" cstate="print"/>
          <a:srcRect l="22502" t="3162" r="12981"/>
          <a:stretch>
            <a:fillRect/>
          </a:stretch>
        </p:blipFill>
        <p:spPr bwMode="auto">
          <a:xfrm>
            <a:off x="3206338" y="2097518"/>
            <a:ext cx="899357" cy="900000"/>
          </a:xfrm>
          <a:prstGeom prst="ellipse">
            <a:avLst/>
          </a:prstGeom>
          <a:noFill/>
          <a:ln w="63500">
            <a:solidFill>
              <a:srgbClr val="7030A0"/>
            </a:solidFill>
          </a:ln>
        </p:spPr>
      </p:pic>
      <p:pic>
        <p:nvPicPr>
          <p:cNvPr id="46" name="Picture 3" descr="E:\images2\stockage.JPG"/>
          <p:cNvPicPr>
            <a:picLocks noChangeAspect="1" noChangeArrowheads="1"/>
          </p:cNvPicPr>
          <p:nvPr/>
        </p:nvPicPr>
        <p:blipFill>
          <a:blip r:embed="rId5" cstate="print"/>
          <a:srcRect l="24538" r="10452" b="2635"/>
          <a:stretch>
            <a:fillRect/>
          </a:stretch>
        </p:blipFill>
        <p:spPr bwMode="auto">
          <a:xfrm rot="16200000">
            <a:off x="5612910" y="1102086"/>
            <a:ext cx="901323" cy="900000"/>
          </a:xfrm>
          <a:prstGeom prst="ellipse">
            <a:avLst/>
          </a:prstGeom>
          <a:noFill/>
          <a:ln w="63500">
            <a:solidFill>
              <a:srgbClr val="009644"/>
            </a:solidFill>
          </a:ln>
        </p:spPr>
      </p:pic>
      <p:pic>
        <p:nvPicPr>
          <p:cNvPr id="41" name="Picture 2" descr="E:\images2\dispensation.JPG"/>
          <p:cNvPicPr>
            <a:picLocks noChangeAspect="1" noChangeArrowheads="1"/>
          </p:cNvPicPr>
          <p:nvPr/>
        </p:nvPicPr>
        <p:blipFill>
          <a:blip r:embed="rId6" cstate="print"/>
          <a:srcRect t="21398" r="47086"/>
          <a:stretch>
            <a:fillRect/>
          </a:stretch>
        </p:blipFill>
        <p:spPr bwMode="auto">
          <a:xfrm>
            <a:off x="5304530" y="4139887"/>
            <a:ext cx="908739" cy="900000"/>
          </a:xfrm>
          <a:prstGeom prst="ellipse">
            <a:avLst/>
          </a:prstGeom>
          <a:noFill/>
          <a:ln w="63500">
            <a:solidFill>
              <a:srgbClr val="0070C0"/>
            </a:solidFill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r="9484"/>
          <a:stretch/>
        </p:blipFill>
        <p:spPr>
          <a:xfrm>
            <a:off x="4785956" y="2543940"/>
            <a:ext cx="940003" cy="903618"/>
          </a:xfrm>
          <a:prstGeom prst="ellipse">
            <a:avLst/>
          </a:prstGeom>
          <a:ln w="63500" cap="rnd">
            <a:solidFill>
              <a:srgbClr val="FF0066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34042" y="4237702"/>
            <a:ext cx="833932" cy="902524"/>
          </a:xfrm>
          <a:prstGeom prst="ellipse">
            <a:avLst/>
          </a:prstGeom>
          <a:noFill/>
          <a:ln w="63500">
            <a:solidFill>
              <a:srgbClr val="FF6600"/>
            </a:solidFill>
          </a:ln>
        </p:spPr>
      </p:pic>
      <p:sp>
        <p:nvSpPr>
          <p:cNvPr id="2" name="ZoneTexte 1"/>
          <p:cNvSpPr txBox="1"/>
          <p:nvPr/>
        </p:nvSpPr>
        <p:spPr>
          <a:xfrm>
            <a:off x="0" y="6600197"/>
            <a:ext cx="9042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00" u="sng" dirty="0" smtClean="0"/>
              <a:t>Références règlementaires </a:t>
            </a:r>
            <a:r>
              <a:rPr lang="fr-FR" sz="700" dirty="0"/>
              <a:t>: </a:t>
            </a:r>
            <a:r>
              <a:rPr lang="fr-FR" sz="700" dirty="0" smtClean="0"/>
              <a:t>Arrêté </a:t>
            </a:r>
            <a:r>
              <a:rPr lang="fr-FR" sz="700" dirty="0"/>
              <a:t>du 31 mars 1999 relatif à la prescription, à la dispensation et à l'administration des médicaments  soumis à la réglementation des substances vénéneuses dans les </a:t>
            </a:r>
            <a:r>
              <a:rPr lang="fr-FR" sz="700" dirty="0" smtClean="0"/>
              <a:t>ES, </a:t>
            </a:r>
            <a:r>
              <a:rPr lang="fr-FR" sz="700" dirty="0"/>
              <a:t>les syndicats </a:t>
            </a:r>
            <a:r>
              <a:rPr lang="fr-FR" sz="700" dirty="0" err="1"/>
              <a:t>interhospitaliers</a:t>
            </a:r>
            <a:r>
              <a:rPr lang="fr-FR" sz="700" dirty="0"/>
              <a:t> et les établissements médico-sociaux disposant d'une </a:t>
            </a:r>
            <a:r>
              <a:rPr lang="fr-FR" sz="700" dirty="0" smtClean="0"/>
              <a:t>PUI. </a:t>
            </a:r>
            <a:r>
              <a:rPr lang="fr-FR" sz="700" dirty="0"/>
              <a:t>Bonnes pratiques de dispensation </a:t>
            </a:r>
            <a:r>
              <a:rPr lang="fr-FR" sz="700" i="1" dirty="0"/>
              <a:t>(déc. </a:t>
            </a:r>
            <a:r>
              <a:rPr lang="fr-FR" sz="700" i="1" dirty="0" smtClean="0"/>
              <a:t>2016). </a:t>
            </a:r>
            <a:r>
              <a:rPr lang="fr-FR" sz="700" dirty="0" smtClean="0"/>
              <a:t>Art</a:t>
            </a:r>
            <a:r>
              <a:rPr lang="fr-FR" sz="700" dirty="0"/>
              <a:t>. R5132-3, Art. L5126-6 </a:t>
            </a:r>
            <a:r>
              <a:rPr lang="fr-FR" sz="700" dirty="0" smtClean="0"/>
              <a:t> et Art. R5126-113 </a:t>
            </a:r>
            <a:r>
              <a:rPr lang="fr-FR" sz="700" dirty="0"/>
              <a:t>du Code de la Santé </a:t>
            </a:r>
            <a:r>
              <a:rPr lang="fr-FR" sz="700" dirty="0" smtClean="0"/>
              <a:t>Publique. Art. L. 313-26 du Code de l’Action Sociale et des Familles </a:t>
            </a:r>
            <a:endParaRPr lang="fr-FR" sz="700" dirty="0"/>
          </a:p>
        </p:txBody>
      </p:sp>
      <p:sp>
        <p:nvSpPr>
          <p:cNvPr id="37" name="Espace réservé du contenu 12"/>
          <p:cNvSpPr txBox="1">
            <a:spLocks/>
          </p:cNvSpPr>
          <p:nvPr/>
        </p:nvSpPr>
        <p:spPr bwMode="auto">
          <a:xfrm>
            <a:off x="5678920" y="3189428"/>
            <a:ext cx="2906730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/>
            </a:solidFill>
            <a:prstDash val="dash"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0" indent="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54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buChar char="o"/>
              <a:defRPr sz="105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864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charset="0"/>
              <a:buChar char="−"/>
              <a:defRPr sz="7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260000" indent="-1800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6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just">
              <a:buNone/>
            </a:pPr>
            <a:r>
              <a:rPr lang="fr-FR" sz="1000" dirty="0" smtClean="0">
                <a:solidFill>
                  <a:schemeClr val="accent6"/>
                </a:solidFill>
              </a:rPr>
              <a:t>Le résident peut </a:t>
            </a:r>
            <a:r>
              <a:rPr lang="fr-FR" sz="1000" dirty="0">
                <a:solidFill>
                  <a:schemeClr val="accent6"/>
                </a:solidFill>
              </a:rPr>
              <a:t>gérer </a:t>
            </a:r>
            <a:r>
              <a:rPr lang="fr-FR" sz="1000" dirty="0" smtClean="0">
                <a:solidFill>
                  <a:schemeClr val="accent6"/>
                </a:solidFill>
              </a:rPr>
              <a:t>la prise de son </a:t>
            </a:r>
            <a:r>
              <a:rPr lang="fr-FR" sz="1000" dirty="0">
                <a:solidFill>
                  <a:schemeClr val="accent6"/>
                </a:solidFill>
              </a:rPr>
              <a:t>traitement en </a:t>
            </a:r>
            <a:r>
              <a:rPr lang="fr-FR" sz="1000" dirty="0" smtClean="0">
                <a:solidFill>
                  <a:schemeClr val="accent6"/>
                </a:solidFill>
              </a:rPr>
              <a:t>autonomie totale ou partielle sur décision médicale</a:t>
            </a:r>
          </a:p>
        </p:txBody>
      </p:sp>
    </p:spTree>
    <p:extLst>
      <p:ext uri="{BB962C8B-B14F-4D97-AF65-F5344CB8AC3E}">
        <p14:creationId xmlns:p14="http://schemas.microsoft.com/office/powerpoint/2010/main" val="391065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AdopaleModèlePrésentation">
  <a:themeElements>
    <a:clrScheme name="Adopale">
      <a:dk1>
        <a:srgbClr val="000000"/>
      </a:dk1>
      <a:lt1>
        <a:srgbClr val="FFFFFF"/>
      </a:lt1>
      <a:dk2>
        <a:srgbClr val="8C96C9"/>
      </a:dk2>
      <a:lt2>
        <a:srgbClr val="9FBE94"/>
      </a:lt2>
      <a:accent1>
        <a:srgbClr val="9999FF"/>
      </a:accent1>
      <a:accent2>
        <a:srgbClr val="938953"/>
      </a:accent2>
      <a:accent3>
        <a:srgbClr val="CCD38E"/>
      </a:accent3>
      <a:accent4>
        <a:srgbClr val="48569A"/>
      </a:accent4>
      <a:accent5>
        <a:srgbClr val="949492"/>
      </a:accent5>
      <a:accent6>
        <a:srgbClr val="E8375C"/>
      </a:accent6>
      <a:hlink>
        <a:srgbClr val="374175"/>
      </a:hlink>
      <a:folHlink>
        <a:srgbClr val="AC133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adopale</Template>
  <TotalTime>2169</TotalTime>
  <Words>396</Words>
  <Application>Microsoft Office PowerPoint</Application>
  <PresentationFormat>Affichage à l'écran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3_AdopaleModèlePrésentation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chloe padiolleau</dc:creator>
  <cp:lastModifiedBy>BONNEAU, Laëtitia</cp:lastModifiedBy>
  <cp:revision>156</cp:revision>
  <cp:lastPrinted>2017-02-24T13:20:39Z</cp:lastPrinted>
  <dcterms:created xsi:type="dcterms:W3CDTF">2015-12-03T08:58:33Z</dcterms:created>
  <dcterms:modified xsi:type="dcterms:W3CDTF">2017-04-13T07:53:01Z</dcterms:modified>
</cp:coreProperties>
</file>