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2"/>
  </p:notesMasterIdLst>
  <p:handoutMasterIdLst>
    <p:handoutMasterId r:id="rId23"/>
  </p:handoutMasterIdLst>
  <p:sldIdLst>
    <p:sldId id="326" r:id="rId2"/>
    <p:sldId id="348" r:id="rId3"/>
    <p:sldId id="369" r:id="rId4"/>
    <p:sldId id="330" r:id="rId5"/>
    <p:sldId id="368" r:id="rId6"/>
    <p:sldId id="370" r:id="rId7"/>
    <p:sldId id="365" r:id="rId8"/>
    <p:sldId id="366" r:id="rId9"/>
    <p:sldId id="359" r:id="rId10"/>
    <p:sldId id="364" r:id="rId11"/>
    <p:sldId id="373" r:id="rId12"/>
    <p:sldId id="367" r:id="rId13"/>
    <p:sldId id="374" r:id="rId14"/>
    <p:sldId id="371" r:id="rId15"/>
    <p:sldId id="375" r:id="rId16"/>
    <p:sldId id="372" r:id="rId17"/>
    <p:sldId id="339" r:id="rId18"/>
    <p:sldId id="341" r:id="rId19"/>
    <p:sldId id="363" r:id="rId20"/>
    <p:sldId id="376" r:id="rId2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ALLER, Benoit (ARS-IDF)" initials="BB(" lastIdx="1" clrIdx="0">
    <p:extLst>
      <p:ext uri="{19B8F6BF-5375-455C-9EA6-DF929625EA0E}">
        <p15:presenceInfo xmlns:p15="http://schemas.microsoft.com/office/powerpoint/2012/main" userId="S-1-5-21-448539723-1644491937-682003330-60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21215A"/>
    <a:srgbClr val="108260"/>
    <a:srgbClr val="BFDBD4"/>
    <a:srgbClr val="CEE0FE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97" d="100"/>
          <a:sy n="97" d="100"/>
        </p:scale>
        <p:origin x="588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40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7A4B-A15C-40F2-A559-56F081274E2D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18E6-D3E9-4D40-BD28-B995F41E1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19/05/2022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47482"/>
            <a:ext cx="2010556" cy="11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 rot="10800000">
            <a:off x="0" y="738000"/>
            <a:ext cx="9144000" cy="4443958"/>
          </a:xfrm>
          <a:prstGeom prst="round1Rect">
            <a:avLst/>
          </a:prstGeo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19/05/2022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7849"/>
            <a:ext cx="2195813" cy="12611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19/05/2022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7849"/>
            <a:ext cx="2195813" cy="12611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7" y="185732"/>
            <a:ext cx="606854" cy="3485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19/05/2022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611920" y="4371950"/>
            <a:ext cx="5256224" cy="447947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Direction de l’offre de soins - Pôle Ressources humaines en santé</a:t>
            </a:r>
          </a:p>
          <a:p>
            <a:r>
              <a:rPr lang="fr-FR" dirty="0" smtClean="0"/>
              <a:t>Direction de l’autonomie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624" y="249974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WEBINAIRE CONTRAT D’ALLOCATIONS D’ÉTUDES </a:t>
            </a:r>
            <a:endParaRPr lang="fr-FR" sz="2000" dirty="0" smtClean="0"/>
          </a:p>
          <a:p>
            <a:pPr algn="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59098" y="1419622"/>
            <a:ext cx="8424334" cy="3363878"/>
          </a:xfrm>
        </p:spPr>
        <p:txBody>
          <a:bodyPr/>
          <a:lstStyle/>
          <a:p>
            <a:r>
              <a:rPr lang="fr-FR" dirty="0" smtClean="0"/>
              <a:t>Constat: 48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contrats CAE sages-femmes pour la première année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20468"/>
              </p:ext>
            </p:extLst>
          </p:nvPr>
        </p:nvGraphicFramePr>
        <p:xfrm>
          <a:off x="323850" y="2243702"/>
          <a:ext cx="7992564" cy="22322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71061">
                  <a:extLst>
                    <a:ext uri="{9D8B030D-6E8A-4147-A177-3AD203B41FA5}">
                      <a16:colId xmlns:a16="http://schemas.microsoft.com/office/drawing/2014/main" val="1475567"/>
                    </a:ext>
                  </a:extLst>
                </a:gridCol>
                <a:gridCol w="819192">
                  <a:extLst>
                    <a:ext uri="{9D8B030D-6E8A-4147-A177-3AD203B41FA5}">
                      <a16:colId xmlns:a16="http://schemas.microsoft.com/office/drawing/2014/main" val="1214067268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1613048572"/>
                    </a:ext>
                  </a:extLst>
                </a:gridCol>
                <a:gridCol w="704353">
                  <a:extLst>
                    <a:ext uri="{9D8B030D-6E8A-4147-A177-3AD203B41FA5}">
                      <a16:colId xmlns:a16="http://schemas.microsoft.com/office/drawing/2014/main" val="2116965644"/>
                    </a:ext>
                  </a:extLst>
                </a:gridCol>
                <a:gridCol w="796224">
                  <a:extLst>
                    <a:ext uri="{9D8B030D-6E8A-4147-A177-3AD203B41FA5}">
                      <a16:colId xmlns:a16="http://schemas.microsoft.com/office/drawing/2014/main" val="4027484827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875535054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1372353336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3678857129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2069696135"/>
                    </a:ext>
                  </a:extLst>
                </a:gridCol>
                <a:gridCol w="750289">
                  <a:extLst>
                    <a:ext uri="{9D8B030D-6E8A-4147-A177-3AD203B41FA5}">
                      <a16:colId xmlns:a16="http://schemas.microsoft.com/office/drawing/2014/main" val="3448586207"/>
                    </a:ext>
                  </a:extLst>
                </a:gridCol>
              </a:tblGrid>
              <a:tr h="509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Formations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75 - Paris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212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77 - Seine-et-Marne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78 - Yvelines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91 - Essonne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92 - Hauts-de-Seine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93 - Seine-Saint-Denis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94 - Val-de-Marne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95 - Val d'Oise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général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0413763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6149651"/>
                  </a:ext>
                </a:extLst>
              </a:tr>
              <a:tr h="170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IDE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0375658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IADE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4643671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IBODE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166876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MERM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7637630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MK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6416023"/>
                  </a:ext>
                </a:extLst>
              </a:tr>
              <a:tr h="310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ORTHOPHONISTE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5822198"/>
                  </a:ext>
                </a:extLst>
              </a:tr>
              <a:tr h="15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SF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729120"/>
                  </a:ext>
                </a:extLst>
              </a:tr>
              <a:tr h="285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69355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850" y="62753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</a:t>
            </a:r>
            <a:r>
              <a:rPr lang="fr-FR" sz="2400" b="1" dirty="0" smtClean="0">
                <a:solidFill>
                  <a:srgbClr val="002060"/>
                </a:solidFill>
              </a:rPr>
              <a:t>. Bilan 2021 – Etablissements sanitaires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466" y="1883702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Nombre de </a:t>
            </a:r>
            <a:r>
              <a:rPr lang="fr-FR" sz="1200" dirty="0"/>
              <a:t>CAE </a:t>
            </a:r>
            <a:r>
              <a:rPr lang="fr-FR" sz="1200" dirty="0" smtClean="0"/>
              <a:t>2021 signés et validés du secteur sanitaire par formations selon les secteurs :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551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328"/>
            <a:ext cx="8712646" cy="50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A60EE-9D13-3442-9796-E718C6343EC1}" type="datetime1">
              <a:rPr kumimoji="0" lang="fr-FR" sz="75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19/05/2022</a:t>
            </a:fld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78318"/>
              </p:ext>
            </p:extLst>
          </p:nvPr>
        </p:nvGraphicFramePr>
        <p:xfrm>
          <a:off x="539552" y="1995686"/>
          <a:ext cx="5123488" cy="24669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0872">
                  <a:extLst>
                    <a:ext uri="{9D8B030D-6E8A-4147-A177-3AD203B41FA5}">
                      <a16:colId xmlns:a16="http://schemas.microsoft.com/office/drawing/2014/main" val="2490758743"/>
                    </a:ext>
                  </a:extLst>
                </a:gridCol>
                <a:gridCol w="1280872">
                  <a:extLst>
                    <a:ext uri="{9D8B030D-6E8A-4147-A177-3AD203B41FA5}">
                      <a16:colId xmlns:a16="http://schemas.microsoft.com/office/drawing/2014/main" val="3798485959"/>
                    </a:ext>
                  </a:extLst>
                </a:gridCol>
                <a:gridCol w="1280872">
                  <a:extLst>
                    <a:ext uri="{9D8B030D-6E8A-4147-A177-3AD203B41FA5}">
                      <a16:colId xmlns:a16="http://schemas.microsoft.com/office/drawing/2014/main" val="2735317982"/>
                    </a:ext>
                  </a:extLst>
                </a:gridCol>
                <a:gridCol w="1280872">
                  <a:extLst>
                    <a:ext uri="{9D8B030D-6E8A-4147-A177-3AD203B41FA5}">
                      <a16:colId xmlns:a16="http://schemas.microsoft.com/office/drawing/2014/main" val="463943609"/>
                    </a:ext>
                  </a:extLst>
                </a:gridCol>
              </a:tblGrid>
              <a:tr h="541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</a:rPr>
                        <a:t>Département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</a:rPr>
                        <a:t>Nombre </a:t>
                      </a:r>
                      <a:r>
                        <a:rPr lang="fr-FR" sz="900" kern="1200" dirty="0">
                          <a:effectLst/>
                        </a:rPr>
                        <a:t>CAE </a:t>
                      </a:r>
                      <a:r>
                        <a:rPr lang="fr-FR" sz="900" kern="1200" dirty="0" smtClean="0">
                          <a:effectLst/>
                        </a:rPr>
                        <a:t>2021 total pré-retenus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>
                          <a:effectLst/>
                        </a:rPr>
                        <a:t>Total </a:t>
                      </a:r>
                      <a:r>
                        <a:rPr lang="fr-FR" sz="900" kern="1200" dirty="0" smtClean="0">
                          <a:effectLst/>
                        </a:rPr>
                        <a:t>CAE 2021 validés 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</a:rPr>
                        <a:t>Nombre </a:t>
                      </a:r>
                      <a:r>
                        <a:rPr lang="fr-FR" sz="900" kern="1200" dirty="0">
                          <a:effectLst/>
                        </a:rPr>
                        <a:t>de CAE non pourvus</a:t>
                      </a:r>
                      <a:endParaRPr lang="fr-FR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5605595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75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34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400246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77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27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265339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78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988855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91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9652017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92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7610564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93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26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3451311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94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31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3620002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95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1731703"/>
                  </a:ext>
                </a:extLst>
              </a:tr>
              <a:tr h="213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Total IDF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229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7215432"/>
                  </a:ext>
                </a:extLst>
              </a:tr>
            </a:tbl>
          </a:graphicData>
        </a:graphic>
      </p:graphicFrame>
      <p:sp>
        <p:nvSpPr>
          <p:cNvPr id="9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915816" y="168578"/>
            <a:ext cx="5879931" cy="360000"/>
          </a:xfrm>
        </p:spPr>
        <p:txBody>
          <a:bodyPr/>
          <a:lstStyle/>
          <a:p>
            <a:r>
              <a:rPr lang="fr-FR" dirty="0" smtClean="0"/>
              <a:t>Direction de l’Autonomie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850" y="62336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</a:t>
            </a:r>
            <a:r>
              <a:rPr lang="fr-FR" sz="2400" b="1" dirty="0" smtClean="0">
                <a:solidFill>
                  <a:srgbClr val="002060"/>
                </a:solidFill>
              </a:rPr>
              <a:t>. Bilan 2021 – Etablissements et services médico-sociaux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67544" y="1635645"/>
            <a:ext cx="8424334" cy="360041"/>
          </a:xfrm>
        </p:spPr>
        <p:txBody>
          <a:bodyPr/>
          <a:lstStyle/>
          <a:p>
            <a:r>
              <a:rPr lang="fr-FR" dirty="0" smtClean="0"/>
              <a:t>Constat : </a:t>
            </a:r>
            <a:r>
              <a:rPr lang="fr-FR" dirty="0"/>
              <a:t>dans le </a:t>
            </a:r>
            <a:r>
              <a:rPr lang="fr-FR" dirty="0" smtClean="0"/>
              <a:t>secteur </a:t>
            </a:r>
            <a:r>
              <a:rPr lang="fr-FR" dirty="0"/>
              <a:t>médico-social, </a:t>
            </a:r>
            <a:r>
              <a:rPr lang="fr-FR" dirty="0" smtClean="0"/>
              <a:t>55 </a:t>
            </a:r>
            <a:r>
              <a:rPr lang="fr-FR" dirty="0"/>
              <a:t>CAE ont été validés </a:t>
            </a:r>
            <a:r>
              <a:rPr lang="fr-FR" dirty="0" smtClean="0"/>
              <a:t>mais 174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CAE n’ont pas été pourvus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8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0"/>
            <a:ext cx="8712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3.Temoignage des partenaires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04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23851" y="987575"/>
            <a:ext cx="8424614" cy="288031"/>
          </a:xfrm>
        </p:spPr>
        <p:txBody>
          <a:bodyPr/>
          <a:lstStyle/>
          <a:p>
            <a:r>
              <a:rPr lang="fr-FR" dirty="0" smtClean="0"/>
              <a:t>Partenaires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49" y="1275606"/>
            <a:ext cx="8424615" cy="3312368"/>
          </a:xfrm>
        </p:spPr>
        <p:txBody>
          <a:bodyPr/>
          <a:lstStyle/>
          <a:p>
            <a:r>
              <a:rPr lang="fr-FR" dirty="0" smtClean="0"/>
              <a:t>9H15: M. Bruno Albert- directeur des soins CASH de Nanterre</a:t>
            </a:r>
          </a:p>
          <a:p>
            <a:endParaRPr lang="fr-FR" dirty="0"/>
          </a:p>
          <a:p>
            <a:r>
              <a:rPr lang="fr-FR" dirty="0" smtClean="0"/>
              <a:t>9H25: M</a:t>
            </a:r>
            <a:r>
              <a:rPr lang="fr-FR" dirty="0"/>
              <a:t>. Mahmoud </a:t>
            </a:r>
            <a:r>
              <a:rPr lang="fr-FR" dirty="0" err="1"/>
              <a:t>Mendjour</a:t>
            </a:r>
            <a:r>
              <a:rPr lang="fr-FR" dirty="0"/>
              <a:t> – directeur de la MAS Les Hautes Bruyères  - Fondation des Amis de l’Atelier – 94 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9H35: Mme Mathilde </a:t>
            </a:r>
            <a:r>
              <a:rPr lang="fr-FR" dirty="0" err="1" smtClean="0"/>
              <a:t>Padilla</a:t>
            </a:r>
            <a:r>
              <a:rPr lang="fr-FR" dirty="0" smtClean="0"/>
              <a:t>- présidente FNESI</a:t>
            </a:r>
          </a:p>
          <a:p>
            <a:endParaRPr lang="fr-FR" dirty="0" smtClean="0"/>
          </a:p>
          <a:p>
            <a:r>
              <a:rPr lang="fr-FR" dirty="0" smtClean="0"/>
              <a:t>9H45: Mme </a:t>
            </a:r>
            <a:r>
              <a:rPr lang="fr-FR" dirty="0"/>
              <a:t>Morgane Moineau – DRH d’ARPAVIE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9H55: M. Aurélien </a:t>
            </a:r>
            <a:r>
              <a:rPr lang="fr-FR" dirty="0" err="1"/>
              <a:t>Stival</a:t>
            </a:r>
            <a:r>
              <a:rPr lang="fr-FR" dirty="0"/>
              <a:t> et </a:t>
            </a:r>
            <a:r>
              <a:rPr lang="fr-FR" dirty="0" err="1" smtClean="0"/>
              <a:t>M.Romain</a:t>
            </a:r>
            <a:r>
              <a:rPr lang="fr-FR" dirty="0" smtClean="0"/>
              <a:t> </a:t>
            </a:r>
            <a:r>
              <a:rPr lang="fr-FR" dirty="0" err="1"/>
              <a:t>Canalis</a:t>
            </a:r>
            <a:r>
              <a:rPr lang="fr-FR" dirty="0"/>
              <a:t> </a:t>
            </a:r>
            <a:r>
              <a:rPr lang="fr-FR" dirty="0" smtClean="0"/>
              <a:t>DRH Hôpitaux Confluence</a:t>
            </a:r>
          </a:p>
          <a:p>
            <a:endParaRPr lang="fr-FR" dirty="0" smtClean="0"/>
          </a:p>
          <a:p>
            <a:r>
              <a:rPr lang="fr-FR" dirty="0" smtClean="0"/>
              <a:t>10H05: CASVP </a:t>
            </a:r>
            <a:r>
              <a:rPr lang="fr-FR" dirty="0"/>
              <a:t>: </a:t>
            </a:r>
            <a:r>
              <a:rPr lang="fr-FR" dirty="0" smtClean="0"/>
              <a:t>Marie-Luce </a:t>
            </a:r>
            <a:r>
              <a:rPr lang="fr-FR" dirty="0" err="1"/>
              <a:t>Ahoua</a:t>
            </a:r>
            <a:r>
              <a:rPr lang="fr-FR" dirty="0"/>
              <a:t>, directrice adjointe de l’EHPAD Arthur </a:t>
            </a:r>
            <a:r>
              <a:rPr lang="fr-FR" dirty="0" err="1"/>
              <a:t>Groussier</a:t>
            </a:r>
            <a:r>
              <a:rPr lang="fr-FR" dirty="0"/>
              <a:t>  </a:t>
            </a:r>
            <a:r>
              <a:rPr lang="fr-FR" dirty="0" smtClean="0"/>
              <a:t>et </a:t>
            </a:r>
            <a:r>
              <a:rPr lang="fr-FR" dirty="0" err="1" smtClean="0"/>
              <a:t>Zine</a:t>
            </a:r>
            <a:r>
              <a:rPr lang="fr-FR" dirty="0" smtClean="0"/>
              <a:t> </a:t>
            </a:r>
            <a:r>
              <a:rPr lang="fr-FR" dirty="0" err="1"/>
              <a:t>Nadira</a:t>
            </a:r>
            <a:r>
              <a:rPr lang="fr-FR" dirty="0"/>
              <a:t>, responsable du Pôle </a:t>
            </a:r>
            <a:r>
              <a:rPr lang="fr-FR" dirty="0" smtClean="0"/>
              <a:t>SPASAD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29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4.Appel </a:t>
            </a:r>
            <a:r>
              <a:rPr lang="fr-FR" dirty="0"/>
              <a:t>à candidatures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54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44254" y="1199326"/>
            <a:ext cx="7704534" cy="338864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fr-FR" sz="1200" b="1" u="sng" dirty="0" smtClean="0"/>
              <a:t>Les filières soutenues</a:t>
            </a:r>
            <a:endParaRPr lang="fr-FR" sz="1200" b="1" u="sng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Sanitaire : </a:t>
            </a:r>
            <a:r>
              <a:rPr lang="fr-FR" dirty="0" smtClean="0"/>
              <a:t>IDE </a:t>
            </a:r>
            <a:r>
              <a:rPr lang="fr-FR" dirty="0"/>
              <a:t>et </a:t>
            </a:r>
            <a:r>
              <a:rPr lang="fr-FR" dirty="0" smtClean="0"/>
              <a:t>SF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Médico-social </a:t>
            </a:r>
            <a:r>
              <a:rPr lang="fr-FR" dirty="0"/>
              <a:t>: </a:t>
            </a:r>
            <a:r>
              <a:rPr lang="fr-FR" dirty="0" smtClean="0"/>
              <a:t>AS</a:t>
            </a:r>
            <a:r>
              <a:rPr lang="fr-FR" dirty="0"/>
              <a:t>, IDE, MK, </a:t>
            </a:r>
            <a:r>
              <a:rPr lang="fr-FR" dirty="0" smtClean="0"/>
              <a:t>orthophonistes + élargissement aux </a:t>
            </a:r>
            <a:r>
              <a:rPr lang="fr-FR" b="1" dirty="0" smtClean="0"/>
              <a:t>éducateurs spécialisés  </a:t>
            </a:r>
            <a:endParaRPr lang="fr-FR" b="1" dirty="0"/>
          </a:p>
          <a:p>
            <a:pPr marL="180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>
              <a:spcAft>
                <a:spcPts val="0"/>
              </a:spcAft>
            </a:pPr>
            <a:r>
              <a:rPr lang="fr-FR" sz="1200" dirty="0"/>
              <a:t> </a:t>
            </a:r>
            <a:r>
              <a:rPr lang="fr-FR" sz="1200" b="1" u="sng" dirty="0" smtClean="0"/>
              <a:t>Un co-financement ARS/établissements</a:t>
            </a:r>
            <a:endParaRPr lang="fr-FR" sz="1200" dirty="0"/>
          </a:p>
          <a:p>
            <a:pPr>
              <a:spcAft>
                <a:spcPts val="0"/>
              </a:spcAft>
            </a:pPr>
            <a:endParaRPr lang="fr-FR" sz="1200" dirty="0"/>
          </a:p>
          <a:p>
            <a:pPr lvl="0">
              <a:spcAft>
                <a:spcPts val="0"/>
              </a:spcAft>
            </a:pPr>
            <a:r>
              <a:rPr lang="fr-FR" sz="1200" b="1" u="sng" dirty="0" smtClean="0"/>
              <a:t>Large plan </a:t>
            </a:r>
            <a:r>
              <a:rPr lang="fr-FR" sz="1200" b="1" u="sng" dirty="0"/>
              <a:t>de communication </a:t>
            </a:r>
            <a:r>
              <a:rPr lang="fr-FR" sz="1200" b="1" u="sng" dirty="0" smtClean="0"/>
              <a:t>déployé afin de faire connaitre le dispositif</a:t>
            </a:r>
          </a:p>
          <a:p>
            <a:pPr lvl="0">
              <a:spcAft>
                <a:spcPts val="0"/>
              </a:spcAft>
            </a:pPr>
            <a:endParaRPr lang="fr-FR" sz="1200" b="1" u="sng" dirty="0"/>
          </a:p>
          <a:p>
            <a:pPr lvl="0">
              <a:spcAft>
                <a:spcPts val="0"/>
              </a:spcAft>
            </a:pPr>
            <a:r>
              <a:rPr lang="fr-FR" sz="1200" b="1" u="sng" dirty="0"/>
              <a:t>Sur le site de l’ARS : </a:t>
            </a:r>
          </a:p>
          <a:p>
            <a:pPr lvl="0">
              <a:spcAft>
                <a:spcPts val="0"/>
              </a:spcAft>
            </a:pPr>
            <a:r>
              <a:rPr lang="fr-FR" sz="1200" dirty="0"/>
              <a:t>Une explication du dispositif, une affiche et un lien pour déposer les dossiers. </a:t>
            </a:r>
          </a:p>
          <a:p>
            <a:pPr lvl="0">
              <a:spcAft>
                <a:spcPts val="0"/>
              </a:spcAft>
            </a:pPr>
            <a:r>
              <a:rPr lang="fr-FR" sz="1200" dirty="0"/>
              <a:t>Publication du cahier des charges et d’un contrat type pouvant être communiqué </a:t>
            </a:r>
            <a:endParaRPr lang="fr-FR" sz="1200" dirty="0" smtClean="0"/>
          </a:p>
          <a:p>
            <a:pPr lvl="0">
              <a:spcAft>
                <a:spcPts val="0"/>
              </a:spcAft>
            </a:pPr>
            <a:r>
              <a:rPr lang="fr-FR" sz="1200" dirty="0" smtClean="0"/>
              <a:t>aux </a:t>
            </a:r>
            <a:r>
              <a:rPr lang="fr-FR" sz="1200" dirty="0"/>
              <a:t>établissements</a:t>
            </a:r>
            <a:endParaRPr lang="fr-FR" sz="1200" dirty="0" smtClean="0"/>
          </a:p>
          <a:p>
            <a:pPr lvl="0">
              <a:spcAft>
                <a:spcPts val="0"/>
              </a:spcAft>
            </a:pPr>
            <a:endParaRPr lang="fr-FR" sz="1200" b="1" dirty="0" smtClean="0"/>
          </a:p>
          <a:p>
            <a:pPr lvl="0">
              <a:spcAft>
                <a:spcPts val="0"/>
              </a:spcAft>
            </a:pPr>
            <a:endParaRPr lang="fr-FR" sz="1200" dirty="0"/>
          </a:p>
          <a:p>
            <a:pPr lvl="0">
              <a:spcAft>
                <a:spcPts val="0"/>
              </a:spcAft>
            </a:pPr>
            <a:r>
              <a:rPr lang="fr-FR" sz="1200" b="1" u="sng" dirty="0" smtClean="0"/>
              <a:t>Calendrier</a:t>
            </a:r>
            <a:r>
              <a:rPr lang="fr-FR" dirty="0" smtClean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Publication de l’appel à candidatures le 19 avril 2022 sur le site de l’Agence </a:t>
            </a:r>
            <a:endParaRPr lang="fr-FR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Clôture du dépôt des CAE signés en ligne le 15 octobre </a:t>
            </a:r>
            <a:r>
              <a:rPr lang="fr-FR" dirty="0" smtClean="0"/>
              <a:t>2022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>
              <a:spcAft>
                <a:spcPts val="0"/>
              </a:spcAft>
            </a:pP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323777" y="607410"/>
            <a:ext cx="8424936" cy="539991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Les principales modifications de la campagne </a:t>
            </a:r>
            <a:r>
              <a:rPr lang="fr-FR" sz="2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2022</a:t>
            </a:r>
            <a:endParaRPr lang="fr-FR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51" y="1973461"/>
            <a:ext cx="2364338" cy="28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24114" y="510931"/>
            <a:ext cx="8424863" cy="53999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Projection 2022 - sanitaire </a:t>
            </a:r>
            <a:endParaRPr lang="fr-FR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Pôle </a:t>
            </a:r>
            <a:r>
              <a:rPr lang="fr-FR" dirty="0"/>
              <a:t>Ressources Humaines en Santé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24379" y="1050922"/>
            <a:ext cx="8424334" cy="2886115"/>
          </a:xfrm>
        </p:spPr>
        <p:txBody>
          <a:bodyPr/>
          <a:lstStyle/>
          <a:p>
            <a:endParaRPr lang="fr-FR" sz="1200" dirty="0" smtClean="0"/>
          </a:p>
          <a:p>
            <a:r>
              <a:rPr lang="fr-FR" sz="1200" dirty="0" smtClean="0"/>
              <a:t>Effectifs </a:t>
            </a:r>
            <a:r>
              <a:rPr lang="fr-FR" sz="1200" dirty="0"/>
              <a:t>de CAE financés par </a:t>
            </a:r>
            <a:r>
              <a:rPr lang="fr-FR" sz="1200" dirty="0" smtClean="0"/>
              <a:t>l’ARS pour les ES</a:t>
            </a:r>
            <a:r>
              <a:rPr lang="fr-FR" sz="1200" dirty="0"/>
              <a:t> </a:t>
            </a:r>
            <a:r>
              <a:rPr lang="fr-FR" sz="1200" dirty="0" smtClean="0"/>
              <a:t>- recentrés sur les IDE et les SF : </a:t>
            </a:r>
            <a:endParaRPr lang="fr-FR" sz="1200" dirty="0"/>
          </a:p>
          <a:p>
            <a:pPr marL="817200" lvl="2" indent="-285750">
              <a:buFont typeface="Wingdings" panose="05000000000000000000" pitchFamily="2" charset="2"/>
              <a:buChar char="Ø"/>
            </a:pPr>
            <a:r>
              <a:rPr lang="fr-FR" sz="1200" b="1" dirty="0"/>
              <a:t>307 </a:t>
            </a:r>
            <a:r>
              <a:rPr lang="fr-FR" sz="1200" b="1" dirty="0" smtClean="0"/>
              <a:t>IDE (2021 : 216 validés) </a:t>
            </a:r>
          </a:p>
          <a:p>
            <a:pPr marL="817200" lvl="2" indent="-285750">
              <a:buFont typeface="Wingdings" panose="05000000000000000000" pitchFamily="2" charset="2"/>
              <a:buChar char="Ø"/>
            </a:pPr>
            <a:r>
              <a:rPr lang="fr-FR" sz="1200" b="1" dirty="0" smtClean="0"/>
              <a:t>52 SF (2021 : 46 validés) </a:t>
            </a:r>
          </a:p>
          <a:p>
            <a:pPr marL="817200" lvl="2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  <a:p>
            <a:pPr lvl="0"/>
            <a:r>
              <a:rPr lang="fr-FR" sz="1200" b="1" dirty="0" smtClean="0"/>
              <a:t>Les </a:t>
            </a:r>
            <a:r>
              <a:rPr lang="fr-FR" sz="1200" b="1" dirty="0"/>
              <a:t>CAE non-validés en 2020 et 2021 seront réinjectés </a:t>
            </a:r>
            <a:r>
              <a:rPr lang="fr-FR" sz="1200" dirty="0" smtClean="0"/>
              <a:t>dans un second temps. </a:t>
            </a:r>
          </a:p>
          <a:p>
            <a:pPr lvl="0"/>
            <a:endParaRPr lang="fr-FR" sz="1200" dirty="0"/>
          </a:p>
          <a:p>
            <a:r>
              <a:rPr lang="fr-FR" sz="1200" dirty="0" smtClean="0"/>
              <a:t>Pour les SF, choix d’une </a:t>
            </a:r>
            <a:r>
              <a:rPr lang="fr-FR" sz="1200" b="1" dirty="0"/>
              <a:t>surpondération des départements avec des postes vacants</a:t>
            </a:r>
            <a:r>
              <a:rPr lang="fr-FR" sz="1200" dirty="0"/>
              <a:t>.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347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23850" y="1275606"/>
            <a:ext cx="8136582" cy="2808312"/>
          </a:xfrm>
        </p:spPr>
        <p:txBody>
          <a:bodyPr/>
          <a:lstStyle/>
          <a:p>
            <a:r>
              <a:rPr lang="fr-FR" sz="1100" dirty="0"/>
              <a:t>Effectifs de CAE financés par </a:t>
            </a:r>
            <a:r>
              <a:rPr lang="fr-FR" sz="1100" dirty="0" smtClean="0"/>
              <a:t>l’ARS </a:t>
            </a:r>
            <a:r>
              <a:rPr lang="fr-FR" sz="1100" b="1" dirty="0" smtClean="0"/>
              <a:t>dans le secteur médico-social </a:t>
            </a:r>
            <a:r>
              <a:rPr lang="fr-FR" sz="1100" dirty="0" smtClean="0"/>
              <a:t>: </a:t>
            </a:r>
            <a:r>
              <a:rPr lang="fr-FR" sz="1100" dirty="0"/>
              <a:t> </a:t>
            </a:r>
            <a:endParaRPr lang="fr-FR" sz="1100" dirty="0" smtClean="0"/>
          </a:p>
          <a:p>
            <a:pPr marL="637200" lvl="1" indent="-285750">
              <a:buFont typeface="Wingdings" panose="05000000000000000000" pitchFamily="2" charset="2"/>
              <a:buChar char="Ø"/>
            </a:pPr>
            <a:r>
              <a:rPr lang="fr-FR" sz="1100" b="1" dirty="0" smtClean="0"/>
              <a:t>Estimation de 382 CAE </a:t>
            </a:r>
            <a:r>
              <a:rPr lang="fr-FR" sz="1100" dirty="0" smtClean="0"/>
              <a:t>(229 en 2021)</a:t>
            </a:r>
          </a:p>
          <a:p>
            <a:pPr marL="637200" lvl="1" indent="-285750">
              <a:buFont typeface="Wingdings" panose="05000000000000000000" pitchFamily="2" charset="2"/>
              <a:buChar char="Ø"/>
            </a:pPr>
            <a:r>
              <a:rPr lang="fr-FR" sz="1100" b="1" dirty="0" smtClean="0"/>
              <a:t>Enveloppe de 2,06 M€ (CNR DA) </a:t>
            </a:r>
            <a:r>
              <a:rPr lang="fr-FR" sz="1100" dirty="0" smtClean="0"/>
              <a:t>: environ 800 000 € pour les EHPAD et les ESMS PH, environ 410 000 € SSIAD PA. </a:t>
            </a:r>
            <a:endParaRPr lang="fr-FR" sz="1100" b="1" dirty="0" smtClean="0"/>
          </a:p>
          <a:p>
            <a:pPr marL="817200" lvl="2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28086"/>
              </p:ext>
            </p:extLst>
          </p:nvPr>
        </p:nvGraphicFramePr>
        <p:xfrm>
          <a:off x="1021994" y="2355726"/>
          <a:ext cx="6595955" cy="215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191">
                  <a:extLst>
                    <a:ext uri="{9D8B030D-6E8A-4147-A177-3AD203B41FA5}">
                      <a16:colId xmlns:a16="http://schemas.microsoft.com/office/drawing/2014/main" val="3658507645"/>
                    </a:ext>
                  </a:extLst>
                </a:gridCol>
                <a:gridCol w="1319191">
                  <a:extLst>
                    <a:ext uri="{9D8B030D-6E8A-4147-A177-3AD203B41FA5}">
                      <a16:colId xmlns:a16="http://schemas.microsoft.com/office/drawing/2014/main" val="878372003"/>
                    </a:ext>
                  </a:extLst>
                </a:gridCol>
                <a:gridCol w="1319191">
                  <a:extLst>
                    <a:ext uri="{9D8B030D-6E8A-4147-A177-3AD203B41FA5}">
                      <a16:colId xmlns:a16="http://schemas.microsoft.com/office/drawing/2014/main" val="112018432"/>
                    </a:ext>
                  </a:extLst>
                </a:gridCol>
                <a:gridCol w="1319191">
                  <a:extLst>
                    <a:ext uri="{9D8B030D-6E8A-4147-A177-3AD203B41FA5}">
                      <a16:colId xmlns:a16="http://schemas.microsoft.com/office/drawing/2014/main" val="3567686591"/>
                    </a:ext>
                  </a:extLst>
                </a:gridCol>
                <a:gridCol w="1319191">
                  <a:extLst>
                    <a:ext uri="{9D8B030D-6E8A-4147-A177-3AD203B41FA5}">
                      <a16:colId xmlns:a16="http://schemas.microsoft.com/office/drawing/2014/main" val="3089173728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Dept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Nombre CAE EHPAD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Nombre CAE SSIAD PA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Nombre CAE ESMS PH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Total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17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75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19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64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45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77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51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07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78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48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04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91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45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29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92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10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52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87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93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41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16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94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19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42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75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95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16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16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>
                          <a:effectLst/>
                        </a:rPr>
                        <a:t>38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98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u="none" strike="noStrike" dirty="0">
                          <a:effectLst/>
                        </a:rPr>
                        <a:t>Total IDF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153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76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153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382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83151"/>
                  </a:ext>
                </a:extLst>
              </a:tr>
            </a:tbl>
          </a:graphicData>
        </a:graphic>
      </p:graphicFrame>
      <p:sp>
        <p:nvSpPr>
          <p:cNvPr id="7" name="Titre 8"/>
          <p:cNvSpPr>
            <a:spLocks noGrp="1"/>
          </p:cNvSpPr>
          <p:nvPr>
            <p:ph type="title"/>
          </p:nvPr>
        </p:nvSpPr>
        <p:spPr>
          <a:xfrm>
            <a:off x="325687" y="648754"/>
            <a:ext cx="8424863" cy="53999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Projection 2022 – médico-social</a:t>
            </a:r>
            <a:endParaRPr lang="fr-FR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32240" y="267494"/>
            <a:ext cx="2016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/>
              <a:t>                     Direction </a:t>
            </a:r>
            <a:r>
              <a:rPr lang="fr-FR" sz="800" b="1" dirty="0"/>
              <a:t>de l’Autonomie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6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F9C7A-68E5-0042-9946-4669E134DC3E}" type="datetime1">
              <a:rPr kumimoji="0" lang="fr-FR" sz="75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19/05/2022</a:t>
            </a:fld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u="sng" dirty="0" smtClean="0">
                <a:solidFill>
                  <a:srgbClr val="002060"/>
                </a:solidFill>
              </a:rPr>
              <a:t>Ordre du jour</a:t>
            </a:r>
            <a:endParaRPr lang="fr-FR" u="sng" dirty="0">
              <a:solidFill>
                <a:srgbClr val="002060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275606"/>
            <a:ext cx="8424334" cy="331236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fr-FR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1.Présentation </a:t>
            </a:r>
            <a:r>
              <a:rPr lang="fr-FR" dirty="0" smtClean="0"/>
              <a:t>dispositif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2.Bilan des campagnes 2020 </a:t>
            </a:r>
            <a:r>
              <a:rPr lang="fr-FR" dirty="0" smtClean="0"/>
              <a:t>et 2021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dirty="0" smtClean="0"/>
              <a:t>3.Témoignages </a:t>
            </a:r>
            <a:r>
              <a:rPr lang="fr-FR" dirty="0"/>
              <a:t>de </a:t>
            </a:r>
            <a:r>
              <a:rPr lang="fr-FR" dirty="0" smtClean="0"/>
              <a:t>partenaires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dirty="0"/>
              <a:t>4. Appel à candidatures 2022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292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fr-FR" sz="4400" dirty="0" smtClean="0"/>
              <a:t>Merci de votre attention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2535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1.Présentation du dispositif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16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1603" y="712353"/>
            <a:ext cx="8424863" cy="53999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A. Objectifs du </a:t>
            </a:r>
            <a:r>
              <a:rPr lang="fr-FR" sz="2400" dirty="0" smtClean="0">
                <a:solidFill>
                  <a:srgbClr val="002060"/>
                </a:solidFill>
              </a:rPr>
              <a:t>dispositif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1409211"/>
            <a:ext cx="8424334" cy="3610812"/>
          </a:xfrm>
        </p:spPr>
        <p:txBody>
          <a:bodyPr/>
          <a:lstStyle/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Créé </a:t>
            </a:r>
            <a:r>
              <a:rPr lang="fr-FR" dirty="0"/>
              <a:t>en septembre 2020, le CAE a pour objectif </a:t>
            </a:r>
            <a:r>
              <a:rPr lang="fr-FR" dirty="0" smtClean="0"/>
              <a:t>:</a:t>
            </a:r>
            <a:endParaRPr lang="fr-FR" dirty="0"/>
          </a:p>
          <a:p>
            <a:pPr marL="171450" lvl="1"/>
            <a:r>
              <a:rPr lang="fr-FR" b="1" dirty="0" smtClean="0"/>
              <a:t>de </a:t>
            </a:r>
            <a:r>
              <a:rPr lang="fr-FR" b="1" dirty="0"/>
              <a:t>lutter contre les tensions RH </a:t>
            </a:r>
            <a:r>
              <a:rPr lang="fr-FR" dirty="0"/>
              <a:t>dans les établissements sanitaires, médico-sociaux (EHPAD) et les services médico-sociaux (SSIAD, MAS)</a:t>
            </a:r>
          </a:p>
          <a:p>
            <a:pPr marL="171450" lvl="1"/>
            <a:r>
              <a:rPr lang="fr-FR" b="1" dirty="0" smtClean="0"/>
              <a:t>de </a:t>
            </a:r>
            <a:r>
              <a:rPr lang="fr-FR" b="1" dirty="0"/>
              <a:t>fidéliser les étudiants </a:t>
            </a:r>
            <a:r>
              <a:rPr lang="fr-FR" dirty="0"/>
              <a:t>néo diplômés en leur offrant une allocation d’études lors de la dernière année de formation</a:t>
            </a:r>
          </a:p>
          <a:p>
            <a:pPr marL="0" lvl="1" indent="0">
              <a:buNone/>
            </a:pPr>
            <a:endParaRPr lang="fr-FR" dirty="0"/>
          </a:p>
          <a:p>
            <a:endParaRPr lang="fr-FR" sz="1200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23850" y="2589035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1603" y="712353"/>
            <a:ext cx="8424863" cy="53999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B</a:t>
            </a:r>
            <a:r>
              <a:rPr lang="fr-FR" sz="2400" dirty="0" smtClean="0">
                <a:solidFill>
                  <a:srgbClr val="002060"/>
                </a:solidFill>
              </a:rPr>
              <a:t>. La présentation du dispositif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1252345"/>
            <a:ext cx="8424334" cy="3767678"/>
          </a:xfrm>
        </p:spPr>
        <p:txBody>
          <a:bodyPr/>
          <a:lstStyle/>
          <a:p>
            <a:pPr marL="171450" lvl="1"/>
            <a:endParaRPr lang="fr-FR" dirty="0" smtClean="0"/>
          </a:p>
          <a:p>
            <a:pPr marL="171450" lvl="1"/>
            <a:r>
              <a:rPr lang="fr-FR" dirty="0" smtClean="0"/>
              <a:t>Signature du contrat par un étudiant en dernière </a:t>
            </a:r>
            <a:r>
              <a:rPr lang="fr-FR" dirty="0"/>
              <a:t>année d’études </a:t>
            </a:r>
            <a:r>
              <a:rPr lang="fr-FR" dirty="0" smtClean="0"/>
              <a:t>avec un établissement</a:t>
            </a:r>
          </a:p>
          <a:p>
            <a:pPr marL="0" lvl="1" indent="0">
              <a:buNone/>
            </a:pPr>
            <a:endParaRPr lang="fr-FR" dirty="0" smtClean="0"/>
          </a:p>
          <a:p>
            <a:pPr marL="171450" lvl="1"/>
            <a:r>
              <a:rPr lang="fr-FR" dirty="0" smtClean="0"/>
              <a:t>Dispositif ouvert à tous les établissements sanitaires et établissements médico sociaux, publics et privés</a:t>
            </a:r>
          </a:p>
          <a:p>
            <a:pPr marL="0" lvl="1" indent="0">
              <a:buNone/>
            </a:pPr>
            <a:endParaRPr lang="fr-FR" dirty="0"/>
          </a:p>
          <a:p>
            <a:pPr marL="171450" lvl="1"/>
            <a:r>
              <a:rPr lang="fr-FR" dirty="0" smtClean="0"/>
              <a:t>montants </a:t>
            </a:r>
            <a:r>
              <a:rPr lang="fr-FR" dirty="0"/>
              <a:t>de l’allocation </a:t>
            </a:r>
            <a:r>
              <a:rPr lang="fr-FR" dirty="0" smtClean="0"/>
              <a:t>:9 </a:t>
            </a:r>
            <a:r>
              <a:rPr lang="fr-FR" dirty="0"/>
              <a:t>000 € net pour les étudiant(e)s en dernière année de formations </a:t>
            </a:r>
            <a:r>
              <a:rPr lang="fr-FR" dirty="0" smtClean="0"/>
              <a:t>PNM/10 </a:t>
            </a:r>
            <a:r>
              <a:rPr lang="fr-FR" dirty="0"/>
              <a:t>800 € net pour les étudiant(e)s en dernière année de </a:t>
            </a:r>
            <a:r>
              <a:rPr lang="fr-FR" dirty="0" smtClean="0"/>
              <a:t>SF</a:t>
            </a:r>
          </a:p>
          <a:p>
            <a:pPr marL="0" lvl="1" indent="0">
              <a:buNone/>
            </a:pPr>
            <a:endParaRPr lang="fr-FR" dirty="0" smtClean="0"/>
          </a:p>
          <a:p>
            <a:pPr marL="171450" lvl="1"/>
            <a:r>
              <a:rPr lang="fr-FR" dirty="0" smtClean="0"/>
              <a:t>engagement </a:t>
            </a:r>
            <a:r>
              <a:rPr lang="fr-FR" dirty="0"/>
              <a:t>d’une durée de 18 </a:t>
            </a:r>
            <a:r>
              <a:rPr lang="fr-FR" dirty="0" smtClean="0"/>
              <a:t>mois à l’issue de la formation</a:t>
            </a:r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endParaRPr lang="fr-FR" sz="1200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23850" y="2589035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312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2.Bilan des campagnes 2020 et 2021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19/05/2022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2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23850" y="2589035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323850" y="62336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C. Bilan CAE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076" y="1242611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>
              <a:spcAft>
                <a:spcPts val="0"/>
              </a:spcAft>
            </a:pPr>
            <a:r>
              <a:rPr lang="fr-FR" sz="1400" b="1" dirty="0"/>
              <a:t>199 CAE </a:t>
            </a:r>
            <a:r>
              <a:rPr lang="fr-FR" sz="1400" b="1" dirty="0" smtClean="0"/>
              <a:t>signés </a:t>
            </a:r>
          </a:p>
          <a:p>
            <a:pPr marL="92075" lvl="0">
              <a:spcAft>
                <a:spcPts val="0"/>
              </a:spcAft>
            </a:pPr>
            <a:endParaRPr lang="fr-FR" sz="1400" b="1" dirty="0" smtClean="0"/>
          </a:p>
          <a:p>
            <a:pPr marL="377825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/>
              <a:t>89</a:t>
            </a:r>
            <a:r>
              <a:rPr lang="fr-FR" sz="1400" dirty="0"/>
              <a:t>% </a:t>
            </a:r>
            <a:r>
              <a:rPr lang="fr-FR" sz="1400" dirty="0" smtClean="0"/>
              <a:t>sanitaire </a:t>
            </a:r>
            <a:r>
              <a:rPr lang="fr-FR" sz="1400" dirty="0"/>
              <a:t>et 11% médico-social</a:t>
            </a:r>
          </a:p>
          <a:p>
            <a:pPr marL="377825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/>
              <a:t>Professions les </a:t>
            </a:r>
            <a:r>
              <a:rPr lang="fr-FR" sz="1400" dirty="0"/>
              <a:t>plus </a:t>
            </a:r>
            <a:r>
              <a:rPr lang="fr-FR" sz="1400" dirty="0" smtClean="0"/>
              <a:t>soutenues</a:t>
            </a:r>
            <a:r>
              <a:rPr lang="fr-FR" sz="1400" dirty="0"/>
              <a:t> : </a:t>
            </a:r>
            <a:r>
              <a:rPr lang="fr-FR" sz="1400" dirty="0" smtClean="0"/>
              <a:t>IDE et AS </a:t>
            </a:r>
            <a:endParaRPr lang="fr-FR" sz="1400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35209" y="2275767"/>
            <a:ext cx="6349156" cy="201793"/>
          </a:xfrm>
        </p:spPr>
        <p:txBody>
          <a:bodyPr/>
          <a:lstStyle/>
          <a:p>
            <a:pPr marL="263525" indent="-171450">
              <a:buFont typeface="Wingdings" panose="05000000000000000000" pitchFamily="2" charset="2"/>
              <a:buChar char="Ø"/>
            </a:pPr>
            <a:r>
              <a:rPr lang="fr-FR" sz="1200" i="1" dirty="0"/>
              <a:t>Nombre et ratio des CAE 2020 signés par formation selon les </a:t>
            </a:r>
            <a:r>
              <a:rPr lang="fr-FR" sz="1200" i="1" dirty="0" smtClean="0"/>
              <a:t>secteurs</a:t>
            </a:r>
            <a:endParaRPr lang="fr-FR" sz="1200" dirty="0"/>
          </a:p>
          <a:p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26201"/>
              </p:ext>
            </p:extLst>
          </p:nvPr>
        </p:nvGraphicFramePr>
        <p:xfrm>
          <a:off x="467544" y="2521714"/>
          <a:ext cx="5688632" cy="20662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75121">
                  <a:extLst>
                    <a:ext uri="{9D8B030D-6E8A-4147-A177-3AD203B41FA5}">
                      <a16:colId xmlns:a16="http://schemas.microsoft.com/office/drawing/2014/main" val="1175082707"/>
                    </a:ext>
                  </a:extLst>
                </a:gridCol>
                <a:gridCol w="875100">
                  <a:extLst>
                    <a:ext uri="{9D8B030D-6E8A-4147-A177-3AD203B41FA5}">
                      <a16:colId xmlns:a16="http://schemas.microsoft.com/office/drawing/2014/main" val="3458181837"/>
                    </a:ext>
                  </a:extLst>
                </a:gridCol>
                <a:gridCol w="808589">
                  <a:extLst>
                    <a:ext uri="{9D8B030D-6E8A-4147-A177-3AD203B41FA5}">
                      <a16:colId xmlns:a16="http://schemas.microsoft.com/office/drawing/2014/main" val="3114091375"/>
                    </a:ext>
                  </a:extLst>
                </a:gridCol>
                <a:gridCol w="615708">
                  <a:extLst>
                    <a:ext uri="{9D8B030D-6E8A-4147-A177-3AD203B41FA5}">
                      <a16:colId xmlns:a16="http://schemas.microsoft.com/office/drawing/2014/main" val="1362694091"/>
                    </a:ext>
                  </a:extLst>
                </a:gridCol>
                <a:gridCol w="865599">
                  <a:extLst>
                    <a:ext uri="{9D8B030D-6E8A-4147-A177-3AD203B41FA5}">
                      <a16:colId xmlns:a16="http://schemas.microsoft.com/office/drawing/2014/main" val="1156511526"/>
                    </a:ext>
                  </a:extLst>
                </a:gridCol>
                <a:gridCol w="495985">
                  <a:extLst>
                    <a:ext uri="{9D8B030D-6E8A-4147-A177-3AD203B41FA5}">
                      <a16:colId xmlns:a16="http://schemas.microsoft.com/office/drawing/2014/main" val="1190666701"/>
                    </a:ext>
                  </a:extLst>
                </a:gridCol>
                <a:gridCol w="752530">
                  <a:extLst>
                    <a:ext uri="{9D8B030D-6E8A-4147-A177-3AD203B41FA5}">
                      <a16:colId xmlns:a16="http://schemas.microsoft.com/office/drawing/2014/main" val="387650995"/>
                    </a:ext>
                  </a:extLst>
                </a:gridCol>
              </a:tblGrid>
              <a:tr h="420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Formations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Secteur sanitaire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Secteur médico-social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général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52012"/>
                  </a:ext>
                </a:extLst>
              </a:tr>
              <a:tr h="1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23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13%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17</a:t>
                      </a:r>
                      <a:endParaRPr lang="fr-FR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77%</a:t>
                      </a:r>
                      <a:endParaRPr lang="fr-FR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40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20%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16836"/>
                  </a:ext>
                </a:extLst>
              </a:tr>
              <a:tr h="1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IDE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108</a:t>
                      </a:r>
                      <a:endParaRPr lang="fr-FR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61%</a:t>
                      </a:r>
                      <a:endParaRPr lang="fr-FR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112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56%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1950096"/>
                  </a:ext>
                </a:extLst>
              </a:tr>
              <a:tr h="1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IADE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0%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0%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0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2216440"/>
                  </a:ext>
                </a:extLst>
              </a:tr>
              <a:tr h="1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IBODE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0%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1429764"/>
                  </a:ext>
                </a:extLst>
              </a:tr>
              <a:tr h="17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MERM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14%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0%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25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13%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5207320"/>
                  </a:ext>
                </a:extLst>
              </a:tr>
              <a:tr h="206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MK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11%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5%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</a:rPr>
                        <a:t>21</a:t>
                      </a:r>
                      <a:endParaRPr lang="fr-FR" sz="10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11%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31394482"/>
                  </a:ext>
                </a:extLst>
              </a:tr>
              <a:tr h="28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Orthophoniste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0%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0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326195"/>
                  </a:ext>
                </a:extLst>
              </a:tr>
              <a:tr h="28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général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177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22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199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100%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964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C</a:t>
            </a:r>
            <a:r>
              <a:rPr lang="fr-FR" sz="2400" dirty="0" smtClean="0">
                <a:solidFill>
                  <a:srgbClr val="002060"/>
                </a:solidFill>
              </a:rPr>
              <a:t>. </a:t>
            </a:r>
            <a:r>
              <a:rPr lang="fr-FR" sz="2400" dirty="0">
                <a:solidFill>
                  <a:srgbClr val="002060"/>
                </a:solidFill>
              </a:rPr>
              <a:t>Bilan CAE </a:t>
            </a:r>
            <a:r>
              <a:rPr lang="fr-FR" sz="2400" dirty="0" smtClean="0">
                <a:solidFill>
                  <a:srgbClr val="002060"/>
                </a:solidFill>
              </a:rPr>
              <a:t>2020 (</a:t>
            </a:r>
            <a:r>
              <a:rPr lang="fr-FR" sz="2400" dirty="0" err="1" smtClean="0">
                <a:solidFill>
                  <a:srgbClr val="002060"/>
                </a:solidFill>
              </a:rPr>
              <a:t>sanitaire+médico-social</a:t>
            </a:r>
            <a:r>
              <a:rPr lang="fr-FR" sz="2400" smtClean="0">
                <a:solidFill>
                  <a:srgbClr val="002060"/>
                </a:solidFill>
              </a:rPr>
              <a:t>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23850" y="1419622"/>
            <a:ext cx="8424334" cy="30963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6614"/>
            <a:ext cx="6984776" cy="37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19/05/2022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Pôle Ressources Humaines en Santé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23850" y="2589035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323850" y="62336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</a:t>
            </a:r>
            <a:r>
              <a:rPr lang="fr-FR" sz="2400" b="1" dirty="0" smtClean="0">
                <a:solidFill>
                  <a:srgbClr val="002060"/>
                </a:solidFill>
              </a:rPr>
              <a:t>. Bilan 2021: un dispositif attractif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790" y="1291231"/>
            <a:ext cx="88209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>
              <a:spcAft>
                <a:spcPts val="0"/>
              </a:spcAft>
            </a:pPr>
            <a:r>
              <a:rPr lang="fr-FR" sz="1400" b="1" dirty="0" smtClean="0">
                <a:latin typeface="+mj-lt"/>
              </a:rPr>
              <a:t>398 CAE validés</a:t>
            </a:r>
            <a:endParaRPr lang="fr-FR" sz="1400" b="1" dirty="0">
              <a:latin typeface="+mj-lt"/>
            </a:endParaRPr>
          </a:p>
          <a:p>
            <a:pPr marL="92075" lvl="0">
              <a:spcAft>
                <a:spcPts val="0"/>
              </a:spcAft>
            </a:pPr>
            <a:endParaRPr lang="fr-FR" sz="700" b="1" dirty="0" smtClean="0">
              <a:latin typeface="+mj-lt"/>
            </a:endParaRPr>
          </a:p>
          <a:p>
            <a:pPr marL="835025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+mj-lt"/>
              </a:rPr>
              <a:t>86% </a:t>
            </a:r>
            <a:r>
              <a:rPr lang="fr-FR" sz="1200" dirty="0">
                <a:latin typeface="+mj-lt"/>
              </a:rPr>
              <a:t>sanitaire et </a:t>
            </a:r>
            <a:r>
              <a:rPr lang="fr-FR" sz="1200" dirty="0" smtClean="0">
                <a:latin typeface="+mj-lt"/>
              </a:rPr>
              <a:t>14% </a:t>
            </a:r>
            <a:r>
              <a:rPr lang="fr-FR" sz="1200" dirty="0">
                <a:latin typeface="+mj-lt"/>
              </a:rPr>
              <a:t>médico-social</a:t>
            </a:r>
            <a:r>
              <a:rPr lang="fr-FR" sz="1200" dirty="0" smtClean="0">
                <a:latin typeface="+mj-lt"/>
              </a:rPr>
              <a:t>.</a:t>
            </a:r>
            <a:r>
              <a:rPr lang="fr-FR" sz="1200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fr-FR" sz="1200" dirty="0" smtClean="0">
              <a:latin typeface="+mj-lt"/>
            </a:endParaRPr>
          </a:p>
          <a:p>
            <a:pPr marL="835025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latin typeface="+mj-lt"/>
              </a:rPr>
              <a:t>Professions les </a:t>
            </a:r>
            <a:r>
              <a:rPr lang="fr-FR" sz="1200" dirty="0">
                <a:latin typeface="+mj-lt"/>
              </a:rPr>
              <a:t>plus </a:t>
            </a:r>
            <a:r>
              <a:rPr lang="fr-FR" sz="1200" dirty="0" smtClean="0">
                <a:latin typeface="+mj-lt"/>
              </a:rPr>
              <a:t>soutenues</a:t>
            </a:r>
            <a:r>
              <a:rPr lang="fr-FR" sz="1200" dirty="0">
                <a:latin typeface="+mj-lt"/>
              </a:rPr>
              <a:t> : </a:t>
            </a:r>
            <a:r>
              <a:rPr lang="fr-FR" sz="1200" dirty="0" smtClean="0">
                <a:latin typeface="+mj-lt"/>
              </a:rPr>
              <a:t>IDE, AS, SF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858" y="2184055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Nombre de </a:t>
            </a:r>
            <a:r>
              <a:rPr lang="fr-FR" sz="1200" dirty="0"/>
              <a:t>CAE </a:t>
            </a:r>
            <a:r>
              <a:rPr lang="fr-FR" sz="1200" dirty="0" smtClean="0"/>
              <a:t>2021 signés et validés par </a:t>
            </a:r>
            <a:r>
              <a:rPr lang="fr-FR" sz="1200" dirty="0"/>
              <a:t>formation selon les </a:t>
            </a:r>
            <a:r>
              <a:rPr lang="fr-FR" sz="1200" dirty="0" smtClean="0"/>
              <a:t>secteurs : </a:t>
            </a:r>
            <a:endParaRPr lang="fr-FR" sz="12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82805"/>
              </p:ext>
            </p:extLst>
          </p:nvPr>
        </p:nvGraphicFramePr>
        <p:xfrm>
          <a:off x="533627" y="2473106"/>
          <a:ext cx="6048672" cy="21150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8296">
                  <a:extLst>
                    <a:ext uri="{9D8B030D-6E8A-4147-A177-3AD203B41FA5}">
                      <a16:colId xmlns:a16="http://schemas.microsoft.com/office/drawing/2014/main" val="1246463482"/>
                    </a:ext>
                  </a:extLst>
                </a:gridCol>
                <a:gridCol w="885824">
                  <a:extLst>
                    <a:ext uri="{9D8B030D-6E8A-4147-A177-3AD203B41FA5}">
                      <a16:colId xmlns:a16="http://schemas.microsoft.com/office/drawing/2014/main" val="3640796372"/>
                    </a:ext>
                  </a:extLst>
                </a:gridCol>
                <a:gridCol w="720167">
                  <a:extLst>
                    <a:ext uri="{9D8B030D-6E8A-4147-A177-3AD203B41FA5}">
                      <a16:colId xmlns:a16="http://schemas.microsoft.com/office/drawing/2014/main" val="1336588594"/>
                    </a:ext>
                  </a:extLst>
                </a:gridCol>
                <a:gridCol w="720167">
                  <a:extLst>
                    <a:ext uri="{9D8B030D-6E8A-4147-A177-3AD203B41FA5}">
                      <a16:colId xmlns:a16="http://schemas.microsoft.com/office/drawing/2014/main" val="3612685882"/>
                    </a:ext>
                  </a:extLst>
                </a:gridCol>
                <a:gridCol w="901406">
                  <a:extLst>
                    <a:ext uri="{9D8B030D-6E8A-4147-A177-3AD203B41FA5}">
                      <a16:colId xmlns:a16="http://schemas.microsoft.com/office/drawing/2014/main" val="130726461"/>
                    </a:ext>
                  </a:extLst>
                </a:gridCol>
                <a:gridCol w="901406">
                  <a:extLst>
                    <a:ext uri="{9D8B030D-6E8A-4147-A177-3AD203B41FA5}">
                      <a16:colId xmlns:a16="http://schemas.microsoft.com/office/drawing/2014/main" val="788512110"/>
                    </a:ext>
                  </a:extLst>
                </a:gridCol>
                <a:gridCol w="901406">
                  <a:extLst>
                    <a:ext uri="{9D8B030D-6E8A-4147-A177-3AD203B41FA5}">
                      <a16:colId xmlns:a16="http://schemas.microsoft.com/office/drawing/2014/main" val="3177840381"/>
                    </a:ext>
                  </a:extLst>
                </a:gridCol>
              </a:tblGrid>
              <a:tr h="45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Formations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CAE 2021 validés 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Secteur </a:t>
                      </a:r>
                      <a:r>
                        <a:rPr lang="fr-FR" sz="900" dirty="0">
                          <a:effectLst/>
                        </a:rPr>
                        <a:t>sanitaire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CAE 2021 validés : Secteur </a:t>
                      </a:r>
                      <a:r>
                        <a:rPr lang="fr-FR" sz="900" dirty="0">
                          <a:effectLst/>
                        </a:rPr>
                        <a:t>médico-social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général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7410229"/>
                  </a:ext>
                </a:extLst>
              </a:tr>
              <a:tr h="207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AS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</a:rPr>
                        <a:t>16</a:t>
                      </a:r>
                      <a:endParaRPr lang="fr-FR" sz="9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</a:rPr>
                        <a:t>31</a:t>
                      </a:r>
                      <a:endParaRPr lang="fr-FR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56%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47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486973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IDE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236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22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40%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258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594749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IADE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3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0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09593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IBODE</a:t>
                      </a:r>
                      <a:endParaRPr lang="fr-FR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0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0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974428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MERM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22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0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22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115497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Orthophoniste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3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1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2%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017096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MK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15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1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2%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16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08696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Sage-femme</a:t>
                      </a:r>
                      <a:endParaRPr lang="fr-F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48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effectLst/>
                          <a:latin typeface="+mn-lt"/>
                        </a:rPr>
                        <a:t>0</a:t>
                      </a:r>
                      <a:endParaRPr lang="fr-F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fr-FR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48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1819527"/>
                  </a:ext>
                </a:extLst>
              </a:tr>
              <a:tr h="18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général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343</a:t>
                      </a:r>
                      <a:endParaRPr lang="fr-FR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55</a:t>
                      </a:r>
                      <a:endParaRPr lang="fr-FR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  <a:latin typeface="+mn-lt"/>
                        </a:rPr>
                        <a:t>398</a:t>
                      </a:r>
                      <a:endParaRPr lang="fr-FR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59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ARS_HAUTS DE FRANC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TEMPLATE_ARS_IDF 16-9</Template>
  <TotalTime>1889</TotalTime>
  <Words>1195</Words>
  <Application>Microsoft Office PowerPoint</Application>
  <PresentationFormat>Affichage à l'écran (16:9)</PresentationFormat>
  <Paragraphs>469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TEMPLATE_ARS_HAUTS DE FRANCE 16-9</vt:lpstr>
      <vt:lpstr>Présentation PowerPoint</vt:lpstr>
      <vt:lpstr>Ordre du jour</vt:lpstr>
      <vt:lpstr>Présentation PowerPoint</vt:lpstr>
      <vt:lpstr>A. Objectifs du dispositif</vt:lpstr>
      <vt:lpstr>B. La présentation du dispositif</vt:lpstr>
      <vt:lpstr>Présentation PowerPoint</vt:lpstr>
      <vt:lpstr>Présentation PowerPoint</vt:lpstr>
      <vt:lpstr>C. Bilan CAE 2020 (sanitaire+médico-social)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D. Les principales modifications de la campagne 2022</vt:lpstr>
      <vt:lpstr>D. Projection 2022 - sanitaire </vt:lpstr>
      <vt:lpstr>D. Projection 2022 – médico-social</vt:lpstr>
      <vt:lpstr>Présentation PowerPoint</vt:lpstr>
    </vt:vector>
  </TitlesOfParts>
  <Manager>Client</Manager>
  <Company>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FARTHOUAT, Isabelle</dc:creator>
  <cp:lastModifiedBy>CHAREYRE, Dominique</cp:lastModifiedBy>
  <cp:revision>188</cp:revision>
  <cp:lastPrinted>2022-04-29T15:50:02Z</cp:lastPrinted>
  <dcterms:created xsi:type="dcterms:W3CDTF">2020-05-28T12:56:37Z</dcterms:created>
  <dcterms:modified xsi:type="dcterms:W3CDTF">2022-05-19T18:28:12Z</dcterms:modified>
</cp:coreProperties>
</file>