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3" r:id="rId1"/>
    <p:sldMasterId id="2147483823" r:id="rId2"/>
  </p:sldMasterIdLst>
  <p:notesMasterIdLst>
    <p:notesMasterId r:id="rId13"/>
  </p:notesMasterIdLst>
  <p:handoutMasterIdLst>
    <p:handoutMasterId r:id="rId14"/>
  </p:handoutMasterIdLst>
  <p:sldIdLst>
    <p:sldId id="335" r:id="rId3"/>
    <p:sldId id="419" r:id="rId4"/>
    <p:sldId id="420" r:id="rId5"/>
    <p:sldId id="421" r:id="rId6"/>
    <p:sldId id="427" r:id="rId7"/>
    <p:sldId id="428" r:id="rId8"/>
    <p:sldId id="414" r:id="rId9"/>
    <p:sldId id="426" r:id="rId10"/>
    <p:sldId id="415" r:id="rId11"/>
    <p:sldId id="395" r:id="rId12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 BRETON, Gwenaelle" initials="LBG" lastIdx="2" clrIdx="0">
    <p:extLst>
      <p:ext uri="{19B8F6BF-5375-455C-9EA6-DF929625EA0E}">
        <p15:presenceInfo xmlns:p15="http://schemas.microsoft.com/office/powerpoint/2012/main" userId="S-1-5-21-448539723-1644491937-682003330-542468" providerId="AD"/>
      </p:ext>
    </p:extLst>
  </p:cmAuthor>
  <p:cmAuthor id="2" name="FELIX, Océane" initials="FO" lastIdx="2" clrIdx="1">
    <p:extLst>
      <p:ext uri="{19B8F6BF-5375-455C-9EA6-DF929625EA0E}">
        <p15:presenceInfo xmlns:p15="http://schemas.microsoft.com/office/powerpoint/2012/main" userId="S-1-5-21-448539723-1644491937-682003330-607274" providerId="AD"/>
      </p:ext>
    </p:extLst>
  </p:cmAuthor>
  <p:cmAuthor id="3" name="OUANHNON, Pierre" initials="OP" lastIdx="1" clrIdx="2">
    <p:extLst>
      <p:ext uri="{19B8F6BF-5375-455C-9EA6-DF929625EA0E}">
        <p15:presenceInfo xmlns:p15="http://schemas.microsoft.com/office/powerpoint/2012/main" userId="S-1-5-21-448539723-1644491937-682003330-3706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ECDE"/>
    <a:srgbClr val="D8E8F6"/>
    <a:srgbClr val="DE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howGuides="1">
      <p:cViewPr>
        <p:scale>
          <a:sx n="110" d="100"/>
          <a:sy n="110" d="100"/>
        </p:scale>
        <p:origin x="1512" y="81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3688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0F8BA6-34D3-471A-A416-153CCD52E129}" type="datetimeFigureOut">
              <a:rPr lang="fr-FR" smtClean="0"/>
              <a:t>01/04/2022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16545A-9BFB-4A17-B3A0-BFB82A3F51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88744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01/04/2022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/ sous-titre /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4F0766-6309-644C-9BCE-2E607A27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E9918C01-3017-D749-B811-9FCBA8038409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4499BF2C-805B-4EA7-AAA6-81ABFB86EE03}" type="datetime1">
              <a:rPr lang="fr-FR" cap="all" smtClean="0"/>
              <a:t>01/04/2022</a:t>
            </a:fld>
            <a:endParaRPr lang="fr-FR" cap="all" dirty="0"/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EB9C9A62-C54B-3841-9346-5A54D37158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9525" indent="85725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8B219A12-DAFE-504E-9ED9-CFD78BD6A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99BFD6E0-B235-DA4F-9D70-E9444B53C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0AF74C14-DE22-FE4D-B865-03FBE975D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850" y="1707654"/>
            <a:ext cx="8424334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724193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/ sous-titre /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4F0766-6309-644C-9BCE-2E607A27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E9918C01-3017-D749-B811-9FCBA8038409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2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6A4A60EE-9D13-3442-9796-E718C6343EC1}" type="datetime1">
              <a:rPr lang="fr-FR" cap="all" smtClean="0"/>
              <a:pPr/>
              <a:t>01/04/2022</a:t>
            </a:fld>
            <a:endParaRPr lang="fr-FR" cap="all" dirty="0"/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EB9C9A62-C54B-3841-9346-5A54D37158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80"/>
            <a:ext cx="8424614" cy="242951"/>
          </a:xfrm>
        </p:spPr>
        <p:txBody>
          <a:bodyPr/>
          <a:lstStyle>
            <a:lvl1pPr marL="9525" indent="85723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8B219A12-DAFE-504E-9ED9-CFD78BD6A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99BFD6E0-B235-DA4F-9D70-E9444B53C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0AF74C14-DE22-FE4D-B865-03FBE975D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850" y="1707655"/>
            <a:ext cx="8424334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4292397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528" y="1563639"/>
            <a:ext cx="2520000" cy="288032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1563638"/>
            <a:ext cx="2520000" cy="2860762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563638"/>
            <a:ext cx="2520000" cy="2860762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1" y="4797632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251C71F6-E0A6-1740-B64F-38F332886BAF}" type="datetime1">
              <a:rPr lang="fr-FR" cap="all" smtClean="0"/>
              <a:pPr/>
              <a:t>01/04/2022</a:t>
            </a:fld>
            <a:endParaRPr lang="fr-FR" cap="all" dirty="0"/>
          </a:p>
        </p:txBody>
      </p:sp>
      <p:sp>
        <p:nvSpPr>
          <p:cNvPr id="25" name="Titre 18">
            <a:extLst>
              <a:ext uri="{FF2B5EF4-FFF2-40B4-BE49-F238E27FC236}">
                <a16:creationId xmlns:a16="http://schemas.microsoft.com/office/drawing/2014/main" id="{8909A550-9D66-7141-BF64-73CAD20968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1" y="682802"/>
            <a:ext cx="8424863" cy="539991"/>
          </a:xfrm>
        </p:spPr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</p:spTree>
    <p:extLst>
      <p:ext uri="{BB962C8B-B14F-4D97-AF65-F5344CB8AC3E}">
        <p14:creationId xmlns:p14="http://schemas.microsoft.com/office/powerpoint/2010/main" val="2861952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nnes de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1" y="4797632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5E6183FC-BA60-7C49-ABF3-B50982741576}" type="datetime1">
              <a:rPr lang="fr-FR" cap="all" smtClean="0"/>
              <a:pPr/>
              <a:t>01/04/2022</a:t>
            </a:fld>
            <a:endParaRPr lang="fr-FR" cap="all" dirty="0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D4959A1A-C7DE-6748-A32B-7732F0ACFC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3851" y="1248680"/>
            <a:ext cx="8424614" cy="242951"/>
          </a:xfrm>
        </p:spPr>
        <p:txBody>
          <a:bodyPr/>
          <a:lstStyle>
            <a:lvl1pPr marL="0" indent="95248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2" name="Titre 18">
            <a:extLst>
              <a:ext uri="{FF2B5EF4-FFF2-40B4-BE49-F238E27FC236}">
                <a16:creationId xmlns:a16="http://schemas.microsoft.com/office/drawing/2014/main" id="{5919F96B-C5FF-5146-9075-19E07CEBB7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1" y="682802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AC8956DD-B832-6147-8A66-A70995085B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3528" y="1707655"/>
            <a:ext cx="2556471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>
            <a:extLst>
              <a:ext uri="{FF2B5EF4-FFF2-40B4-BE49-F238E27FC236}">
                <a16:creationId xmlns:a16="http://schemas.microsoft.com/office/drawing/2014/main" id="{DF66E72C-274C-AC4E-B20B-393EBD9A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75856" y="1707655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10D42E91-F78E-1D46-9374-4446D0F579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228184" y="1707655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8709034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sous-titre, textes 3 et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528" y="1707655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1" y="4797632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0597CDB5-73DC-8641-8CC1-FAD9379FD627}" type="datetime1">
              <a:rPr lang="fr-FR" cap="all" smtClean="0"/>
              <a:pPr/>
              <a:t>01/04/2022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80"/>
            <a:ext cx="8424614" cy="242951"/>
          </a:xfrm>
        </p:spPr>
        <p:txBody>
          <a:bodyPr/>
          <a:lstStyle>
            <a:lvl1pPr marL="0" indent="95248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1" y="682802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04A35F-FCE5-0248-9AD4-C4E7502EF16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131840" y="1707655"/>
            <a:ext cx="5616624" cy="288032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3951574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, sous-titre, textes 3, et graphiqu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6228184" y="1707655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1" y="4797632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8E1290DD-BE4D-794B-919C-D565D1B9C67D}" type="datetime1">
              <a:rPr lang="fr-FR" cap="all" smtClean="0"/>
              <a:pPr/>
              <a:t>01/04/2022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80"/>
            <a:ext cx="8424614" cy="242951"/>
          </a:xfrm>
        </p:spPr>
        <p:txBody>
          <a:bodyPr/>
          <a:lstStyle>
            <a:lvl1pPr marL="0" indent="95248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1" y="682802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3" name="Espace réservé du graphique 2">
            <a:extLst>
              <a:ext uri="{FF2B5EF4-FFF2-40B4-BE49-F238E27FC236}">
                <a16:creationId xmlns:a16="http://schemas.microsoft.com/office/drawing/2014/main" id="{66D3B633-BB7B-4941-BF9B-161C5342E3AA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23528" y="1707655"/>
            <a:ext cx="5761038" cy="2879725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1540662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829DF172-12F0-D244-8F51-E16DC05073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52000" y="252000"/>
            <a:ext cx="1440000" cy="1440000"/>
          </a:xfrm>
          <a:prstGeom prst="rect">
            <a:avLst/>
          </a:prstGeom>
        </p:spPr>
      </p:pic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0" y="2139702"/>
            <a:ext cx="8424000" cy="2293224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92073" indent="0">
              <a:spcBef>
                <a:spcPts val="500"/>
              </a:spcBef>
              <a:spcAft>
                <a:spcPts val="0"/>
              </a:spcAft>
              <a:buNone/>
              <a:tabLst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>
            <a:cxnSpLocks/>
          </p:cNvCxnSpPr>
          <p:nvPr/>
        </p:nvCxnSpPr>
        <p:spPr bwMode="gray">
          <a:xfrm>
            <a:off x="323851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C192E6B1-2CEB-FB47-B10B-D25D43DF8D96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1" y="4797632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D7698221-35EF-134F-B87A-568DECC70F29}" type="datetime1">
              <a:rPr lang="fr-FR" cap="all" smtClean="0"/>
              <a:pPr/>
              <a:t>01/04/2022</a:t>
            </a:fld>
            <a:endParaRPr lang="fr-FR" cap="all" dirty="0"/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593ECE3-ACEF-7441-BABB-08F519CCE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4D728EC0-9FC5-AB4E-B907-86A468EF1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067945" y="195486"/>
            <a:ext cx="4680769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B5534E2-19C3-C848-AD92-C2BA62CED42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057385" y="347483"/>
            <a:ext cx="2010556" cy="1154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5030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738000"/>
            <a:ext cx="9144000" cy="4443958"/>
          </a:xfrm>
          <a:solidFill>
            <a:schemeClr val="tx2"/>
          </a:solidFill>
        </p:spPr>
        <p:txBody>
          <a:bodyPr tIns="1080000" anchor="ctr" anchorCtr="0"/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02A90153-98CB-E943-A611-AD9242F15601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64285" y="4797632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bg1"/>
                </a:solidFill>
              </a:defRPr>
            </a:lvl1pPr>
          </a:lstStyle>
          <a:p>
            <a:fld id="{5F7325A3-5315-1B4B-A0D9-112471EB5837}" type="datetime1">
              <a:rPr lang="fr-FR" cap="all" smtClean="0"/>
              <a:pPr/>
              <a:t>01/04/2022</a:t>
            </a:fld>
            <a:endParaRPr lang="fr-FR" cap="all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738000"/>
            <a:ext cx="8424000" cy="40464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bg1"/>
            </a:solidFill>
          </a:ln>
        </p:spPr>
        <p:txBody>
          <a:bodyPr lIns="0" bIns="360000" anchor="ctr" anchorCtr="0"/>
          <a:lstStyle>
            <a:lvl1pPr marL="395990" indent="-395990">
              <a:buFont typeface="+mj-lt"/>
              <a:buAutoNum type="arabicPeriod"/>
              <a:defRPr sz="325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BE3965BE-3A81-1248-821F-39E8294A1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bg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</p:spTree>
    <p:extLst>
      <p:ext uri="{BB962C8B-B14F-4D97-AF65-F5344CB8AC3E}">
        <p14:creationId xmlns:p14="http://schemas.microsoft.com/office/powerpoint/2010/main" val="23125759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4EA19884-7A29-DC4E-9311-A62E54788E52}" type="datetime1">
              <a:rPr lang="fr-FR" smtClean="0"/>
              <a:t>01/04/2022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4371950"/>
            <a:ext cx="3240000" cy="447947"/>
          </a:xfrm>
        </p:spPr>
        <p:txBody>
          <a:bodyPr anchor="ctr" anchorCtr="0"/>
          <a:lstStyle>
            <a:lvl1pPr algn="l">
              <a:defRPr sz="1150"/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53DF2B5-DDEC-9F4F-AC71-1D361A99EA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228185" y="537850"/>
            <a:ext cx="2195813" cy="1261109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A456506-B875-0447-AE4C-DB900904651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40000" y="360000"/>
            <a:ext cx="2700000" cy="2700000"/>
          </a:xfrm>
          <a:prstGeom prst="rect">
            <a:avLst/>
          </a:prstGeom>
        </p:spPr>
      </p:pic>
      <p:sp>
        <p:nvSpPr>
          <p:cNvPr id="12" name="ZoneTexte 11"/>
          <p:cNvSpPr txBox="1"/>
          <p:nvPr userDrawn="1"/>
        </p:nvSpPr>
        <p:spPr>
          <a:xfrm>
            <a:off x="3851921" y="2643759"/>
            <a:ext cx="4680520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500" b="1" dirty="0"/>
              <a:t>TITRE DU DOCUMENT</a:t>
            </a:r>
          </a:p>
          <a:p>
            <a:pPr algn="r"/>
            <a:r>
              <a:rPr lang="fr-FR" sz="2500" b="1" dirty="0"/>
              <a:t>Suite titre</a:t>
            </a:r>
          </a:p>
          <a:p>
            <a:pPr algn="r"/>
            <a:r>
              <a:rPr lang="fr-FR" sz="1500" dirty="0"/>
              <a:t>sous-titre</a:t>
            </a:r>
          </a:p>
          <a:p>
            <a:pPr algn="r"/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23489991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ème 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4EA19884-7A29-DC4E-9311-A62E54788E52}" type="datetime1">
              <a:rPr lang="fr-FR" smtClean="0"/>
              <a:t>01/04/2022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4371950"/>
            <a:ext cx="3240000" cy="447947"/>
          </a:xfrm>
        </p:spPr>
        <p:txBody>
          <a:bodyPr anchor="ctr" anchorCtr="0"/>
          <a:lstStyle>
            <a:lvl1pPr algn="l">
              <a:defRPr sz="1150"/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53DF2B5-DDEC-9F4F-AC71-1D361A99EA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228185" y="537850"/>
            <a:ext cx="2195813" cy="1261109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A456506-B875-0447-AE4C-DB900904651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40000" y="360000"/>
            <a:ext cx="2700000" cy="27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164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528" y="1563638"/>
            <a:ext cx="2520000" cy="288032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45B72178-822E-4715-B11E-33B2AF517AE9}" type="datetime1">
              <a:rPr lang="fr-FR" cap="all" smtClean="0"/>
              <a:t>01/04/2022</a:t>
            </a:fld>
            <a:endParaRPr lang="fr-FR" cap="all" dirty="0"/>
          </a:p>
        </p:txBody>
      </p:sp>
      <p:sp>
        <p:nvSpPr>
          <p:cNvPr id="25" name="Titre 18">
            <a:extLst>
              <a:ext uri="{FF2B5EF4-FFF2-40B4-BE49-F238E27FC236}">
                <a16:creationId xmlns:a16="http://schemas.microsoft.com/office/drawing/2014/main" id="{8909A550-9D66-7141-BF64-73CAD20968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</p:spTree>
    <p:extLst>
      <p:ext uri="{BB962C8B-B14F-4D97-AF65-F5344CB8AC3E}">
        <p14:creationId xmlns:p14="http://schemas.microsoft.com/office/powerpoint/2010/main" val="2888137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nnes de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3655D429-AAE2-4445-82BF-3715CB3E587F}" type="datetime1">
              <a:rPr lang="fr-FR" cap="all" smtClean="0"/>
              <a:t>01/04/2022</a:t>
            </a:fld>
            <a:endParaRPr lang="fr-FR" cap="all" dirty="0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D4959A1A-C7DE-6748-A32B-7732F0ACFC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2" name="Titre 18">
            <a:extLst>
              <a:ext uri="{FF2B5EF4-FFF2-40B4-BE49-F238E27FC236}">
                <a16:creationId xmlns:a16="http://schemas.microsoft.com/office/drawing/2014/main" id="{5919F96B-C5FF-5146-9075-19E07CEBB7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AC8956DD-B832-6147-8A66-A70995085B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3528" y="1707654"/>
            <a:ext cx="2556471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>
            <a:extLst>
              <a:ext uri="{FF2B5EF4-FFF2-40B4-BE49-F238E27FC236}">
                <a16:creationId xmlns:a16="http://schemas.microsoft.com/office/drawing/2014/main" id="{DF66E72C-274C-AC4E-B20B-393EBD9A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75856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10D42E91-F78E-1D46-9374-4446D0F579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69134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sous-titre, textes 3 et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528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D9030D40-652B-40AF-8BE2-FF6FBB4258C8}" type="datetime1">
              <a:rPr lang="fr-FR" cap="all" smtClean="0"/>
              <a:t>01/04/2022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04A35F-FCE5-0248-9AD4-C4E7502EF16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131840" y="1707654"/>
            <a:ext cx="5616624" cy="288032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207718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, sous-titre, textes 3, et graphiqu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E7B1170C-14A7-4034-9CB1-4D5002B746FF}" type="datetime1">
              <a:rPr lang="fr-FR" cap="all" smtClean="0"/>
              <a:t>01/04/2022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3" name="Espace réservé du graphique 2">
            <a:extLst>
              <a:ext uri="{FF2B5EF4-FFF2-40B4-BE49-F238E27FC236}">
                <a16:creationId xmlns:a16="http://schemas.microsoft.com/office/drawing/2014/main" id="{66D3B633-BB7B-4941-BF9B-161C5342E3AA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23528" y="1707654"/>
            <a:ext cx="5761038" cy="2879725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2044116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829DF172-12F0-D244-8F51-E16DC05073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52000" y="252000"/>
            <a:ext cx="1440000" cy="1440000"/>
          </a:xfrm>
          <a:prstGeom prst="rect">
            <a:avLst/>
          </a:prstGeom>
        </p:spPr>
      </p:pic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0" y="2139702"/>
            <a:ext cx="8424000" cy="2293224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92075" indent="0">
              <a:spcBef>
                <a:spcPts val="500"/>
              </a:spcBef>
              <a:spcAft>
                <a:spcPts val="0"/>
              </a:spcAft>
              <a:buNone/>
              <a:tabLst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C192E6B1-2CEB-FB47-B10B-D25D43DF8D96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7B3C44BC-28F3-4713-8032-1AC6772DB323}" type="datetime1">
              <a:rPr lang="fr-FR" cap="all" smtClean="0"/>
              <a:t>01/04/2022</a:t>
            </a:fld>
            <a:endParaRPr lang="fr-FR" cap="all" dirty="0"/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593ECE3-ACEF-7441-BABB-08F519CCE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4D728EC0-9FC5-AB4E-B907-86A468EF1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067944" y="195486"/>
            <a:ext cx="4680769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B5534E2-19C3-C848-AD92-C2BA62CED42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057385" y="347482"/>
            <a:ext cx="2010556" cy="1154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8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738000"/>
            <a:ext cx="9144000" cy="4443958"/>
          </a:xfrm>
          <a:solidFill>
            <a:schemeClr val="tx2"/>
          </a:solidFill>
        </p:spPr>
        <p:txBody>
          <a:bodyPr tIns="1080000" anchor="ctr" anchorCtr="0"/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02A90153-98CB-E943-A611-AD9242F15601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64285" y="4797631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bg1"/>
                </a:solidFill>
              </a:defRPr>
            </a:lvl1pPr>
          </a:lstStyle>
          <a:p>
            <a:fld id="{9A535DAF-9329-4EBE-B105-59CB7680DA85}" type="datetime1">
              <a:rPr lang="fr-FR" cap="all" smtClean="0"/>
              <a:t>01/04/2022</a:t>
            </a:fld>
            <a:endParaRPr lang="fr-FR" cap="all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738000"/>
            <a:ext cx="8424000" cy="40464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bg1"/>
            </a:solidFill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BE3965BE-3A81-1248-821F-39E8294A1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bg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</p:spTree>
    <p:extLst>
      <p:ext uri="{BB962C8B-B14F-4D97-AF65-F5344CB8AC3E}">
        <p14:creationId xmlns:p14="http://schemas.microsoft.com/office/powerpoint/2010/main" val="1076546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FED88A4C-7862-48C0-A739-A8B8589426B1}" type="datetime1">
              <a:rPr lang="fr-FR" smtClean="0"/>
              <a:t>01/04/2022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4371949"/>
            <a:ext cx="3240000" cy="447947"/>
          </a:xfrm>
        </p:spPr>
        <p:txBody>
          <a:bodyPr anchor="ctr" anchorCtr="0"/>
          <a:lstStyle>
            <a:lvl1pPr algn="l">
              <a:defRPr sz="1150"/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53DF2B5-DDEC-9F4F-AC71-1D361A99EA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228184" y="537849"/>
            <a:ext cx="2195813" cy="1261109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A456506-B875-0447-AE4C-DB90090465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40000" y="360000"/>
            <a:ext cx="2700000" cy="2700000"/>
          </a:xfrm>
          <a:prstGeom prst="rect">
            <a:avLst/>
          </a:prstGeom>
        </p:spPr>
      </p:pic>
      <p:sp>
        <p:nvSpPr>
          <p:cNvPr id="12" name="ZoneTexte 11"/>
          <p:cNvSpPr txBox="1"/>
          <p:nvPr userDrawn="1"/>
        </p:nvSpPr>
        <p:spPr>
          <a:xfrm>
            <a:off x="3851920" y="2643758"/>
            <a:ext cx="468052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500" b="1" dirty="0"/>
              <a:t>TITRE DU DOCUMENT</a:t>
            </a:r>
          </a:p>
          <a:p>
            <a:pPr algn="r"/>
            <a:r>
              <a:rPr lang="fr-FR" sz="2500" b="1" dirty="0"/>
              <a:t>Suite titre</a:t>
            </a:r>
          </a:p>
          <a:p>
            <a:pPr algn="r"/>
            <a:r>
              <a:rPr lang="fr-FR" sz="1500" dirty="0"/>
              <a:t>sous-titre</a:t>
            </a:r>
          </a:p>
          <a:p>
            <a:pPr algn="r"/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2127407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ème 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50A4A679-29AC-4A2A-A014-9BAB7AF80E75}" type="datetime1">
              <a:rPr lang="fr-FR" smtClean="0"/>
              <a:t>01/04/2022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4371949"/>
            <a:ext cx="3240000" cy="447947"/>
          </a:xfrm>
        </p:spPr>
        <p:txBody>
          <a:bodyPr anchor="ctr" anchorCtr="0"/>
          <a:lstStyle>
            <a:lvl1pPr algn="l">
              <a:defRPr sz="1150"/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53DF2B5-DDEC-9F4F-AC71-1D361A99EA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228184" y="537849"/>
            <a:ext cx="2195813" cy="1261109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A456506-B875-0447-AE4C-DB90090465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40000" y="360000"/>
            <a:ext cx="2700000" cy="27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564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23850" y="1707654"/>
            <a:ext cx="8424863" cy="29523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59FB2B3E-557E-DB42-9DB7-D6A72FD3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682801"/>
            <a:ext cx="8424863" cy="539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8170561-5F7A-B046-81BE-E60E60355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5703" y="4783500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51A59234-7EF4-4B7C-8921-3B540DD62EFD}" type="datetime1">
              <a:rPr lang="fr-FR" cap="all" smtClean="0"/>
              <a:t>01/04/2022</a:t>
            </a:fld>
            <a:endParaRPr lang="fr-FR" cap="all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071FEB6-0E77-DD46-9DA0-C52EF51FC7F3}"/>
              </a:ext>
            </a:extLst>
          </p:cNvPr>
          <p:cNvCxnSpPr/>
          <p:nvPr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>
            <a:extLst>
              <a:ext uri="{FF2B5EF4-FFF2-40B4-BE49-F238E27FC236}">
                <a16:creationId xmlns:a16="http://schemas.microsoft.com/office/drawing/2014/main" id="{5C7551C4-641A-D343-AA7E-79AE4711BFA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172877" y="185732"/>
            <a:ext cx="606854" cy="348531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4921EE98-A0EA-AE49-A902-478042AA6CF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88000" y="108000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928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</p:sldLayoutIdLst>
  <p:hf hdr="0" ftr="0"/>
  <p:txStyles>
    <p:titleStyle>
      <a:lvl1pPr marL="14288" indent="0"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25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075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tabLst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51450" indent="-17145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3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1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927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0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23851" y="1707655"/>
            <a:ext cx="8424863" cy="29523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>
            <a:cxnSpLocks/>
          </p:cNvCxnSpPr>
          <p:nvPr/>
        </p:nvCxnSpPr>
        <p:spPr bwMode="gray">
          <a:xfrm>
            <a:off x="323851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59FB2B3E-557E-DB42-9DB7-D6A72FD3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1" y="682802"/>
            <a:ext cx="8424863" cy="539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8170561-5F7A-B046-81BE-E60E60355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5703" y="4783501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B858D49A-5A7A-574D-A0ED-52B5C1EFA876}" type="datetime1">
              <a:rPr lang="fr-FR" cap="all" smtClean="0"/>
              <a:pPr/>
              <a:t>01/04/2022</a:t>
            </a:fld>
            <a:endParaRPr lang="fr-FR" cap="all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071FEB6-0E77-DD46-9DA0-C52EF51FC7F3}"/>
              </a:ext>
            </a:extLst>
          </p:cNvPr>
          <p:cNvCxnSpPr/>
          <p:nvPr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>
            <a:extLst>
              <a:ext uri="{FF2B5EF4-FFF2-40B4-BE49-F238E27FC236}">
                <a16:creationId xmlns:a16="http://schemas.microsoft.com/office/drawing/2014/main" id="{5C7551C4-641A-D343-AA7E-79AE4711BFA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172878" y="185732"/>
            <a:ext cx="606854" cy="348531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4921EE98-A0EA-AE49-A902-478042AA6CF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88000" y="108000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434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</p:sldLayoutIdLst>
  <p:hf hdr="0"/>
  <p:txStyles>
    <p:titleStyle>
      <a:lvl1pPr marL="14288" indent="0" algn="l" defTabSz="914378" rtl="0" eaLnBrk="1" latinLnBrk="0" hangingPunct="1">
        <a:lnSpc>
          <a:spcPct val="90000"/>
        </a:lnSpc>
        <a:spcBef>
          <a:spcPct val="0"/>
        </a:spcBef>
        <a:buNone/>
        <a:tabLst/>
        <a:defRPr sz="25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073" indent="0" algn="l" defTabSz="914378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tabLst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51441" indent="-171446" algn="l" defTabSz="914378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31437" indent="-171446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11432" indent="-171446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927427" indent="-171446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indent="0" algn="l" defTabSz="914378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ledefrance.ars.sante.fr/zonage-medecins-2022-carte-des-zones-concernees-par-les-aides-linstallation-et-au-maintien-des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D3ADF-BDA3-4DEB-A51E-C97871A8DD09}" type="datetime1">
              <a:rPr lang="fr-FR" smtClean="0"/>
              <a:t>01/04/2022</a:t>
            </a:fld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40CD-8AED-46FF-A9A2-77308F3F39AE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181A8B5-1EC7-4B5E-AC88-7A939D7972C5}"/>
              </a:ext>
            </a:extLst>
          </p:cNvPr>
          <p:cNvSpPr txBox="1"/>
          <p:nvPr/>
        </p:nvSpPr>
        <p:spPr>
          <a:xfrm>
            <a:off x="99827" y="300379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cap="all" dirty="0" smtClean="0"/>
              <a:t>Zonage </a:t>
            </a:r>
            <a:r>
              <a:rPr lang="fr-FR" sz="2400" b="1" cap="all" dirty="0"/>
              <a:t>médecins </a:t>
            </a:r>
            <a:r>
              <a:rPr lang="fr-FR" sz="2400" b="1" cap="all" dirty="0" smtClean="0"/>
              <a:t>Ile-De-France 2022</a:t>
            </a:r>
            <a:endParaRPr lang="fr-FR" sz="2400" b="1" cap="all" dirty="0"/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395536" y="3112411"/>
            <a:ext cx="8280920" cy="1055477"/>
          </a:xfrm>
          <a:prstGeom prst="rect">
            <a:avLst/>
          </a:prstGeom>
        </p:spPr>
        <p:txBody>
          <a:bodyPr/>
          <a:lstStyle>
            <a:lvl1pPr marL="9207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1450" indent="-17145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450" indent="-17145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Wingdings" pitchFamily="2" charset="2"/>
              <a:buChar char="§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1450" indent="-17145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27450" indent="-17145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Wingdings" pitchFamily="2" charset="2"/>
              <a:buChar char="§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600" dirty="0" smtClean="0"/>
          </a:p>
        </p:txBody>
      </p:sp>
    </p:spTree>
    <p:extLst>
      <p:ext uri="{BB962C8B-B14F-4D97-AF65-F5344CB8AC3E}">
        <p14:creationId xmlns:p14="http://schemas.microsoft.com/office/powerpoint/2010/main" val="62438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1569342" y="123478"/>
            <a:ext cx="7574658" cy="539991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>
                <a:solidFill>
                  <a:schemeClr val="bg2"/>
                </a:solidFill>
              </a:rPr>
              <a:t>Zonage médecins 2022 par département </a:t>
            </a:r>
            <a:br>
              <a:rPr lang="fr-FR" dirty="0" smtClean="0">
                <a:solidFill>
                  <a:schemeClr val="bg2"/>
                </a:solidFill>
              </a:rPr>
            </a:br>
            <a:r>
              <a:rPr lang="fr-FR" dirty="0" smtClean="0">
                <a:solidFill>
                  <a:schemeClr val="bg2"/>
                </a:solidFill>
              </a:rPr>
              <a:t>et par </a:t>
            </a:r>
            <a:r>
              <a:rPr lang="fr-FR" dirty="0" smtClean="0">
                <a:solidFill>
                  <a:schemeClr val="bg2"/>
                </a:solidFill>
              </a:rPr>
              <a:t>type </a:t>
            </a:r>
            <a:r>
              <a:rPr lang="fr-FR" dirty="0" smtClean="0">
                <a:solidFill>
                  <a:schemeClr val="bg2"/>
                </a:solidFill>
              </a:rPr>
              <a:t>de </a:t>
            </a:r>
            <a:r>
              <a:rPr lang="fr-FR" dirty="0" smtClean="0">
                <a:solidFill>
                  <a:schemeClr val="bg2"/>
                </a:solidFill>
              </a:rPr>
              <a:t>zone</a:t>
            </a:r>
            <a:endParaRPr lang="fr-FR" dirty="0">
              <a:solidFill>
                <a:schemeClr val="bg2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840184"/>
              </p:ext>
            </p:extLst>
          </p:nvPr>
        </p:nvGraphicFramePr>
        <p:xfrm>
          <a:off x="323849" y="1264600"/>
          <a:ext cx="8424864" cy="2531286"/>
        </p:xfrm>
        <a:graphic>
          <a:graphicData uri="http://schemas.openxmlformats.org/drawingml/2006/table">
            <a:tbl>
              <a:tblPr/>
              <a:tblGrid>
                <a:gridCol w="702072">
                  <a:extLst>
                    <a:ext uri="{9D8B030D-6E8A-4147-A177-3AD203B41FA5}">
                      <a16:colId xmlns:a16="http://schemas.microsoft.com/office/drawing/2014/main" val="4222225967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3387512417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3567070119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1553660870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3169123202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776016551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1670434598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829981268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1138727621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1726728766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414221341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3490809526"/>
                    </a:ext>
                  </a:extLst>
                </a:gridCol>
              </a:tblGrid>
              <a:tr h="181369">
                <a:tc rowSpan="2"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851" marR="5851" marT="58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ZIP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ZAC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Autres zones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9137539"/>
                  </a:ext>
                </a:extLst>
              </a:tr>
              <a:tr h="36273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Population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en 2022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en 2018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Population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en 2022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en 2018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Population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en 2022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en 2018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Population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2022 (2018)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2529342"/>
                  </a:ext>
                </a:extLst>
              </a:tr>
              <a:tr h="362737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Ile-de-France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7 623 202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62,4%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37,00%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4 134 887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33,9%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39,30%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455 358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23,80%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12 213 447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65941"/>
                  </a:ext>
                </a:extLst>
              </a:tr>
              <a:tr h="181369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286 841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13,2%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19,50%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1 601 686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73,6%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21,30%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287074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13,2%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59,30%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2 175 601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2072892"/>
                  </a:ext>
                </a:extLst>
              </a:tr>
              <a:tr h="181369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1 195 852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85,1%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39,60%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209 612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14,9%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49,90%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1 405 464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6837976"/>
                  </a:ext>
                </a:extLst>
              </a:tr>
              <a:tr h="181369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916 998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31,90%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515 681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46,00%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22,10%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1 432 679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195426"/>
                  </a:ext>
                </a:extLst>
              </a:tr>
              <a:tr h="181369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956 685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73,7%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37,80%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317 422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24,4%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51,70%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24 726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1 298 833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8160690"/>
                  </a:ext>
                </a:extLst>
              </a:tr>
              <a:tr h="181369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769 517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47,3%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21,10%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789 355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48,5%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49,30%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68 260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29,60%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1 627 132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5942645"/>
                  </a:ext>
                </a:extLst>
              </a:tr>
              <a:tr h="181369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1 575 161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97,8%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71,40%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35 623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23,40%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1 610 784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1472486"/>
                  </a:ext>
                </a:extLst>
              </a:tr>
              <a:tr h="181369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878 782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63,1%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35,80%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438 664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31,5%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44,10%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75 298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1 392 744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4932075"/>
                  </a:ext>
                </a:extLst>
              </a:tr>
              <a:tr h="181369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1 005 683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81,6%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49,40%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226 844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18,4%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41,50%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1 232 527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8838013"/>
                  </a:ext>
                </a:extLst>
              </a:tr>
              <a:tr h="162485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Hors région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37 683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37 683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851" marR="5851" marT="58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92914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6269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7398713" y="4783500"/>
            <a:ext cx="1350000" cy="236522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323850" y="481974"/>
            <a:ext cx="8424863" cy="539991"/>
          </a:xfrm>
        </p:spPr>
        <p:txBody>
          <a:bodyPr>
            <a:normAutofit/>
          </a:bodyPr>
          <a:lstStyle/>
          <a:p>
            <a:r>
              <a:rPr lang="fr-FR" dirty="0"/>
              <a:t>Le zonage médecins 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79513" y="985258"/>
            <a:ext cx="8784903" cy="3707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1900" b="1" dirty="0">
                <a:ea typeface="Calibri"/>
                <a:cs typeface="Times New Roman"/>
              </a:rPr>
              <a:t>Contexte :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fr-FR" dirty="0">
                <a:ea typeface="Calibri"/>
                <a:cs typeface="Times New Roman"/>
              </a:rPr>
              <a:t>Évolution peu dynamique de la démographie médicale </a:t>
            </a:r>
            <a:r>
              <a:rPr lang="fr-FR" dirty="0">
                <a:ea typeface="Calibri"/>
                <a:cs typeface="Times New Roman"/>
                <a:sym typeface="Wingdings" panose="05000000000000000000" pitchFamily="2" charset="2"/>
              </a:rPr>
              <a:t> B</a:t>
            </a:r>
            <a:r>
              <a:rPr lang="fr-FR" dirty="0">
                <a:ea typeface="Calibri"/>
                <a:cs typeface="Times New Roman"/>
              </a:rPr>
              <a:t>aisse </a:t>
            </a:r>
            <a:r>
              <a:rPr lang="fr-FR" dirty="0" smtClean="0">
                <a:ea typeface="Calibri"/>
                <a:cs typeface="Times New Roman"/>
              </a:rPr>
              <a:t>globale de de l’offre et de l’activité de médecine générale  </a:t>
            </a:r>
            <a:r>
              <a:rPr lang="fr-FR" dirty="0">
                <a:ea typeface="Calibri"/>
                <a:cs typeface="Times New Roman"/>
              </a:rPr>
              <a:t>;</a:t>
            </a:r>
          </a:p>
          <a:p>
            <a:pPr marL="800100" lvl="1" indent="-342900" algn="just">
              <a:lnSpc>
                <a:spcPct val="115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fr-FR" dirty="0">
                <a:ea typeface="Calibri"/>
                <a:cs typeface="Times New Roman"/>
              </a:rPr>
              <a:t>Croissance et vieillissement de la population </a:t>
            </a:r>
            <a:r>
              <a:rPr lang="fr-FR" dirty="0">
                <a:ea typeface="Calibri"/>
                <a:cs typeface="Times New Roman"/>
                <a:sym typeface="Wingdings" panose="05000000000000000000" pitchFamily="2" charset="2"/>
              </a:rPr>
              <a:t> </a:t>
            </a:r>
            <a:r>
              <a:rPr lang="fr-FR" dirty="0">
                <a:ea typeface="Calibri"/>
                <a:cs typeface="Times New Roman"/>
              </a:rPr>
              <a:t>Besoins de soins croissants.</a:t>
            </a:r>
          </a:p>
          <a:p>
            <a:pPr marL="342900" indent="-342900" algn="just">
              <a:lnSpc>
                <a:spcPct val="115000"/>
              </a:lnSpc>
              <a:buFont typeface="Calibri"/>
              <a:buChar char="-"/>
            </a:pPr>
            <a:endParaRPr lang="fr-FR" sz="800" b="1" dirty="0" smtClean="0"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1900" b="1" dirty="0" smtClean="0">
                <a:ea typeface="Calibri"/>
                <a:cs typeface="Times New Roman"/>
              </a:rPr>
              <a:t>Précédent zonage médecins : mars 2018 </a:t>
            </a:r>
          </a:p>
          <a:p>
            <a:pPr marL="342900" indent="-342900" algn="just">
              <a:lnSpc>
                <a:spcPct val="115000"/>
              </a:lnSpc>
              <a:buFont typeface="Calibri"/>
              <a:buChar char="-"/>
            </a:pPr>
            <a:endParaRPr lang="fr-FR" sz="800" b="1" dirty="0" smtClean="0"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1900" b="1" dirty="0" smtClean="0">
                <a:ea typeface="Calibri"/>
                <a:cs typeface="Times New Roman"/>
              </a:rPr>
              <a:t>Révision du zonage publiée avant fin mars 2022</a:t>
            </a:r>
            <a:endParaRPr lang="fr-FR" sz="1900" b="1" dirty="0"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buFont typeface="Calibri"/>
              <a:buChar char="-"/>
            </a:pPr>
            <a:endParaRPr lang="fr-FR" sz="800" b="1" dirty="0" smtClean="0"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1900" b="1" dirty="0" smtClean="0">
                <a:ea typeface="Calibri"/>
                <a:cs typeface="Times New Roman"/>
              </a:rPr>
              <a:t>Le zonage permet de repérer les territoires </a:t>
            </a:r>
            <a:r>
              <a:rPr lang="fr-FR" sz="1900" b="1" dirty="0">
                <a:ea typeface="Calibri"/>
                <a:cs typeface="Times New Roman"/>
              </a:rPr>
              <a:t>caractérisés par une offre médicale insuffisante ou par des difficultés dans l'accès aux soins</a:t>
            </a:r>
            <a:r>
              <a:rPr lang="fr-FR" sz="1900" b="1" dirty="0" smtClean="0">
                <a:ea typeface="Calibri"/>
                <a:cs typeface="Times New Roman"/>
              </a:rPr>
              <a:t>. </a:t>
            </a:r>
            <a:r>
              <a:rPr lang="fr-FR" dirty="0" smtClean="0">
                <a:ea typeface="Calibri"/>
                <a:cs typeface="Times New Roman"/>
              </a:rPr>
              <a:t>Cette démarche permet de mobiliser </a:t>
            </a:r>
            <a:r>
              <a:rPr lang="fr-FR" dirty="0">
                <a:ea typeface="Calibri"/>
                <a:cs typeface="Times New Roman"/>
              </a:rPr>
              <a:t>les moyens financiers là où ils </a:t>
            </a:r>
            <a:r>
              <a:rPr lang="fr-FR" dirty="0" smtClean="0">
                <a:ea typeface="Calibri"/>
                <a:cs typeface="Times New Roman"/>
              </a:rPr>
              <a:t>sont </a:t>
            </a:r>
            <a:r>
              <a:rPr lang="fr-FR" dirty="0">
                <a:ea typeface="Calibri"/>
                <a:cs typeface="Times New Roman"/>
              </a:rPr>
              <a:t>nécessaires pour soutenir, faciliter et inciter les médecins à y </a:t>
            </a:r>
            <a:r>
              <a:rPr lang="fr-FR" dirty="0" smtClean="0">
                <a:ea typeface="Calibri"/>
                <a:cs typeface="Times New Roman"/>
              </a:rPr>
              <a:t>exercer. </a:t>
            </a:r>
          </a:p>
        </p:txBody>
      </p:sp>
      <p:sp>
        <p:nvSpPr>
          <p:cNvPr id="4" name="Rectangle 3"/>
          <p:cNvSpPr/>
          <p:nvPr/>
        </p:nvSpPr>
        <p:spPr>
          <a:xfrm>
            <a:off x="8028384" y="212466"/>
            <a:ext cx="907620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defTabSz="914378"/>
            <a:r>
              <a:rPr lang="fr-FR" sz="750" b="1" dirty="0">
                <a:solidFill>
                  <a:srgbClr val="000000"/>
                </a:solidFill>
              </a:rPr>
              <a:t>DOS / Pôle RHS</a:t>
            </a:r>
          </a:p>
        </p:txBody>
      </p:sp>
    </p:spTree>
    <p:extLst>
      <p:ext uri="{BB962C8B-B14F-4D97-AF65-F5344CB8AC3E}">
        <p14:creationId xmlns:p14="http://schemas.microsoft.com/office/powerpoint/2010/main" val="297032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323850" y="825317"/>
            <a:ext cx="8424863" cy="539991"/>
          </a:xfrm>
        </p:spPr>
        <p:txBody>
          <a:bodyPr>
            <a:normAutofit fontScale="90000"/>
          </a:bodyPr>
          <a:lstStyle/>
          <a:p>
            <a:r>
              <a:rPr lang="fr-FR" dirty="0"/>
              <a:t>Arrêté du 1er octobre 2021</a:t>
            </a:r>
            <a:br>
              <a:rPr lang="fr-FR" dirty="0"/>
            </a:b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43829" y="1293991"/>
            <a:ext cx="8784903" cy="3596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15000"/>
              </a:lnSpc>
              <a:buFont typeface="Calibri"/>
              <a:buChar char="-"/>
            </a:pPr>
            <a:r>
              <a:rPr lang="fr-FR" b="1" dirty="0">
                <a:ea typeface="Calibri"/>
                <a:cs typeface="Times New Roman"/>
              </a:rPr>
              <a:t>L'indicateur d'accessibilité potentielle localisée (APL) est calculé chaque année par la </a:t>
            </a:r>
            <a:r>
              <a:rPr lang="fr-FR" b="1" dirty="0" smtClean="0">
                <a:ea typeface="Calibri"/>
                <a:cs typeface="Times New Roman"/>
              </a:rPr>
              <a:t>DREES en </a:t>
            </a:r>
            <a:r>
              <a:rPr lang="fr-FR" b="1" dirty="0">
                <a:ea typeface="Calibri"/>
                <a:cs typeface="Times New Roman"/>
              </a:rPr>
              <a:t>considérant notamment </a:t>
            </a:r>
            <a:r>
              <a:rPr lang="fr-FR" b="1" dirty="0" smtClean="0">
                <a:ea typeface="Calibri"/>
                <a:cs typeface="Times New Roman"/>
              </a:rPr>
              <a:t>:</a:t>
            </a:r>
          </a:p>
          <a:p>
            <a:pPr marL="800100" lvl="1" indent="-342900">
              <a:lnSpc>
                <a:spcPct val="115000"/>
              </a:lnSpc>
              <a:buFont typeface="Calibri"/>
              <a:buChar char="-"/>
            </a:pPr>
            <a:r>
              <a:rPr lang="fr-FR" dirty="0" smtClean="0">
                <a:ea typeface="Calibri"/>
                <a:cs typeface="Times New Roman"/>
              </a:rPr>
              <a:t>l'activité </a:t>
            </a:r>
            <a:r>
              <a:rPr lang="fr-FR" dirty="0">
                <a:ea typeface="Calibri"/>
                <a:cs typeface="Times New Roman"/>
              </a:rPr>
              <a:t>de chaque </a:t>
            </a:r>
            <a:r>
              <a:rPr lang="fr-FR" dirty="0" smtClean="0">
                <a:ea typeface="Calibri"/>
                <a:cs typeface="Times New Roman"/>
              </a:rPr>
              <a:t>praticien (nombre </a:t>
            </a:r>
            <a:r>
              <a:rPr lang="fr-FR" dirty="0">
                <a:ea typeface="Calibri"/>
                <a:cs typeface="Times New Roman"/>
              </a:rPr>
              <a:t>de consultations ou visites effectuées dans </a:t>
            </a:r>
            <a:r>
              <a:rPr lang="fr-FR" dirty="0" smtClean="0">
                <a:ea typeface="Calibri"/>
                <a:cs typeface="Times New Roman"/>
              </a:rPr>
              <a:t>l'année) ;</a:t>
            </a:r>
          </a:p>
          <a:p>
            <a:pPr marL="800100" lvl="1" indent="-342900">
              <a:lnSpc>
                <a:spcPct val="115000"/>
              </a:lnSpc>
              <a:buFont typeface="Calibri"/>
              <a:buChar char="-"/>
            </a:pPr>
            <a:r>
              <a:rPr lang="fr-FR" dirty="0" smtClean="0">
                <a:ea typeface="Calibri"/>
                <a:cs typeface="Times New Roman"/>
              </a:rPr>
              <a:t>le </a:t>
            </a:r>
            <a:r>
              <a:rPr lang="fr-FR" dirty="0">
                <a:ea typeface="Calibri"/>
                <a:cs typeface="Times New Roman"/>
              </a:rPr>
              <a:t>temps d'accès au praticien </a:t>
            </a:r>
            <a:r>
              <a:rPr lang="fr-FR" dirty="0" smtClean="0">
                <a:ea typeface="Calibri"/>
                <a:cs typeface="Times New Roman"/>
              </a:rPr>
              <a:t>;</a:t>
            </a:r>
          </a:p>
          <a:p>
            <a:pPr marL="800100" lvl="1" indent="-342900">
              <a:lnSpc>
                <a:spcPct val="115000"/>
              </a:lnSpc>
              <a:buFont typeface="Calibri"/>
              <a:buChar char="-"/>
            </a:pPr>
            <a:r>
              <a:rPr lang="fr-FR" dirty="0" smtClean="0">
                <a:ea typeface="Calibri"/>
                <a:cs typeface="Times New Roman"/>
              </a:rPr>
              <a:t>la </a:t>
            </a:r>
            <a:r>
              <a:rPr lang="fr-FR" dirty="0">
                <a:ea typeface="Calibri"/>
                <a:cs typeface="Times New Roman"/>
              </a:rPr>
              <a:t>consommation de soins par classe </a:t>
            </a:r>
            <a:r>
              <a:rPr lang="fr-FR" dirty="0" smtClean="0">
                <a:ea typeface="Calibri"/>
                <a:cs typeface="Times New Roman"/>
              </a:rPr>
              <a:t>d'âge</a:t>
            </a:r>
          </a:p>
          <a:p>
            <a:pPr marL="800100" lvl="1" indent="-342900">
              <a:lnSpc>
                <a:spcPct val="115000"/>
              </a:lnSpc>
              <a:buFont typeface="Calibri"/>
              <a:buChar char="-"/>
            </a:pPr>
            <a:endParaRPr lang="fr-FR" b="1" dirty="0"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buFont typeface="Calibri"/>
              <a:buChar char="-"/>
            </a:pPr>
            <a:r>
              <a:rPr lang="fr-FR" b="1" dirty="0" smtClean="0">
                <a:ea typeface="Calibri"/>
                <a:cs typeface="Times New Roman"/>
              </a:rPr>
              <a:t>L’arrêté fixe :</a:t>
            </a:r>
          </a:p>
          <a:p>
            <a:pPr marL="800100" lvl="1" indent="-342900">
              <a:lnSpc>
                <a:spcPct val="115000"/>
              </a:lnSpc>
              <a:buFont typeface="Calibri"/>
              <a:buChar char="-"/>
            </a:pPr>
            <a:r>
              <a:rPr lang="fr-FR" dirty="0" smtClean="0">
                <a:ea typeface="Calibri"/>
                <a:cs typeface="Times New Roman"/>
              </a:rPr>
              <a:t>La méthodologie du zonage</a:t>
            </a:r>
          </a:p>
          <a:p>
            <a:pPr marL="800100" lvl="1" indent="-342900">
              <a:lnSpc>
                <a:spcPct val="115000"/>
              </a:lnSpc>
              <a:buFont typeface="Calibri"/>
              <a:buChar char="-"/>
            </a:pPr>
            <a:r>
              <a:rPr lang="fr-FR" dirty="0" smtClean="0">
                <a:ea typeface="Calibri"/>
                <a:cs typeface="Times New Roman"/>
              </a:rPr>
              <a:t>Les parts régionales de population pour la détermination des zones avec une offre de soins insuffisante</a:t>
            </a:r>
            <a:endParaRPr lang="fr-FR" dirty="0">
              <a:ea typeface="Calibri"/>
              <a:cs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073713" y="167737"/>
            <a:ext cx="907620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defTabSz="914378"/>
            <a:r>
              <a:rPr lang="fr-FR" sz="750" b="1" dirty="0">
                <a:solidFill>
                  <a:srgbClr val="000000"/>
                </a:solidFill>
              </a:rPr>
              <a:t>DOS / Pôle RHS</a:t>
            </a:r>
          </a:p>
        </p:txBody>
      </p:sp>
    </p:spTree>
    <p:extLst>
      <p:ext uri="{BB962C8B-B14F-4D97-AF65-F5344CB8AC3E}">
        <p14:creationId xmlns:p14="http://schemas.microsoft.com/office/powerpoint/2010/main" val="3272382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1835696" y="171227"/>
            <a:ext cx="8424863" cy="539991"/>
          </a:xfrm>
        </p:spPr>
        <p:txBody>
          <a:bodyPr>
            <a:noAutofit/>
          </a:bodyPr>
          <a:lstStyle/>
          <a:p>
            <a:r>
              <a:rPr lang="fr-FR" sz="2000" dirty="0"/>
              <a:t>Évolution de la méthodologie entre 2018 et 2021</a:t>
            </a:r>
            <a:br>
              <a:rPr lang="fr-FR" sz="2000" dirty="0"/>
            </a:br>
            <a:endParaRPr lang="fr-FR" sz="2000" dirty="0"/>
          </a:p>
        </p:txBody>
      </p:sp>
      <p:sp>
        <p:nvSpPr>
          <p:cNvPr id="11" name="ZoneTexte 10"/>
          <p:cNvSpPr txBox="1"/>
          <p:nvPr/>
        </p:nvSpPr>
        <p:spPr>
          <a:xfrm>
            <a:off x="176737" y="627534"/>
            <a:ext cx="8784903" cy="4200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1400" b="1" dirty="0" smtClean="0">
                <a:ea typeface="Calibri"/>
                <a:cs typeface="Times New Roman"/>
              </a:rPr>
              <a:t>Plus </a:t>
            </a:r>
            <a:r>
              <a:rPr lang="fr-FR" sz="1400" b="1" dirty="0">
                <a:ea typeface="Calibri"/>
                <a:cs typeface="Times New Roman"/>
              </a:rPr>
              <a:t>de souplesse accordée aux ARS: utilisation de l’APL </a:t>
            </a:r>
            <a:r>
              <a:rPr lang="fr-FR" sz="1400" b="1" dirty="0" smtClean="0">
                <a:ea typeface="Calibri"/>
                <a:cs typeface="Times New Roman"/>
              </a:rPr>
              <a:t>facultative</a:t>
            </a:r>
          </a:p>
          <a:p>
            <a:pPr marL="34290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1400" b="1" dirty="0">
                <a:ea typeface="Calibri"/>
                <a:cs typeface="Times New Roman"/>
              </a:rPr>
              <a:t>Maintien </a:t>
            </a:r>
            <a:r>
              <a:rPr lang="fr-FR" sz="1400" b="1" dirty="0" smtClean="0">
                <a:ea typeface="Calibri"/>
                <a:cs typeface="Times New Roman"/>
              </a:rPr>
              <a:t>du Zonage </a:t>
            </a:r>
            <a:r>
              <a:rPr lang="fr-FR" sz="1400" b="1" dirty="0">
                <a:ea typeface="Calibri"/>
                <a:cs typeface="Times New Roman"/>
              </a:rPr>
              <a:t>sur </a:t>
            </a:r>
            <a:r>
              <a:rPr lang="fr-FR" sz="1400" b="1" dirty="0" smtClean="0">
                <a:ea typeface="Calibri"/>
                <a:cs typeface="Times New Roman"/>
              </a:rPr>
              <a:t>la maille </a:t>
            </a:r>
            <a:r>
              <a:rPr lang="fr-FR" sz="1400" b="1" dirty="0">
                <a:ea typeface="Calibri"/>
                <a:cs typeface="Times New Roman"/>
              </a:rPr>
              <a:t>des territoires de vie-santé (TVS) </a:t>
            </a:r>
            <a:r>
              <a:rPr lang="fr-FR" sz="1400" b="1" dirty="0" smtClean="0">
                <a:ea typeface="Calibri"/>
                <a:cs typeface="Times New Roman"/>
              </a:rPr>
              <a:t>+ Arrondissements Paris + QPV</a:t>
            </a:r>
          </a:p>
          <a:p>
            <a:pPr marL="34290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1400" b="1" dirty="0" smtClean="0">
                <a:ea typeface="Calibri"/>
                <a:cs typeface="Times New Roman"/>
              </a:rPr>
              <a:t>Maintien des 3 catégories de zones : </a:t>
            </a:r>
            <a:r>
              <a:rPr lang="fr-FR" sz="1400" dirty="0" smtClean="0">
                <a:ea typeface="Calibri"/>
                <a:cs typeface="Times New Roman"/>
              </a:rPr>
              <a:t>Zones </a:t>
            </a:r>
            <a:r>
              <a:rPr lang="fr-FR" sz="1400" dirty="0">
                <a:ea typeface="Calibri"/>
                <a:cs typeface="Times New Roman"/>
              </a:rPr>
              <a:t>d’intervention prioritaire (</a:t>
            </a:r>
            <a:r>
              <a:rPr lang="fr-FR" sz="1400" b="1" dirty="0">
                <a:ea typeface="Calibri"/>
                <a:cs typeface="Times New Roman"/>
              </a:rPr>
              <a:t>ZIP</a:t>
            </a:r>
            <a:r>
              <a:rPr lang="fr-FR" sz="1400" dirty="0" smtClean="0">
                <a:ea typeface="Calibri"/>
                <a:cs typeface="Times New Roman"/>
              </a:rPr>
              <a:t>), Zones d’action complémentaire </a:t>
            </a:r>
            <a:r>
              <a:rPr lang="fr-FR" sz="1400" dirty="0">
                <a:ea typeface="Calibri"/>
                <a:cs typeface="Times New Roman"/>
              </a:rPr>
              <a:t>(</a:t>
            </a:r>
            <a:r>
              <a:rPr lang="fr-FR" sz="1400" b="1" dirty="0">
                <a:ea typeface="Calibri"/>
                <a:cs typeface="Times New Roman"/>
              </a:rPr>
              <a:t>ZAC</a:t>
            </a:r>
            <a:r>
              <a:rPr lang="fr-FR" sz="1400" dirty="0" smtClean="0">
                <a:ea typeface="Calibri"/>
                <a:cs typeface="Times New Roman"/>
              </a:rPr>
              <a:t>), </a:t>
            </a:r>
            <a:r>
              <a:rPr lang="fr-FR" sz="1400" b="1" dirty="0" smtClean="0">
                <a:ea typeface="Calibri"/>
                <a:cs typeface="Times New Roman"/>
              </a:rPr>
              <a:t>Autres </a:t>
            </a:r>
            <a:r>
              <a:rPr lang="fr-FR" sz="1400" b="1" dirty="0">
                <a:ea typeface="Calibri"/>
                <a:cs typeface="Times New Roman"/>
              </a:rPr>
              <a:t>zones </a:t>
            </a:r>
          </a:p>
          <a:p>
            <a:pPr marL="342900" indent="-342900" algn="just">
              <a:lnSpc>
                <a:spcPct val="115000"/>
              </a:lnSpc>
              <a:buFont typeface="Calibri"/>
              <a:buChar char="-"/>
            </a:pPr>
            <a:endParaRPr lang="fr-FR" sz="800" b="1" dirty="0" smtClean="0"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1400" b="1" dirty="0" smtClean="0">
                <a:ea typeface="Calibri"/>
                <a:cs typeface="Times New Roman"/>
              </a:rPr>
              <a:t>Révision </a:t>
            </a:r>
            <a:r>
              <a:rPr lang="fr-FR" sz="1400" b="1" dirty="0">
                <a:ea typeface="Calibri"/>
                <a:cs typeface="Times New Roman"/>
              </a:rPr>
              <a:t>des seuils de population : </a:t>
            </a:r>
            <a:r>
              <a:rPr lang="fr-FR" sz="1400" dirty="0">
                <a:ea typeface="Calibri"/>
                <a:cs typeface="Times New Roman"/>
              </a:rPr>
              <a:t>mesure permettant de suivre l’évolution de la situation entre 2018 et 2021 (baisse généralisée des APL des </a:t>
            </a:r>
            <a:r>
              <a:rPr lang="fr-FR" sz="1400" dirty="0" smtClean="0">
                <a:ea typeface="Calibri"/>
                <a:cs typeface="Times New Roman"/>
              </a:rPr>
              <a:t>TVS)</a:t>
            </a:r>
            <a:endParaRPr lang="fr-FR" sz="1400" dirty="0">
              <a:ea typeface="Calibri"/>
              <a:cs typeface="Times New Roman"/>
            </a:endParaRPr>
          </a:p>
          <a:p>
            <a:pPr marL="84138" lvl="1" algn="just"/>
            <a:endParaRPr lang="fr-FR" sz="800" dirty="0" smtClean="0"/>
          </a:p>
          <a:p>
            <a:pPr marL="84138" lvl="1" algn="ctr"/>
            <a:r>
              <a:rPr lang="fr-FR" sz="1400" b="1" u="sng" dirty="0" smtClean="0"/>
              <a:t>Evolution </a:t>
            </a:r>
            <a:r>
              <a:rPr lang="fr-FR" sz="1400" b="1" u="sng" dirty="0"/>
              <a:t>des seuils régionaux, exprimés en part de population, pour les ZIP et les </a:t>
            </a:r>
            <a:r>
              <a:rPr lang="fr-FR" sz="1400" b="1" u="sng" dirty="0" smtClean="0"/>
              <a:t>ZAC</a:t>
            </a:r>
          </a:p>
          <a:p>
            <a:pPr marL="84138" lvl="1" algn="just"/>
            <a:endParaRPr lang="fr-FR" sz="1700" b="1" u="sng" dirty="0" smtClean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fr-FR" sz="1500" dirty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fr-FR" sz="1500" dirty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fr-FR" sz="1500" dirty="0" smtClean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fr-FR" sz="1500" dirty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fr-FR" sz="1500" dirty="0"/>
          </a:p>
          <a:p>
            <a:pPr marL="342900" indent="-342900" algn="just">
              <a:lnSpc>
                <a:spcPct val="115000"/>
              </a:lnSpc>
              <a:buFont typeface="Calibri"/>
              <a:buChar char="-"/>
            </a:pPr>
            <a:endParaRPr lang="fr-FR" sz="800" b="1" dirty="0" smtClean="0"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1400" b="1" dirty="0" smtClean="0">
                <a:ea typeface="Calibri"/>
                <a:cs typeface="Times New Roman"/>
              </a:rPr>
              <a:t>Obligation pour l’ARS de respecter la proportion de population </a:t>
            </a:r>
            <a:r>
              <a:rPr lang="fr-FR" sz="1400" b="1" dirty="0" smtClean="0">
                <a:ea typeface="Calibri"/>
                <a:cs typeface="Times New Roman"/>
              </a:rPr>
              <a:t>pour chaque type de zone</a:t>
            </a:r>
            <a:endParaRPr lang="fr-FR" sz="1400" b="1" dirty="0">
              <a:ea typeface="Calibri"/>
              <a:cs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049353" y="156550"/>
            <a:ext cx="907620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defTabSz="914378"/>
            <a:r>
              <a:rPr lang="fr-FR" sz="750" b="1" dirty="0">
                <a:solidFill>
                  <a:srgbClr val="000000"/>
                </a:solidFill>
              </a:rPr>
              <a:t>DOS / Pôle RHS</a:t>
            </a: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108391"/>
              </p:ext>
            </p:extLst>
          </p:nvPr>
        </p:nvGraphicFramePr>
        <p:xfrm>
          <a:off x="577806" y="2931790"/>
          <a:ext cx="8136832" cy="1329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4208">
                  <a:extLst>
                    <a:ext uri="{9D8B030D-6E8A-4147-A177-3AD203B41FA5}">
                      <a16:colId xmlns:a16="http://schemas.microsoft.com/office/drawing/2014/main" val="679027583"/>
                    </a:ext>
                  </a:extLst>
                </a:gridCol>
                <a:gridCol w="2034208">
                  <a:extLst>
                    <a:ext uri="{9D8B030D-6E8A-4147-A177-3AD203B41FA5}">
                      <a16:colId xmlns:a16="http://schemas.microsoft.com/office/drawing/2014/main" val="170875762"/>
                    </a:ext>
                  </a:extLst>
                </a:gridCol>
                <a:gridCol w="2235060">
                  <a:extLst>
                    <a:ext uri="{9D8B030D-6E8A-4147-A177-3AD203B41FA5}">
                      <a16:colId xmlns:a16="http://schemas.microsoft.com/office/drawing/2014/main" val="1620185317"/>
                    </a:ext>
                  </a:extLst>
                </a:gridCol>
                <a:gridCol w="1833356">
                  <a:extLst>
                    <a:ext uri="{9D8B030D-6E8A-4147-A177-3AD203B41FA5}">
                      <a16:colId xmlns:a16="http://schemas.microsoft.com/office/drawing/2014/main" val="2509537163"/>
                    </a:ext>
                  </a:extLst>
                </a:gridCol>
              </a:tblGrid>
              <a:tr h="660009">
                <a:tc>
                  <a:txBody>
                    <a:bodyPr/>
                    <a:lstStyle/>
                    <a:p>
                      <a:pPr algn="ctr"/>
                      <a:endParaRPr lang="fr-FR" sz="1200" dirty="0" smtClean="0"/>
                    </a:p>
                    <a:p>
                      <a:pPr algn="ctr"/>
                      <a:r>
                        <a:rPr lang="fr-FR" sz="1200" dirty="0" smtClean="0"/>
                        <a:t>Année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Part de population en Zone d’intervention</a:t>
                      </a:r>
                      <a:r>
                        <a:rPr lang="fr-FR" sz="1200" baseline="0" dirty="0" smtClean="0"/>
                        <a:t> prioritaire (ZIP)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Part de population en Zone d’action complémentaire (ZAC)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fr-FR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fr-FR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Part de population en Autres zones 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6586270"/>
                  </a:ext>
                </a:extLst>
              </a:tr>
              <a:tr h="33458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2018 (APL 2015)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37,6%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39,5%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22,9%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573350"/>
                  </a:ext>
                </a:extLst>
              </a:tr>
              <a:tr h="334588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2021 (APL 2019)</a:t>
                      </a:r>
                      <a:endParaRPr lang="fr-F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62,4%</a:t>
                      </a:r>
                      <a:endParaRPr lang="fr-F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33,9%</a:t>
                      </a:r>
                      <a:endParaRPr lang="fr-F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3,7%</a:t>
                      </a:r>
                      <a:endParaRPr lang="fr-F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796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8126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1789090" y="35324"/>
            <a:ext cx="8424863" cy="539991"/>
          </a:xfrm>
        </p:spPr>
        <p:txBody>
          <a:bodyPr>
            <a:normAutofit/>
          </a:bodyPr>
          <a:lstStyle/>
          <a:p>
            <a:r>
              <a:rPr lang="fr-FR" sz="1800" dirty="0" smtClean="0"/>
              <a:t>Comparaison régionale : Zonage </a:t>
            </a:r>
            <a:r>
              <a:rPr lang="fr-FR" sz="1800" dirty="0"/>
              <a:t>2018 </a:t>
            </a:r>
            <a:r>
              <a:rPr lang="fr-FR" sz="1800" dirty="0" smtClean="0"/>
              <a:t>– Proposition Zonage 2022</a:t>
            </a:r>
            <a:endParaRPr lang="fr-FR" sz="1800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2"/>
          <a:srcRect r="23672"/>
          <a:stretch/>
        </p:blipFill>
        <p:spPr>
          <a:xfrm>
            <a:off x="34230" y="549517"/>
            <a:ext cx="3722033" cy="400563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812" y="3948505"/>
            <a:ext cx="1427990" cy="855553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2"/>
          <a:srcRect l="76143" t="3549" b="77233"/>
          <a:stretch/>
        </p:blipFill>
        <p:spPr>
          <a:xfrm>
            <a:off x="1975384" y="4077551"/>
            <a:ext cx="1088196" cy="72008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019" y="555526"/>
            <a:ext cx="5498981" cy="3889102"/>
          </a:xfrm>
          <a:prstGeom prst="rect">
            <a:avLst/>
          </a:prstGeom>
        </p:spPr>
      </p:pic>
      <p:graphicFrame>
        <p:nvGraphicFramePr>
          <p:cNvPr id="14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721643"/>
              </p:ext>
            </p:extLst>
          </p:nvPr>
        </p:nvGraphicFramePr>
        <p:xfrm>
          <a:off x="5502272" y="4239505"/>
          <a:ext cx="2565400" cy="903995"/>
        </p:xfrm>
        <a:graphic>
          <a:graphicData uri="http://schemas.openxmlformats.org/drawingml/2006/table">
            <a:tbl>
              <a:tblPr/>
              <a:tblGrid>
                <a:gridCol w="812800">
                  <a:extLst>
                    <a:ext uri="{9D8B030D-6E8A-4147-A177-3AD203B41FA5}">
                      <a16:colId xmlns:a16="http://schemas.microsoft.com/office/drawing/2014/main" val="3873101387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128176392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3665864532"/>
                    </a:ext>
                  </a:extLst>
                </a:gridCol>
              </a:tblGrid>
              <a:tr h="152097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TVS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pop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7396996"/>
                  </a:ext>
                </a:extLst>
              </a:tr>
              <a:tr h="152097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ZIP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407302"/>
                  </a:ext>
                </a:extLst>
              </a:tr>
              <a:tr h="44478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Dont ZIP+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360822"/>
                  </a:ext>
                </a:extLst>
              </a:tr>
              <a:tr h="152097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ZAC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08763"/>
                  </a:ext>
                </a:extLst>
              </a:tr>
              <a:tr h="152097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Autres zones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054232"/>
                  </a:ext>
                </a:extLst>
              </a:tr>
              <a:tr h="152097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7364391"/>
                  </a:ext>
                </a:extLst>
              </a:tr>
            </a:tbl>
          </a:graphicData>
        </a:graphic>
      </p:graphicFrame>
      <p:sp>
        <p:nvSpPr>
          <p:cNvPr id="15" name="ZoneTexte 14"/>
          <p:cNvSpPr txBox="1"/>
          <p:nvPr/>
        </p:nvSpPr>
        <p:spPr>
          <a:xfrm>
            <a:off x="5940152" y="637188"/>
            <a:ext cx="2664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Zonage Médecins 2022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742890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8">
              <a:defRPr/>
            </a:pPr>
            <a:fld id="{733122C9-A0B9-462F-8757-0847AD287B63}" type="slidenum">
              <a:rPr lang="fr-FR">
                <a:solidFill>
                  <a:srgbClr val="000000"/>
                </a:solidFill>
                <a:latin typeface="Arial"/>
              </a:rPr>
              <a:pPr defTabSz="914378">
                <a:defRPr/>
              </a:pPr>
              <a:t>6</a:t>
            </a:fld>
            <a:endParaRPr lang="fr-FR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1473382" y="54840"/>
            <a:ext cx="6756218" cy="539991"/>
          </a:xfrm>
        </p:spPr>
        <p:txBody>
          <a:bodyPr>
            <a:normAutofit/>
          </a:bodyPr>
          <a:lstStyle/>
          <a:p>
            <a:pPr algn="ctr"/>
            <a:r>
              <a:rPr lang="fr-FR" sz="1800" dirty="0"/>
              <a:t>Stratégie régionale proposée pour le zonage 2022</a:t>
            </a:r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 bwMode="auto">
          <a:xfrm>
            <a:off x="0" y="500355"/>
            <a:ext cx="9229725" cy="4643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858838" indent="-858838" algn="l" rtl="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Blip>
                <a:blip r:embed="rId2"/>
              </a:buBlip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84313" indent="-153988" algn="l" rtl="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-"/>
              <a:defRPr sz="1500">
                <a:solidFill>
                  <a:schemeClr val="tx1"/>
                </a:solidFill>
                <a:latin typeface="+mn-lt"/>
              </a:defRPr>
            </a:lvl2pPr>
            <a:lvl3pPr marL="1905000" indent="-990600" algn="l" rtl="0" eaLnBrk="0" fontAlgn="base" hangingPunct="0">
              <a:spcBef>
                <a:spcPct val="2000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3pPr>
            <a:lvl4pPr marL="27019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31210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35782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40354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44926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4949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marL="0" indent="0" defTabSz="914378">
              <a:buNone/>
              <a:defRPr/>
            </a:pPr>
            <a:r>
              <a:rPr lang="fr-FR" sz="1600" b="1" u="sng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Proposition de méthode </a:t>
            </a:r>
            <a:r>
              <a:rPr lang="fr-FR" sz="16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fr-FR" sz="16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score basé sur des </a:t>
            </a:r>
            <a:r>
              <a:rPr lang="fr-FR" sz="1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critères </a:t>
            </a:r>
            <a:r>
              <a:rPr lang="fr-FR" sz="16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pas ou peu pris en compte par méthode APL</a:t>
            </a:r>
            <a:endParaRPr lang="fr-FR" sz="1600" b="1" kern="0" dirty="0">
              <a:solidFill>
                <a:srgbClr val="000000"/>
              </a:solidFill>
              <a:latin typeface="Arial"/>
            </a:endParaRPr>
          </a:p>
          <a:p>
            <a:pPr marL="1113235" lvl="1" indent="-115491" defTabSz="685800">
              <a:defRPr/>
            </a:pPr>
            <a:endParaRPr lang="fr-FR" sz="600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44129" indent="-644129" defTabSz="685800">
              <a:spcBef>
                <a:spcPts val="0"/>
              </a:spcBef>
              <a:defRPr/>
            </a:pPr>
            <a:r>
              <a:rPr lang="fr-FR" sz="1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7 critères de classement des TVS </a:t>
            </a:r>
            <a:r>
              <a:rPr lang="fr-FR" sz="16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</a:t>
            </a:r>
          </a:p>
          <a:p>
            <a:pPr marL="469106" lvl="1" indent="-270000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E1000F"/>
              </a:buClr>
              <a:buSzPct val="75000"/>
              <a:buFont typeface="Wingdings" panose="05000000000000000000" pitchFamily="2" charset="2"/>
              <a:buChar char="Ø"/>
              <a:defRPr/>
            </a:pPr>
            <a:r>
              <a:rPr lang="fr-FR" sz="13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Caractéristiques sociales (1) : </a:t>
            </a:r>
            <a:r>
              <a:rPr lang="fr-FR" sz="1350" b="1" dirty="0">
                <a:latin typeface="Calibri" panose="020F0502020204030204" pitchFamily="34" charset="0"/>
                <a:ea typeface="Times New Roman" panose="02020603050405020304" pitchFamily="18" charset="0"/>
              </a:rPr>
              <a:t>IDH2 </a:t>
            </a:r>
            <a:r>
              <a:rPr lang="fr-FR" sz="135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2017 </a:t>
            </a:r>
            <a:r>
              <a:rPr lang="fr-FR" sz="135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(coefficient </a:t>
            </a:r>
            <a:r>
              <a:rPr lang="fr-FR" sz="135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2)</a:t>
            </a:r>
          </a:p>
          <a:p>
            <a:pPr marL="469106" lvl="1" indent="-270000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E1000F"/>
              </a:buClr>
              <a:buSzPct val="75000"/>
              <a:buFont typeface="Wingdings" panose="05000000000000000000" pitchFamily="2" charset="2"/>
              <a:buChar char="Ø"/>
              <a:defRPr/>
            </a:pPr>
            <a:r>
              <a:rPr lang="fr-FR" sz="13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Morbidité (1) : </a:t>
            </a:r>
            <a:r>
              <a:rPr lang="fr-FR" sz="135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% population ALD</a:t>
            </a:r>
          </a:p>
          <a:p>
            <a:pPr marL="469106" lvl="1" indent="-270000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E1000F"/>
              </a:buClr>
              <a:buSzPct val="75000"/>
              <a:buFont typeface="Wingdings" panose="05000000000000000000" pitchFamily="2" charset="2"/>
              <a:buChar char="Ø"/>
              <a:defRPr/>
            </a:pPr>
            <a:r>
              <a:rPr lang="fr-FR" sz="13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Démographie médicale (5) : </a:t>
            </a:r>
          </a:p>
          <a:p>
            <a:pPr marL="658415" lvl="2" indent="-270000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E1000F"/>
              </a:buClr>
              <a:buSzPct val="55000"/>
              <a:buFont typeface="Wingdings" panose="05000000000000000000" pitchFamily="2" charset="2"/>
              <a:buChar char="§"/>
              <a:defRPr/>
            </a:pPr>
            <a:r>
              <a:rPr lang="fr-FR" sz="135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Densité MG </a:t>
            </a:r>
            <a:r>
              <a:rPr lang="fr-FR" sz="13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nb MG /100 000 hab. </a:t>
            </a:r>
          </a:p>
          <a:p>
            <a:pPr marL="658415" lvl="2" indent="-270000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E1000F"/>
              </a:buClr>
              <a:buSzPct val="55000"/>
              <a:buFont typeface="Wingdings" panose="05000000000000000000" pitchFamily="2" charset="2"/>
              <a:buChar char="§"/>
              <a:defRPr/>
            </a:pPr>
            <a:r>
              <a:rPr lang="fr-FR" sz="135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Evolution effectifs de MG </a:t>
            </a:r>
            <a:r>
              <a:rPr lang="fr-FR" sz="13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entre 2018 et </a:t>
            </a:r>
            <a:r>
              <a:rPr lang="fr-FR" sz="135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2020</a:t>
            </a:r>
            <a:endParaRPr lang="fr-FR" sz="135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58415" lvl="2" indent="-270000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E1000F"/>
              </a:buClr>
              <a:buSzPct val="55000"/>
              <a:buFont typeface="Wingdings" panose="05000000000000000000" pitchFamily="2" charset="2"/>
              <a:buChar char="§"/>
              <a:defRPr/>
            </a:pPr>
            <a:r>
              <a:rPr lang="fr-FR" sz="135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Dynamique d’installation </a:t>
            </a:r>
            <a:r>
              <a:rPr lang="fr-FR" sz="13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% primo-installations en libéral (</a:t>
            </a:r>
            <a:r>
              <a:rPr lang="fr-FR" sz="135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2018-20) </a:t>
            </a:r>
            <a:r>
              <a:rPr lang="fr-FR" sz="13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/ au nb de MG 2018</a:t>
            </a:r>
          </a:p>
          <a:p>
            <a:pPr marL="658415" lvl="2" indent="-270000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E1000F"/>
              </a:buClr>
              <a:buSzPct val="55000"/>
              <a:buFont typeface="Wingdings" panose="05000000000000000000" pitchFamily="2" charset="2"/>
              <a:buChar char="§"/>
              <a:defRPr/>
            </a:pPr>
            <a:r>
              <a:rPr lang="fr-FR" sz="135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Age des médecins </a:t>
            </a:r>
            <a:r>
              <a:rPr lang="fr-FR" sz="13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% de MG </a:t>
            </a:r>
            <a:r>
              <a:rPr lang="fr-FR" sz="1350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&gt;</a:t>
            </a:r>
            <a:r>
              <a:rPr lang="fr-FR" sz="13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62 ans</a:t>
            </a:r>
          </a:p>
          <a:p>
            <a:pPr marL="658415" lvl="2" indent="-270000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E1000F"/>
              </a:buClr>
              <a:buSzPct val="55000"/>
              <a:buFont typeface="Wingdings" panose="05000000000000000000" pitchFamily="2" charset="2"/>
              <a:buChar char="§"/>
              <a:defRPr/>
            </a:pPr>
            <a:r>
              <a:rPr lang="fr-FR" sz="135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Densité de Méd. spécialistes </a:t>
            </a:r>
            <a:r>
              <a:rPr lang="fr-FR" sz="13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nb méd. spécialistes accès direct</a:t>
            </a:r>
            <a:r>
              <a:rPr lang="de-DE" sz="13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/100 000 hab.</a:t>
            </a:r>
            <a:endParaRPr lang="fr-FR" sz="135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44129" indent="-644129" defTabSz="685800">
              <a:defRPr/>
            </a:pPr>
            <a:r>
              <a:rPr lang="fr-FR" sz="1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Attribution d’une pondération de « 2 » au critère IDH2 et de « 1 » aux 6 autres critères</a:t>
            </a:r>
          </a:p>
          <a:p>
            <a:pPr marL="644129" indent="-644129" defTabSz="685800">
              <a:defRPr/>
            </a:pPr>
            <a:r>
              <a:rPr lang="fr-FR" sz="1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Points attribués si classement TVS &lt; 6</a:t>
            </a:r>
            <a:r>
              <a:rPr lang="fr-FR" sz="1600" b="1" baseline="30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ème</a:t>
            </a:r>
            <a:r>
              <a:rPr lang="fr-FR" sz="1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décile </a:t>
            </a:r>
            <a:r>
              <a:rPr lang="fr-FR" sz="10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(ou </a:t>
            </a:r>
            <a:r>
              <a:rPr lang="fr-FR" sz="105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&gt;</a:t>
            </a:r>
            <a:r>
              <a:rPr lang="fr-FR" sz="10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selon indicateur)</a:t>
            </a:r>
          </a:p>
          <a:p>
            <a:pPr marL="0" indent="0" defTabSz="685800">
              <a:spcBef>
                <a:spcPts val="0"/>
              </a:spcBef>
              <a:buNone/>
              <a:defRPr/>
            </a:pPr>
            <a:r>
              <a:rPr lang="fr-FR" sz="165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		</a:t>
            </a:r>
            <a:r>
              <a:rPr lang="fr-FR" sz="15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Score total possible de 0 à 8</a:t>
            </a:r>
          </a:p>
          <a:p>
            <a:pPr marL="644129" indent="-644129" defTabSz="685800">
              <a:defRPr/>
            </a:pPr>
            <a:r>
              <a:rPr lang="fr-FR" sz="1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Score de classement des TVS (0 à 8 points)</a:t>
            </a:r>
            <a:endParaRPr lang="fr-FR" sz="1600" b="1" kern="0" dirty="0">
              <a:solidFill>
                <a:srgbClr val="000000"/>
              </a:solidFill>
              <a:latin typeface="Arial"/>
            </a:endParaRPr>
          </a:p>
          <a:p>
            <a:pPr marL="1382315" lvl="3" indent="-270000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E1000F"/>
              </a:buClr>
              <a:buSzPct val="75000"/>
              <a:buFont typeface="Wingdings" panose="05000000000000000000" pitchFamily="2" charset="2"/>
              <a:buChar char="Ø"/>
              <a:defRPr/>
            </a:pPr>
            <a:r>
              <a:rPr lang="fr-FR" sz="15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4 à 8 points 	ZIP</a:t>
            </a:r>
          </a:p>
          <a:p>
            <a:pPr marL="1382315" lvl="3" indent="-270000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E1000F"/>
              </a:buClr>
              <a:buSzPct val="75000"/>
              <a:buFont typeface="Wingdings" panose="05000000000000000000" pitchFamily="2" charset="2"/>
              <a:buChar char="Ø"/>
              <a:defRPr/>
            </a:pPr>
            <a:r>
              <a:rPr lang="fr-FR" sz="15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 à 3 points 	ZAC</a:t>
            </a:r>
          </a:p>
          <a:p>
            <a:pPr marL="1382315" lvl="3" indent="-270000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E1000F"/>
              </a:buClr>
              <a:buSzPct val="75000"/>
              <a:buFont typeface="Wingdings" panose="05000000000000000000" pitchFamily="2" charset="2"/>
              <a:buChar char="Ø"/>
              <a:defRPr/>
            </a:pPr>
            <a:r>
              <a:rPr lang="fr-FR" sz="15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0 à 1 </a:t>
            </a:r>
            <a:r>
              <a:rPr lang="fr-FR" sz="15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point </a:t>
            </a:r>
            <a:r>
              <a:rPr lang="fr-FR" sz="15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	Autres </a:t>
            </a:r>
            <a:r>
              <a:rPr lang="fr-FR" sz="15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zones</a:t>
            </a:r>
          </a:p>
          <a:p>
            <a:pPr marL="0" lvl="1" indent="-105297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E1000F"/>
              </a:buClr>
              <a:buSzPct val="75000"/>
              <a:buNone/>
              <a:defRPr/>
            </a:pPr>
            <a:r>
              <a:rPr lang="fr-FR" sz="12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Ajustements locaux possibles notamment liés à l’évolution récente de l’offre de soins</a:t>
            </a:r>
            <a:endParaRPr lang="fr-FR" sz="12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Espace réservé du pied de page 7"/>
          <p:cNvSpPr>
            <a:spLocks noGrp="1"/>
          </p:cNvSpPr>
          <p:nvPr>
            <p:ph type="ftr" sz="quarter" idx="3"/>
          </p:nvPr>
        </p:nvSpPr>
        <p:spPr>
          <a:xfrm>
            <a:off x="2868782" y="195486"/>
            <a:ext cx="5879931" cy="360000"/>
          </a:xfrm>
        </p:spPr>
        <p:txBody>
          <a:bodyPr/>
          <a:lstStyle/>
          <a:p>
            <a:pPr defTabSz="914378">
              <a:defRPr/>
            </a:pPr>
            <a:r>
              <a:rPr lang="fr-FR" dirty="0">
                <a:solidFill>
                  <a:srgbClr val="000000"/>
                </a:solidFill>
                <a:latin typeface="Arial"/>
              </a:rPr>
              <a:t>DOS / Pôle RHS</a:t>
            </a: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890481"/>
              </p:ext>
            </p:extLst>
          </p:nvPr>
        </p:nvGraphicFramePr>
        <p:xfrm>
          <a:off x="5580112" y="3480348"/>
          <a:ext cx="3419872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7602">
                  <a:extLst>
                    <a:ext uri="{9D8B030D-6E8A-4147-A177-3AD203B41FA5}">
                      <a16:colId xmlns:a16="http://schemas.microsoft.com/office/drawing/2014/main" val="3296505564"/>
                    </a:ext>
                  </a:extLst>
                </a:gridCol>
                <a:gridCol w="1882270">
                  <a:extLst>
                    <a:ext uri="{9D8B030D-6E8A-4147-A177-3AD203B41FA5}">
                      <a16:colId xmlns:a16="http://schemas.microsoft.com/office/drawing/2014/main" val="154112108"/>
                    </a:ext>
                  </a:extLst>
                </a:gridCol>
              </a:tblGrid>
              <a:tr h="168334">
                <a:tc>
                  <a:txBody>
                    <a:bodyPr/>
                    <a:lstStyle/>
                    <a:p>
                      <a:pPr algn="ctr"/>
                      <a:r>
                        <a:rPr lang="fr-FR" sz="700" dirty="0" smtClean="0"/>
                        <a:t>Critères</a:t>
                      </a:r>
                      <a:endParaRPr lang="fr-FR" sz="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700" dirty="0" smtClean="0"/>
                        <a:t>6</a:t>
                      </a:r>
                      <a:r>
                        <a:rPr lang="fr-FR" sz="700" baseline="30000" dirty="0" smtClean="0"/>
                        <a:t>ème</a:t>
                      </a:r>
                      <a:r>
                        <a:rPr lang="fr-FR" sz="700" dirty="0" smtClean="0"/>
                        <a:t> décile</a:t>
                      </a:r>
                      <a:endParaRPr lang="fr-FR" sz="7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7230249"/>
                  </a:ext>
                </a:extLst>
              </a:tr>
              <a:tr h="168334">
                <a:tc>
                  <a:txBody>
                    <a:bodyPr/>
                    <a:lstStyle/>
                    <a:p>
                      <a:r>
                        <a:rPr lang="fr-FR" sz="700" b="1" dirty="0" smtClean="0"/>
                        <a:t>IDH2 ( coefficient 2)</a:t>
                      </a:r>
                      <a:endParaRPr lang="fr-FR" sz="7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700" b="1" u="sng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r>
                        <a:rPr lang="fr-FR" sz="700" b="1" baseline="0" dirty="0" smtClean="0">
                          <a:solidFill>
                            <a:schemeClr val="tx1"/>
                          </a:solidFill>
                        </a:rPr>
                        <a:t> 0,63</a:t>
                      </a:r>
                      <a:endParaRPr lang="fr-FR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633376646"/>
                  </a:ext>
                </a:extLst>
              </a:tr>
              <a:tr h="168334">
                <a:tc>
                  <a:txBody>
                    <a:bodyPr/>
                    <a:lstStyle/>
                    <a:p>
                      <a:r>
                        <a:rPr lang="fr-FR" sz="700" b="1" dirty="0" smtClean="0"/>
                        <a:t>% population en ALD</a:t>
                      </a:r>
                      <a:endParaRPr lang="fr-FR" sz="7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700" b="1" u="sng" dirty="0" smtClean="0"/>
                        <a:t>&gt;</a:t>
                      </a:r>
                      <a:r>
                        <a:rPr lang="fr-FR" sz="700" b="1" dirty="0" smtClean="0"/>
                        <a:t> 17,0%</a:t>
                      </a:r>
                      <a:endParaRPr lang="fr-FR" sz="7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752732008"/>
                  </a:ext>
                </a:extLst>
              </a:tr>
              <a:tr h="168334">
                <a:tc>
                  <a:txBody>
                    <a:bodyPr/>
                    <a:lstStyle/>
                    <a:p>
                      <a:r>
                        <a:rPr lang="fr-FR" sz="700" b="1" dirty="0" smtClean="0"/>
                        <a:t>Densité MG</a:t>
                      </a:r>
                      <a:endParaRPr lang="fr-FR" sz="7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700" b="1" u="sng" dirty="0" smtClean="0"/>
                        <a:t>&lt;</a:t>
                      </a:r>
                      <a:r>
                        <a:rPr lang="fr-FR" sz="700" b="1" dirty="0" smtClean="0"/>
                        <a:t> 66,8 MG p.100 000 hab.</a:t>
                      </a:r>
                      <a:endParaRPr lang="fr-FR" sz="7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04216438"/>
                  </a:ext>
                </a:extLst>
              </a:tr>
              <a:tr h="168334">
                <a:tc>
                  <a:txBody>
                    <a:bodyPr/>
                    <a:lstStyle/>
                    <a:p>
                      <a:r>
                        <a:rPr lang="fr-FR" sz="700" b="1" dirty="0" smtClean="0"/>
                        <a:t>Evolution</a:t>
                      </a:r>
                      <a:r>
                        <a:rPr lang="fr-FR" sz="700" b="1" baseline="0" dirty="0" smtClean="0"/>
                        <a:t> effectif MG 2018-2020</a:t>
                      </a:r>
                      <a:endParaRPr lang="fr-FR" sz="7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700" b="1" u="sng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r>
                        <a:rPr lang="fr-FR" sz="700" b="1" dirty="0" smtClean="0">
                          <a:solidFill>
                            <a:schemeClr val="tx1"/>
                          </a:solidFill>
                        </a:rPr>
                        <a:t> 0%</a:t>
                      </a:r>
                      <a:endParaRPr lang="fr-FR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260003679"/>
                  </a:ext>
                </a:extLst>
              </a:tr>
              <a:tr h="168334">
                <a:tc>
                  <a:txBody>
                    <a:bodyPr/>
                    <a:lstStyle/>
                    <a:p>
                      <a:r>
                        <a:rPr lang="fr-FR" sz="700" b="1" dirty="0" smtClean="0"/>
                        <a:t>% primo-installations en libéral</a:t>
                      </a:r>
                      <a:endParaRPr lang="fr-FR" sz="7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700" b="1" u="sng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r>
                        <a:rPr lang="fr-FR" sz="700" b="1" dirty="0" smtClean="0">
                          <a:solidFill>
                            <a:schemeClr val="tx1"/>
                          </a:solidFill>
                        </a:rPr>
                        <a:t> 12,5% du nb. MG en 2018</a:t>
                      </a:r>
                      <a:endParaRPr lang="fr-FR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48812262"/>
                  </a:ext>
                </a:extLst>
              </a:tr>
              <a:tr h="168334">
                <a:tc>
                  <a:txBody>
                    <a:bodyPr/>
                    <a:lstStyle/>
                    <a:p>
                      <a:r>
                        <a:rPr lang="fr-FR" sz="700" b="1" dirty="0" smtClean="0"/>
                        <a:t>% MG </a:t>
                      </a:r>
                      <a:r>
                        <a:rPr lang="fr-FR" sz="700" b="1" u="sng" dirty="0" smtClean="0"/>
                        <a:t>&gt;</a:t>
                      </a:r>
                      <a:r>
                        <a:rPr lang="fr-FR" sz="700" b="1" dirty="0" smtClean="0"/>
                        <a:t> 62 ans</a:t>
                      </a:r>
                      <a:endParaRPr lang="fr-FR" sz="7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700" b="1" dirty="0" smtClean="0"/>
                        <a:t>&gt; 33,3%</a:t>
                      </a:r>
                      <a:endParaRPr lang="fr-FR" sz="7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791956379"/>
                  </a:ext>
                </a:extLst>
              </a:tr>
              <a:tr h="256332">
                <a:tc>
                  <a:txBody>
                    <a:bodyPr/>
                    <a:lstStyle/>
                    <a:p>
                      <a:r>
                        <a:rPr lang="fr-FR" sz="700" b="1" dirty="0" smtClean="0"/>
                        <a:t>Densité médecins spécialistes</a:t>
                      </a:r>
                      <a:endParaRPr lang="fr-FR" sz="7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700" b="1" dirty="0" smtClean="0"/>
                        <a:t>&lt; 22,5 </a:t>
                      </a:r>
                      <a:r>
                        <a:rPr lang="fr-FR" sz="700" b="1" dirty="0" smtClean="0"/>
                        <a:t>Med </a:t>
                      </a:r>
                      <a:r>
                        <a:rPr lang="fr-FR" sz="700" b="1" dirty="0" err="1" smtClean="0"/>
                        <a:t>spe</a:t>
                      </a:r>
                      <a:r>
                        <a:rPr lang="fr-FR" sz="700" b="1" baseline="0" dirty="0" smtClean="0"/>
                        <a:t> </a:t>
                      </a:r>
                      <a:r>
                        <a:rPr lang="fr-FR" sz="700" b="1" baseline="0" dirty="0" smtClean="0"/>
                        <a:t>accès direct p.100 000 hab.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70798758"/>
                  </a:ext>
                </a:extLst>
              </a:tr>
            </a:tbl>
          </a:graphicData>
        </a:graphic>
      </p:graphicFrame>
      <p:grpSp>
        <p:nvGrpSpPr>
          <p:cNvPr id="4" name="Groupe 3"/>
          <p:cNvGrpSpPr/>
          <p:nvPr/>
        </p:nvGrpSpPr>
        <p:grpSpPr>
          <a:xfrm>
            <a:off x="779303" y="3507245"/>
            <a:ext cx="1963128" cy="1040027"/>
            <a:chOff x="779303" y="3507245"/>
            <a:chExt cx="1963128" cy="1040027"/>
          </a:xfrm>
        </p:grpSpPr>
        <p:sp>
          <p:nvSpPr>
            <p:cNvPr id="3" name="Flèche droite 2"/>
            <p:cNvSpPr/>
            <p:nvPr/>
          </p:nvSpPr>
          <p:spPr>
            <a:xfrm>
              <a:off x="2487705" y="4250075"/>
              <a:ext cx="254726" cy="9144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>
                <a:defRPr/>
              </a:pPr>
              <a:endParaRPr lang="fr-FR" sz="135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2" name="Flèche droite 11"/>
            <p:cNvSpPr/>
            <p:nvPr/>
          </p:nvSpPr>
          <p:spPr>
            <a:xfrm>
              <a:off x="2483768" y="3986990"/>
              <a:ext cx="254726" cy="9144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>
                <a:defRPr/>
              </a:pPr>
              <a:endParaRPr lang="fr-FR" sz="135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" name="Flèche droite 12"/>
            <p:cNvSpPr/>
            <p:nvPr/>
          </p:nvSpPr>
          <p:spPr>
            <a:xfrm>
              <a:off x="2487705" y="4455832"/>
              <a:ext cx="254726" cy="9144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>
                <a:defRPr/>
              </a:pPr>
              <a:endParaRPr lang="fr-FR" sz="135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4" name="Flèche droite 13"/>
            <p:cNvSpPr/>
            <p:nvPr/>
          </p:nvSpPr>
          <p:spPr>
            <a:xfrm>
              <a:off x="779303" y="3507245"/>
              <a:ext cx="254726" cy="9144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>
                <a:defRPr/>
              </a:pPr>
              <a:endParaRPr lang="fr-FR" sz="1350">
                <a:solidFill>
                  <a:srgbClr val="FFFFFF"/>
                </a:solidFill>
                <a:latin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58691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3122C9-A0B9-462F-8757-0847AD287B63}" type="slidenum">
              <a:rPr kumimoji="0" lang="fr-FR" sz="75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7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1907704" y="195486"/>
            <a:ext cx="6624413" cy="539991"/>
          </a:xfrm>
        </p:spPr>
        <p:txBody>
          <a:bodyPr>
            <a:normAutofit/>
          </a:bodyPr>
          <a:lstStyle/>
          <a:p>
            <a:r>
              <a:rPr lang="fr-FR" sz="1600" dirty="0" smtClean="0"/>
              <a:t>Volonté de l’ARS de discriminer au sein des TVS ZIP, les territoires en plus grande difficulté </a:t>
            </a:r>
            <a:r>
              <a:rPr lang="fr-FR" sz="1600" dirty="0"/>
              <a:t> </a:t>
            </a:r>
            <a:r>
              <a:rPr lang="fr-FR" sz="1600" dirty="0" smtClean="0"/>
              <a:t>: nouvelle catégorie ZIP+</a:t>
            </a:r>
            <a:endParaRPr lang="fr-FR" sz="1600" u="sng" dirty="0"/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 bwMode="auto">
          <a:xfrm>
            <a:off x="179512" y="755669"/>
            <a:ext cx="8928992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858838" indent="-858838" algn="l" rtl="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Blip>
                <a:blip r:embed="rId2"/>
              </a:buBlip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84313" indent="-153988" algn="l" rtl="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-"/>
              <a:defRPr sz="1500">
                <a:solidFill>
                  <a:schemeClr val="tx1"/>
                </a:solidFill>
                <a:latin typeface="+mn-lt"/>
              </a:defRPr>
            </a:lvl2pPr>
            <a:lvl3pPr marL="1905000" indent="-990600" algn="l" rtl="0" eaLnBrk="0" fontAlgn="base" hangingPunct="0">
              <a:spcBef>
                <a:spcPct val="2000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3pPr>
            <a:lvl4pPr marL="27019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31210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35782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40354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44926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4949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marL="858838" marR="0" lvl="0" indent="-85883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55000"/>
              <a:buFontTx/>
              <a:buBlip>
                <a:blip r:embed="rId2"/>
              </a:buBlip>
              <a:tabLst/>
              <a:defRPr/>
            </a:pPr>
            <a:r>
              <a:rPr lang="fr-FR" sz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Critère de discrimination supplémentaire entre ZIP, afin de rendre plus attractifs les territoires les plus en tension</a:t>
            </a:r>
          </a:p>
          <a:p>
            <a:pPr lvl="0">
              <a:defRPr/>
            </a:pPr>
            <a:r>
              <a:rPr lang="fr-FR" sz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Sélection des ZIP+ : score 8 et 7 (+ critères)</a:t>
            </a:r>
          </a:p>
          <a:p>
            <a:pPr marL="858838" marR="0" lvl="0" indent="-85883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55000"/>
              <a:buFontTx/>
              <a:buBlip>
                <a:blip r:embed="rId2"/>
              </a:buBlip>
              <a:tabLst/>
              <a:defRPr/>
            </a:pPr>
            <a:r>
              <a:rPr lang="fr-FR" sz="18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Modalités </a:t>
            </a:r>
            <a:r>
              <a:rPr lang="fr-FR" sz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du soutien supplémentaire : deux </a:t>
            </a:r>
            <a:r>
              <a:rPr lang="fr-FR" sz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axes </a:t>
            </a:r>
            <a:r>
              <a:rPr lang="fr-FR" sz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complémentaires</a:t>
            </a:r>
          </a:p>
          <a:p>
            <a:pPr lvl="1">
              <a:defRPr/>
            </a:pPr>
            <a:r>
              <a:rPr lang="fr-FR" sz="14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Aide individuelle significative supplémentaire aux MG qui s’installent dans ces territoires (10 000€ ) + aide administrative complémentaire </a:t>
            </a:r>
            <a:endParaRPr lang="fr-FR" sz="1400" dirty="0" smtClean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defRPr/>
            </a:pPr>
            <a:r>
              <a:rPr lang="fr-FR" sz="14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Groupe </a:t>
            </a:r>
            <a:r>
              <a:rPr lang="fr-FR" sz="14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de mesures complémentaires permettant de favoriser l’activité des MG de ces territoires et de les rendre attractifs pour davantage de jeunes médecins : soutien financier au maintien en activité des médecins retraités, accroissement du forfait maîtres de stage, soutien complémentaire à la création de MSP et de </a:t>
            </a:r>
            <a:r>
              <a:rPr lang="fr-FR" sz="14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CPTS</a:t>
            </a:r>
            <a:endParaRPr lang="fr-FR" sz="1400" dirty="0" smtClean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330325" lvl="1" indent="0">
              <a:buNone/>
              <a:defRPr/>
            </a:pPr>
            <a:r>
              <a:rPr lang="fr-FR" sz="14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Contrepartie</a:t>
            </a:r>
            <a:r>
              <a:rPr lang="fr-FR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: participation à la PDSA (engagement </a:t>
            </a:r>
            <a:r>
              <a:rPr lang="fr-FR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8 </a:t>
            </a:r>
            <a:r>
              <a:rPr lang="fr-FR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gardes/an</a:t>
            </a:r>
            <a:r>
              <a:rPr lang="fr-FR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fr-FR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58838" marR="0" lvl="0" indent="-85883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55000"/>
              <a:buFontTx/>
              <a:buBlip>
                <a:blip r:embed="rId2"/>
              </a:buBlip>
              <a:tabLst/>
              <a:defRPr/>
            </a:pPr>
            <a:r>
              <a:rPr lang="fr-FR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103 TVS en ZIP+ soit plus de 40,1% des ZIP et 28,3% de l’ensemble des TVS</a:t>
            </a:r>
          </a:p>
          <a:p>
            <a:pPr lvl="1" indent="-858838">
              <a:buSzPct val="55000"/>
              <a:buFontTx/>
              <a:buBlip>
                <a:blip r:embed="rId2"/>
              </a:buBlip>
              <a:defRPr/>
            </a:pPr>
            <a:r>
              <a:rPr lang="fr-FR" sz="13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3 384 540 habitants en ZIP+, soit 27,7% de la population francilienne</a:t>
            </a:r>
          </a:p>
          <a:p>
            <a:pPr marL="858838" marR="0" lvl="0" indent="-85883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55000"/>
              <a:buFontTx/>
              <a:buBlip>
                <a:blip r:embed="rId2"/>
              </a:buBlip>
              <a:tabLst/>
              <a:defRPr/>
            </a:pPr>
            <a:r>
              <a:rPr lang="fr-FR" sz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Souplesse d’évolution annuelle des territoires ZIP+</a:t>
            </a:r>
          </a:p>
        </p:txBody>
      </p:sp>
    </p:spTree>
    <p:extLst>
      <p:ext uri="{BB962C8B-B14F-4D97-AF65-F5344CB8AC3E}">
        <p14:creationId xmlns:p14="http://schemas.microsoft.com/office/powerpoint/2010/main" val="771159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3122C9-A0B9-462F-8757-0847AD287B63}" type="slidenum">
              <a:rPr kumimoji="0" lang="fr-FR" sz="75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7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1907704" y="69344"/>
            <a:ext cx="6480720" cy="539991"/>
          </a:xfrm>
        </p:spPr>
        <p:txBody>
          <a:bodyPr>
            <a:normAutofit fontScale="90000"/>
          </a:bodyPr>
          <a:lstStyle/>
          <a:p>
            <a:pPr algn="ctr"/>
            <a:r>
              <a:rPr lang="fr-FR" sz="2000" dirty="0" smtClean="0"/>
              <a:t>Liste des partenaires concertés par l’ARS pour l’élaboration du </a:t>
            </a:r>
            <a:r>
              <a:rPr lang="fr-FR" sz="2000" dirty="0" smtClean="0"/>
              <a:t>zonage 2022 </a:t>
            </a:r>
            <a:endParaRPr lang="fr-FR" sz="2000" dirty="0"/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 bwMode="auto">
          <a:xfrm>
            <a:off x="179512" y="1097814"/>
            <a:ext cx="8776355" cy="3872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858838" indent="-858838" algn="l" rtl="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Blip>
                <a:blip r:embed="rId2"/>
              </a:buBlip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84313" indent="-153988" algn="l" rtl="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-"/>
              <a:defRPr sz="1500">
                <a:solidFill>
                  <a:schemeClr val="tx1"/>
                </a:solidFill>
                <a:latin typeface="+mn-lt"/>
              </a:defRPr>
            </a:lvl2pPr>
            <a:lvl3pPr marL="1905000" indent="-990600" algn="l" rtl="0" eaLnBrk="0" fontAlgn="base" hangingPunct="0">
              <a:spcBef>
                <a:spcPct val="2000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3pPr>
            <a:lvl4pPr marL="27019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31210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35782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40354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44926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4949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marL="1163637" lvl="2" indent="-285750">
              <a:spcAft>
                <a:spcPts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Ø"/>
            </a:pPr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CRSA/URPS médecins (concertation réglementaire)</a:t>
            </a:r>
          </a:p>
          <a:p>
            <a:pPr marL="1163637" lvl="2" indent="-285750">
              <a:spcAft>
                <a:spcPts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Ø"/>
            </a:pPr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Assurance maladie</a:t>
            </a:r>
          </a:p>
          <a:p>
            <a:pPr marL="1163637" lvl="2" indent="-285750">
              <a:spcAft>
                <a:spcPts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Ø"/>
            </a:pPr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Commission paritaire régionale des médecins</a:t>
            </a:r>
          </a:p>
          <a:p>
            <a:pPr marL="1163637" lvl="2" indent="-285750">
              <a:spcAft>
                <a:spcPts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Ø"/>
            </a:pPr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Ordres </a:t>
            </a:r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des </a:t>
            </a:r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médecins</a:t>
            </a:r>
          </a:p>
          <a:p>
            <a:pPr marL="1163637" lvl="2" indent="-285750">
              <a:spcAft>
                <a:spcPts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Ø"/>
            </a:pPr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FEMASIF/FNCS</a:t>
            </a:r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, France-Asso-Santé, </a:t>
            </a:r>
            <a:endParaRPr lang="fr-FR" sz="16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63637" lvl="2" indent="-285750">
              <a:spcAft>
                <a:spcPts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Ø"/>
            </a:pPr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Internes </a:t>
            </a:r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et jeunes </a:t>
            </a:r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médecins</a:t>
            </a:r>
          </a:p>
          <a:p>
            <a:pPr marL="1163637" lvl="2" indent="-285750">
              <a:spcAft>
                <a:spcPts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Ø"/>
            </a:pPr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Université</a:t>
            </a:r>
            <a:endParaRPr lang="fr-FR" sz="16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63637" lvl="2" indent="-285750">
              <a:spcAft>
                <a:spcPts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Ø"/>
            </a:pPr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Conseil Régional d’Ile-de-France </a:t>
            </a:r>
          </a:p>
          <a:p>
            <a:pPr marL="1163637" lvl="2" indent="-285750">
              <a:spcAft>
                <a:spcPts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Ø"/>
            </a:pPr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Association maires Ile-de-France</a:t>
            </a:r>
            <a:endParaRPr lang="fr-FR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5475" marR="0" lvl="1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55000"/>
              <a:buNone/>
              <a:tabLst/>
              <a:defRPr/>
            </a:pPr>
            <a:endParaRPr kumimoji="0" lang="fr-FR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4264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292336" y="843558"/>
            <a:ext cx="2195736" cy="539991"/>
          </a:xfrm>
        </p:spPr>
        <p:txBody>
          <a:bodyPr>
            <a:normAutofit/>
          </a:bodyPr>
          <a:lstStyle/>
          <a:p>
            <a:r>
              <a:rPr lang="fr-FR" sz="2100" dirty="0" smtClean="0"/>
              <a:t>Proposition IDF</a:t>
            </a:r>
            <a:endParaRPr lang="fr-FR" sz="2100" dirty="0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379816"/>
              </p:ext>
            </p:extLst>
          </p:nvPr>
        </p:nvGraphicFramePr>
        <p:xfrm>
          <a:off x="22895" y="1783494"/>
          <a:ext cx="2565400" cy="1104900"/>
        </p:xfrm>
        <a:graphic>
          <a:graphicData uri="http://schemas.openxmlformats.org/drawingml/2006/table">
            <a:tbl>
              <a:tblPr/>
              <a:tblGrid>
                <a:gridCol w="812800">
                  <a:extLst>
                    <a:ext uri="{9D8B030D-6E8A-4147-A177-3AD203B41FA5}">
                      <a16:colId xmlns:a16="http://schemas.microsoft.com/office/drawing/2014/main" val="789447700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179557987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988618712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TVS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%age de pop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63700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ZIP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910183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Dont ZIP+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588661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ZAC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024284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Autres zones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448851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7689506"/>
                  </a:ext>
                </a:extLst>
              </a:tr>
            </a:tbl>
          </a:graphicData>
        </a:graphic>
      </p:graphicFrame>
      <p:pic>
        <p:nvPicPr>
          <p:cNvPr id="13" name="Imag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329" y="165794"/>
            <a:ext cx="6456354" cy="4566195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5409417" y="339502"/>
            <a:ext cx="2664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Zonage Médecins 2022</a:t>
            </a:r>
            <a:endParaRPr lang="fr-FR" sz="1200" dirty="0"/>
          </a:p>
        </p:txBody>
      </p:sp>
      <p:sp>
        <p:nvSpPr>
          <p:cNvPr id="5" name="Rectangle 4"/>
          <p:cNvSpPr/>
          <p:nvPr/>
        </p:nvSpPr>
        <p:spPr>
          <a:xfrm>
            <a:off x="269831" y="3939902"/>
            <a:ext cx="23234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dirty="0">
                <a:hlinkClick r:id="rId3"/>
              </a:rPr>
              <a:t>https://</a:t>
            </a:r>
            <a:r>
              <a:rPr lang="fr-FR" sz="800" dirty="0" smtClean="0">
                <a:hlinkClick r:id="rId3"/>
              </a:rPr>
              <a:t>www.iledefrance.ars.sante.fr/zonage-medecins-2022-carte-des-zones-concernees-par-les-aides-linstallation-et-au-maintien-des</a:t>
            </a:r>
            <a:endParaRPr lang="fr-FR" sz="800" dirty="0" smtClean="0"/>
          </a:p>
          <a:p>
            <a:endParaRPr lang="fr-FR" sz="800" dirty="0" smtClean="0"/>
          </a:p>
        </p:txBody>
      </p:sp>
    </p:spTree>
    <p:extLst>
      <p:ext uri="{BB962C8B-B14F-4D97-AF65-F5344CB8AC3E}">
        <p14:creationId xmlns:p14="http://schemas.microsoft.com/office/powerpoint/2010/main" val="3186756948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_ARS_HAUTS DE FRANCE 16-9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25" id="{CCAA3B1F-37AD-D142-9B00-F2952BC71F32}" vid="{8780E14E-37A2-0148-9F40-6587BA01BE65}"/>
    </a:ext>
  </a:extLst>
</a:theme>
</file>

<file path=ppt/theme/theme2.xml><?xml version="1.0" encoding="utf-8"?>
<a:theme xmlns:a="http://schemas.openxmlformats.org/drawingml/2006/main" name="1_TEMPLATE_ARS_HAUTS DE FRANCE 16-9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25" id="{CCAA3B1F-37AD-D142-9B00-F2952BC71F32}" vid="{8780E14E-37A2-0148-9F40-6587BA01BE65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TEMPLATE_ARS_IDF 16-9</Template>
  <TotalTime>27298</TotalTime>
  <Words>1226</Words>
  <Application>Microsoft Office PowerPoint</Application>
  <PresentationFormat>Affichage à l'écran (16:9)</PresentationFormat>
  <Paragraphs>297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Courier New</vt:lpstr>
      <vt:lpstr>Times New Roman</vt:lpstr>
      <vt:lpstr>Wingdings</vt:lpstr>
      <vt:lpstr>TEMPLATE_ARS_HAUTS DE FRANCE 16-9</vt:lpstr>
      <vt:lpstr>1_TEMPLATE_ARS_HAUTS DE FRANCE 16-9</vt:lpstr>
      <vt:lpstr>Présentation PowerPoint</vt:lpstr>
      <vt:lpstr>Le zonage médecins </vt:lpstr>
      <vt:lpstr>Arrêté du 1er octobre 2021 </vt:lpstr>
      <vt:lpstr>Évolution de la méthodologie entre 2018 et 2021 </vt:lpstr>
      <vt:lpstr>Comparaison régionale : Zonage 2018 – Proposition Zonage 2022</vt:lpstr>
      <vt:lpstr>Stratégie régionale proposée pour le zonage 2022</vt:lpstr>
      <vt:lpstr>Volonté de l’ARS de discriminer au sein des TVS ZIP, les territoires en plus grande difficulté  : nouvelle catégorie ZIP+</vt:lpstr>
      <vt:lpstr>Liste des partenaires concertés par l’ARS pour l’élaboration du zonage 2022 </vt:lpstr>
      <vt:lpstr>Proposition IDF</vt:lpstr>
      <vt:lpstr>Zonage médecins 2022 par département  et par type de zone</vt:lpstr>
    </vt:vector>
  </TitlesOfParts>
  <Manager>Client</Manager>
  <Company>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FARTHOUAT, Isabelle</dc:creator>
  <cp:lastModifiedBy>LE BRETON, Gwenaelle</cp:lastModifiedBy>
  <cp:revision>704</cp:revision>
  <dcterms:created xsi:type="dcterms:W3CDTF">2020-05-28T12:56:37Z</dcterms:created>
  <dcterms:modified xsi:type="dcterms:W3CDTF">2022-04-04T05:41:52Z</dcterms:modified>
</cp:coreProperties>
</file>