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1" r:id="rId3"/>
  </p:sldIdLst>
  <p:sldSz cx="6858000" cy="9906000" type="A4"/>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4D7A"/>
    <a:srgbClr val="5770BE"/>
    <a:srgbClr val="FF8D7E"/>
    <a:srgbClr val="FFB5AB"/>
    <a:srgbClr val="FFD3CD"/>
    <a:srgbClr val="FFE1DD"/>
    <a:srgbClr val="19B371"/>
    <a:srgbClr val="2BE193"/>
    <a:srgbClr val="169B62"/>
    <a:srgbClr val="DBEE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612" autoAdjust="0"/>
  </p:normalViewPr>
  <p:slideViewPr>
    <p:cSldViewPr>
      <p:cViewPr>
        <p:scale>
          <a:sx n="80" d="100"/>
          <a:sy n="80" d="100"/>
        </p:scale>
        <p:origin x="1686" y="-82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3077283"/>
            <a:ext cx="5829300" cy="2123369"/>
          </a:xfrm>
        </p:spPr>
        <p:txBody>
          <a:bodyPr/>
          <a:lstStyle/>
          <a:p>
            <a:r>
              <a:rPr lang="fr-FR" smtClean="0"/>
              <a:t>Modifiez le style du titre</a:t>
            </a:r>
            <a:endParaRPr lang="fr-FR"/>
          </a:p>
        </p:txBody>
      </p:sp>
      <p:sp>
        <p:nvSpPr>
          <p:cNvPr id="3" name="Sous-titr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C49AAA53-3C28-4DF1-9ABA-382E15EFEA4F}" type="datetimeFigureOut">
              <a:rPr lang="fr-FR" smtClean="0"/>
              <a:t>07/01/2022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531105D-764F-4517-AC65-966447A5650A}" type="slidenum">
              <a:rPr lang="fr-FR" smtClean="0"/>
              <a:t>‹N°›</a:t>
            </a:fld>
            <a:endParaRPr lang="fr-FR"/>
          </a:p>
        </p:txBody>
      </p:sp>
    </p:spTree>
    <p:extLst>
      <p:ext uri="{BB962C8B-B14F-4D97-AF65-F5344CB8AC3E}">
        <p14:creationId xmlns:p14="http://schemas.microsoft.com/office/powerpoint/2010/main" val="768723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9AAA53-3C28-4DF1-9ABA-382E15EFEA4F}" type="datetimeFigureOut">
              <a:rPr lang="fr-FR" smtClean="0"/>
              <a:t>07/01/2022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531105D-764F-4517-AC65-966447A5650A}" type="slidenum">
              <a:rPr lang="fr-FR" smtClean="0"/>
              <a:t>‹N°›</a:t>
            </a:fld>
            <a:endParaRPr lang="fr-FR"/>
          </a:p>
        </p:txBody>
      </p:sp>
    </p:spTree>
    <p:extLst>
      <p:ext uri="{BB962C8B-B14F-4D97-AF65-F5344CB8AC3E}">
        <p14:creationId xmlns:p14="http://schemas.microsoft.com/office/powerpoint/2010/main" val="4274181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96701"/>
            <a:ext cx="1543050" cy="8452202"/>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342900" y="396701"/>
            <a:ext cx="4514850" cy="845220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9AAA53-3C28-4DF1-9ABA-382E15EFEA4F}" type="datetimeFigureOut">
              <a:rPr lang="fr-FR" smtClean="0"/>
              <a:t>07/01/2022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531105D-764F-4517-AC65-966447A5650A}" type="slidenum">
              <a:rPr lang="fr-FR" smtClean="0"/>
              <a:t>‹N°›</a:t>
            </a:fld>
            <a:endParaRPr lang="fr-FR"/>
          </a:p>
        </p:txBody>
      </p:sp>
    </p:spTree>
    <p:extLst>
      <p:ext uri="{BB962C8B-B14F-4D97-AF65-F5344CB8AC3E}">
        <p14:creationId xmlns:p14="http://schemas.microsoft.com/office/powerpoint/2010/main" val="309546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9AAA53-3C28-4DF1-9ABA-382E15EFEA4F}" type="datetimeFigureOut">
              <a:rPr lang="fr-FR" smtClean="0"/>
              <a:t>07/01/2022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531105D-764F-4517-AC65-966447A5650A}" type="slidenum">
              <a:rPr lang="fr-FR" smtClean="0"/>
              <a:t>‹N°›</a:t>
            </a:fld>
            <a:endParaRPr lang="fr-FR"/>
          </a:p>
        </p:txBody>
      </p:sp>
    </p:spTree>
    <p:extLst>
      <p:ext uri="{BB962C8B-B14F-4D97-AF65-F5344CB8AC3E}">
        <p14:creationId xmlns:p14="http://schemas.microsoft.com/office/powerpoint/2010/main" val="599787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6365522"/>
            <a:ext cx="5829300" cy="1967442"/>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49AAA53-3C28-4DF1-9ABA-382E15EFEA4F}" type="datetimeFigureOut">
              <a:rPr lang="fr-FR" smtClean="0"/>
              <a:t>07/01/2022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531105D-764F-4517-AC65-966447A5650A}" type="slidenum">
              <a:rPr lang="fr-FR" smtClean="0"/>
              <a:t>‹N°›</a:t>
            </a:fld>
            <a:endParaRPr lang="fr-FR"/>
          </a:p>
        </p:txBody>
      </p:sp>
    </p:spTree>
    <p:extLst>
      <p:ext uri="{BB962C8B-B14F-4D97-AF65-F5344CB8AC3E}">
        <p14:creationId xmlns:p14="http://schemas.microsoft.com/office/powerpoint/2010/main" val="2088736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49AAA53-3C28-4DF1-9ABA-382E15EFEA4F}" type="datetimeFigureOut">
              <a:rPr lang="fr-FR" smtClean="0"/>
              <a:t>07/01/2022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531105D-764F-4517-AC65-966447A5650A}" type="slidenum">
              <a:rPr lang="fr-FR" smtClean="0"/>
              <a:t>‹N°›</a:t>
            </a:fld>
            <a:endParaRPr lang="fr-FR"/>
          </a:p>
        </p:txBody>
      </p:sp>
    </p:spTree>
    <p:extLst>
      <p:ext uri="{BB962C8B-B14F-4D97-AF65-F5344CB8AC3E}">
        <p14:creationId xmlns:p14="http://schemas.microsoft.com/office/powerpoint/2010/main" val="158756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49AAA53-3C28-4DF1-9ABA-382E15EFEA4F}" type="datetimeFigureOut">
              <a:rPr lang="fr-FR" smtClean="0"/>
              <a:t>07/01/2022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531105D-764F-4517-AC65-966447A5650A}" type="slidenum">
              <a:rPr lang="fr-FR" smtClean="0"/>
              <a:t>‹N°›</a:t>
            </a:fld>
            <a:endParaRPr lang="fr-FR"/>
          </a:p>
        </p:txBody>
      </p:sp>
    </p:spTree>
    <p:extLst>
      <p:ext uri="{BB962C8B-B14F-4D97-AF65-F5344CB8AC3E}">
        <p14:creationId xmlns:p14="http://schemas.microsoft.com/office/powerpoint/2010/main" val="2570647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49AAA53-3C28-4DF1-9ABA-382E15EFEA4F}" type="datetimeFigureOut">
              <a:rPr lang="fr-FR" smtClean="0"/>
              <a:t>07/01/2022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531105D-764F-4517-AC65-966447A5650A}" type="slidenum">
              <a:rPr lang="fr-FR" smtClean="0"/>
              <a:t>‹N°›</a:t>
            </a:fld>
            <a:endParaRPr lang="fr-FR"/>
          </a:p>
        </p:txBody>
      </p:sp>
    </p:spTree>
    <p:extLst>
      <p:ext uri="{BB962C8B-B14F-4D97-AF65-F5344CB8AC3E}">
        <p14:creationId xmlns:p14="http://schemas.microsoft.com/office/powerpoint/2010/main" val="1271771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49AAA53-3C28-4DF1-9ABA-382E15EFEA4F}" type="datetimeFigureOut">
              <a:rPr lang="fr-FR" smtClean="0"/>
              <a:t>07/01/2022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531105D-764F-4517-AC65-966447A5650A}" type="slidenum">
              <a:rPr lang="fr-FR" smtClean="0"/>
              <a:t>‹N°›</a:t>
            </a:fld>
            <a:endParaRPr lang="fr-FR"/>
          </a:p>
        </p:txBody>
      </p:sp>
    </p:spTree>
    <p:extLst>
      <p:ext uri="{BB962C8B-B14F-4D97-AF65-F5344CB8AC3E}">
        <p14:creationId xmlns:p14="http://schemas.microsoft.com/office/powerpoint/2010/main" val="1828225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1" y="394406"/>
            <a:ext cx="2256235" cy="1678517"/>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49AAA53-3C28-4DF1-9ABA-382E15EFEA4F}" type="datetimeFigureOut">
              <a:rPr lang="fr-FR" smtClean="0"/>
              <a:t>07/01/2022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531105D-764F-4517-AC65-966447A5650A}" type="slidenum">
              <a:rPr lang="fr-FR" smtClean="0"/>
              <a:t>‹N°›</a:t>
            </a:fld>
            <a:endParaRPr lang="fr-FR"/>
          </a:p>
        </p:txBody>
      </p:sp>
    </p:spTree>
    <p:extLst>
      <p:ext uri="{BB962C8B-B14F-4D97-AF65-F5344CB8AC3E}">
        <p14:creationId xmlns:p14="http://schemas.microsoft.com/office/powerpoint/2010/main" val="1885168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934201"/>
            <a:ext cx="4114800" cy="818622"/>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49AAA53-3C28-4DF1-9ABA-382E15EFEA4F}" type="datetimeFigureOut">
              <a:rPr lang="fr-FR" smtClean="0"/>
              <a:t>07/01/2022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531105D-764F-4517-AC65-966447A5650A}" type="slidenum">
              <a:rPr lang="fr-FR" smtClean="0"/>
              <a:t>‹N°›</a:t>
            </a:fld>
            <a:endParaRPr lang="fr-FR"/>
          </a:p>
        </p:txBody>
      </p:sp>
    </p:spTree>
    <p:extLst>
      <p:ext uri="{BB962C8B-B14F-4D97-AF65-F5344CB8AC3E}">
        <p14:creationId xmlns:p14="http://schemas.microsoft.com/office/powerpoint/2010/main" val="1155623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C49AAA53-3C28-4DF1-9ABA-382E15EFEA4F}" type="datetimeFigureOut">
              <a:rPr lang="fr-FR" smtClean="0"/>
              <a:t>07/01/2022</a:t>
            </a:fld>
            <a:endParaRPr lang="fr-FR"/>
          </a:p>
        </p:txBody>
      </p:sp>
      <p:sp>
        <p:nvSpPr>
          <p:cNvPr id="5" name="Espace réservé du pied de page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1531105D-764F-4517-AC65-966447A5650A}" type="slidenum">
              <a:rPr lang="fr-FR" smtClean="0"/>
              <a:t>‹N°›</a:t>
            </a:fld>
            <a:endParaRPr lang="fr-FR"/>
          </a:p>
        </p:txBody>
      </p:sp>
    </p:spTree>
    <p:extLst>
      <p:ext uri="{BB962C8B-B14F-4D97-AF65-F5344CB8AC3E}">
        <p14:creationId xmlns:p14="http://schemas.microsoft.com/office/powerpoint/2010/main" val="2498517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prefectures-regions.gouv.fr/ile-de-france/content/download/90392/579671/file/recueil-idf-087-2021-12-recueil-des-actes-administratifs-special%20du%2029%2012%202021.pdf" TargetMode="External"/><Relationship Id="rId7" Type="http://schemas.openxmlformats.org/officeDocument/2006/relationships/image" Target="../media/image4.png"/><Relationship Id="rId2" Type="http://schemas.openxmlformats.org/officeDocument/2006/relationships/hyperlink" Target="mailto:ars-idf-art51@ars.sante.fr"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p:cNvSpPr txBox="1"/>
          <p:nvPr/>
        </p:nvSpPr>
        <p:spPr>
          <a:xfrm>
            <a:off x="3645023" y="1766976"/>
            <a:ext cx="2692872" cy="1061829"/>
          </a:xfrm>
          <a:prstGeom prst="rect">
            <a:avLst/>
          </a:prstGeom>
          <a:noFill/>
        </p:spPr>
        <p:txBody>
          <a:bodyPr wrap="square" rtlCol="0">
            <a:spAutoFit/>
          </a:bodyPr>
          <a:lstStyle/>
          <a:p>
            <a:r>
              <a:rPr lang="fr-FR" sz="900" b="1" dirty="0">
                <a:solidFill>
                  <a:srgbClr val="5770BE"/>
                </a:solidFill>
                <a:latin typeface="Century Gothic" panose="020B0502020202020204" pitchFamily="34" charset="0"/>
              </a:rPr>
              <a:t>PORTEUR DU PROJET</a:t>
            </a:r>
          </a:p>
          <a:p>
            <a:r>
              <a:rPr lang="fr-FR" sz="900" dirty="0" smtClean="0">
                <a:solidFill>
                  <a:srgbClr val="484D7A"/>
                </a:solidFill>
              </a:rPr>
              <a:t>CHRDS</a:t>
            </a:r>
          </a:p>
          <a:p>
            <a:endParaRPr lang="fr-FR" sz="900" dirty="0">
              <a:solidFill>
                <a:srgbClr val="484D7A"/>
              </a:solidFill>
            </a:endParaRPr>
          </a:p>
          <a:p>
            <a:r>
              <a:rPr lang="fr-FR" sz="900" b="1" dirty="0" smtClean="0">
                <a:solidFill>
                  <a:srgbClr val="5770BE"/>
                </a:solidFill>
                <a:latin typeface="Century Gothic" panose="020B0502020202020204" pitchFamily="34" charset="0"/>
              </a:rPr>
              <a:t>PARTENAIRES</a:t>
            </a:r>
            <a:endParaRPr lang="fr-FR" sz="900" b="1" dirty="0">
              <a:solidFill>
                <a:srgbClr val="5770BE"/>
              </a:solidFill>
              <a:latin typeface="Century Gothic" panose="020B0502020202020204" pitchFamily="34" charset="0"/>
            </a:endParaRPr>
          </a:p>
          <a:p>
            <a:r>
              <a:rPr lang="fr-FR" sz="900" dirty="0" smtClean="0">
                <a:solidFill>
                  <a:srgbClr val="484D7A"/>
                </a:solidFill>
              </a:rPr>
              <a:t>ARS ; médecins traitants, pharmaciens et IDE de ville, centre communal d’action sociale et dispositif d’appui à la coordination des 3 territoires.</a:t>
            </a:r>
            <a:endParaRPr lang="fr-FR" sz="900" dirty="0">
              <a:solidFill>
                <a:srgbClr val="484D7A"/>
              </a:solidFill>
            </a:endParaRPr>
          </a:p>
        </p:txBody>
      </p:sp>
      <p:sp>
        <p:nvSpPr>
          <p:cNvPr id="18" name="Rectangle à coins arrondis 17"/>
          <p:cNvSpPr/>
          <p:nvPr/>
        </p:nvSpPr>
        <p:spPr>
          <a:xfrm>
            <a:off x="683770" y="3366363"/>
            <a:ext cx="5803682" cy="5815040"/>
          </a:xfrm>
          <a:prstGeom prst="roundRect">
            <a:avLst>
              <a:gd name="adj" fmla="val 3671"/>
            </a:avLst>
          </a:prstGeom>
          <a:solidFill>
            <a:srgbClr val="5770BE">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Larme 20"/>
          <p:cNvSpPr/>
          <p:nvPr/>
        </p:nvSpPr>
        <p:spPr>
          <a:xfrm rot="5400000">
            <a:off x="534213" y="728161"/>
            <a:ext cx="1992591" cy="1992591"/>
          </a:xfrm>
          <a:prstGeom prst="teardrop">
            <a:avLst>
              <a:gd name="adj" fmla="val 100384"/>
            </a:avLst>
          </a:prstGeom>
          <a:solidFill>
            <a:srgbClr val="5770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latin typeface="Agency FB" panose="020B0503020202020204" pitchFamily="34" charset="0"/>
            </a:endParaRPr>
          </a:p>
        </p:txBody>
      </p:sp>
      <p:sp>
        <p:nvSpPr>
          <p:cNvPr id="8" name="ZoneTexte 7"/>
          <p:cNvSpPr txBox="1"/>
          <p:nvPr/>
        </p:nvSpPr>
        <p:spPr>
          <a:xfrm>
            <a:off x="529052" y="1378330"/>
            <a:ext cx="1951629" cy="1151597"/>
          </a:xfrm>
          <a:prstGeom prst="rect">
            <a:avLst/>
          </a:prstGeom>
          <a:noFill/>
        </p:spPr>
        <p:txBody>
          <a:bodyPr wrap="square" rtlCol="0">
            <a:spAutoFit/>
          </a:bodyPr>
          <a:lstStyle/>
          <a:p>
            <a:pPr algn="r">
              <a:lnSpc>
                <a:spcPts val="2500"/>
              </a:lnSpc>
            </a:pPr>
            <a:r>
              <a:rPr lang="fr-FR" sz="2800" b="1" dirty="0" smtClean="0">
                <a:solidFill>
                  <a:srgbClr val="484D7A"/>
                </a:solidFill>
                <a:latin typeface="Century Gothic" panose="020B0502020202020204" pitchFamily="34" charset="0"/>
              </a:rPr>
              <a:t>Vigie-Âge</a:t>
            </a:r>
          </a:p>
          <a:p>
            <a:pPr algn="r"/>
            <a:r>
              <a:rPr lang="fr-FR" sz="1200" dirty="0" smtClean="0">
                <a:solidFill>
                  <a:schemeClr val="bg1"/>
                </a:solidFill>
                <a:latin typeface="Century Gothic" panose="020B0502020202020204" pitchFamily="34" charset="0"/>
              </a:rPr>
              <a:t>Filière </a:t>
            </a:r>
            <a:r>
              <a:rPr lang="fr-FR" sz="1200" dirty="0">
                <a:solidFill>
                  <a:schemeClr val="bg1"/>
                </a:solidFill>
                <a:latin typeface="Century Gothic" panose="020B0502020202020204" pitchFamily="34" charset="0"/>
              </a:rPr>
              <a:t>de soins gériatriques (</a:t>
            </a:r>
            <a:r>
              <a:rPr lang="fr-FR" sz="1200" dirty="0" smtClean="0">
                <a:solidFill>
                  <a:schemeClr val="bg1"/>
                </a:solidFill>
                <a:latin typeface="Century Gothic" panose="020B0502020202020204" pitchFamily="34" charset="0"/>
              </a:rPr>
              <a:t>aiguë </a:t>
            </a:r>
            <a:r>
              <a:rPr lang="fr-FR" sz="1200" dirty="0">
                <a:solidFill>
                  <a:schemeClr val="bg1"/>
                </a:solidFill>
                <a:latin typeface="Century Gothic" panose="020B0502020202020204" pitchFamily="34" charset="0"/>
              </a:rPr>
              <a:t>et chronique) connectée à domicile </a:t>
            </a:r>
          </a:p>
        </p:txBody>
      </p:sp>
      <p:sp>
        <p:nvSpPr>
          <p:cNvPr id="26" name="ZoneTexte 25"/>
          <p:cNvSpPr txBox="1"/>
          <p:nvPr/>
        </p:nvSpPr>
        <p:spPr>
          <a:xfrm>
            <a:off x="2755329" y="447210"/>
            <a:ext cx="3672408" cy="1323439"/>
          </a:xfrm>
          <a:prstGeom prst="rect">
            <a:avLst/>
          </a:prstGeom>
          <a:noFill/>
        </p:spPr>
        <p:txBody>
          <a:bodyPr wrap="square" rtlCol="0">
            <a:spAutoFit/>
          </a:bodyPr>
          <a:lstStyle/>
          <a:p>
            <a:pPr algn="just"/>
            <a:r>
              <a:rPr lang="fr-FR" sz="1000" b="1" dirty="0" smtClean="0">
                <a:solidFill>
                  <a:srgbClr val="484D7A"/>
                </a:solidFill>
              </a:rPr>
              <a:t>Permettre le </a:t>
            </a:r>
            <a:r>
              <a:rPr lang="fr-FR" sz="1000" b="1" dirty="0">
                <a:solidFill>
                  <a:srgbClr val="484D7A"/>
                </a:solidFill>
              </a:rPr>
              <a:t>maintien à domicile </a:t>
            </a:r>
            <a:r>
              <a:rPr lang="fr-FR" sz="1000" b="1" dirty="0" smtClean="0">
                <a:solidFill>
                  <a:srgbClr val="484D7A"/>
                </a:solidFill>
              </a:rPr>
              <a:t>sécurisé de </a:t>
            </a:r>
            <a:r>
              <a:rPr lang="fr-FR" sz="1000" b="1" dirty="0">
                <a:solidFill>
                  <a:srgbClr val="484D7A"/>
                </a:solidFill>
              </a:rPr>
              <a:t>personnes âgées de 70 ans ou plus, </a:t>
            </a:r>
            <a:r>
              <a:rPr lang="fr-FR" sz="1000" b="1" dirty="0" smtClean="0">
                <a:solidFill>
                  <a:srgbClr val="484D7A"/>
                </a:solidFill>
              </a:rPr>
              <a:t>poly-pathologiques </a:t>
            </a:r>
            <a:r>
              <a:rPr lang="fr-FR" sz="1000" b="1" dirty="0">
                <a:solidFill>
                  <a:srgbClr val="484D7A"/>
                </a:solidFill>
              </a:rPr>
              <a:t>et en situation clinique et cognitive instable avec perte d’autonomie ou en situation </a:t>
            </a:r>
            <a:r>
              <a:rPr lang="fr-FR" sz="1000" b="1" dirty="0" smtClean="0">
                <a:solidFill>
                  <a:srgbClr val="484D7A"/>
                </a:solidFill>
              </a:rPr>
              <a:t>complexe. Une équipe pluri-professionnelle et pluri-institutionnelle dédiée apporte une </a:t>
            </a:r>
            <a:r>
              <a:rPr lang="fr-FR" sz="1000" b="1" dirty="0">
                <a:solidFill>
                  <a:srgbClr val="484D7A"/>
                </a:solidFill>
              </a:rPr>
              <a:t>expertise gériatrique réactive assurée H24 et 7j/7 avec télémédecine et intégration de dispositifs </a:t>
            </a:r>
            <a:r>
              <a:rPr lang="fr-FR" sz="1000" b="1" dirty="0" smtClean="0">
                <a:solidFill>
                  <a:srgbClr val="484D7A"/>
                </a:solidFill>
              </a:rPr>
              <a:t>connectés ; elle évite ainsi des passages inappropriés en service d’accueil des urgences ou des hospitalisations.</a:t>
            </a:r>
            <a:endParaRPr lang="fr-FR" sz="1000" b="1" dirty="0">
              <a:solidFill>
                <a:srgbClr val="484D7A"/>
              </a:solidFill>
            </a:endParaRPr>
          </a:p>
        </p:txBody>
      </p:sp>
      <p:sp>
        <p:nvSpPr>
          <p:cNvPr id="32" name="ZoneTexte 31"/>
          <p:cNvSpPr txBox="1"/>
          <p:nvPr/>
        </p:nvSpPr>
        <p:spPr>
          <a:xfrm>
            <a:off x="3437447" y="6001550"/>
            <a:ext cx="2900448" cy="430887"/>
          </a:xfrm>
          <a:prstGeom prst="rect">
            <a:avLst/>
          </a:prstGeom>
          <a:noFill/>
        </p:spPr>
        <p:txBody>
          <a:bodyPr wrap="square" rtlCol="0">
            <a:spAutoFit/>
          </a:bodyPr>
          <a:lstStyle/>
          <a:p>
            <a:pPr algn="ctr"/>
            <a:r>
              <a:rPr lang="fr-FR" sz="1000" dirty="0">
                <a:solidFill>
                  <a:srgbClr val="484D7A"/>
                </a:solidFill>
                <a:cs typeface="Arial" panose="020B0604020202020204" pitchFamily="34" charset="0"/>
              </a:rPr>
              <a:t>Publié au Recueil des Actes </a:t>
            </a:r>
            <a:r>
              <a:rPr lang="fr-FR" sz="1000" dirty="0" smtClean="0">
                <a:solidFill>
                  <a:srgbClr val="484D7A"/>
                </a:solidFill>
                <a:cs typeface="Arial" panose="020B0604020202020204" pitchFamily="34" charset="0"/>
              </a:rPr>
              <a:t>Administratifs</a:t>
            </a:r>
          </a:p>
          <a:p>
            <a:pPr algn="ctr"/>
            <a:r>
              <a:rPr lang="fr-FR" sz="1000" dirty="0" smtClean="0">
                <a:solidFill>
                  <a:srgbClr val="484D7A"/>
                </a:solidFill>
                <a:cs typeface="Arial" panose="020B0604020202020204" pitchFamily="34" charset="0"/>
              </a:rPr>
              <a:t>le </a:t>
            </a:r>
            <a:r>
              <a:rPr lang="fr-FR" sz="1200" b="1" dirty="0" smtClean="0">
                <a:solidFill>
                  <a:srgbClr val="484D7A"/>
                </a:solidFill>
                <a:cs typeface="Arial" panose="020B0604020202020204" pitchFamily="34" charset="0"/>
              </a:rPr>
              <a:t>29/12/2021</a:t>
            </a:r>
            <a:endParaRPr lang="fr-FR" sz="1200" b="1" dirty="0">
              <a:solidFill>
                <a:srgbClr val="484D7A"/>
              </a:solidFill>
              <a:cs typeface="Arial" panose="020B0604020202020204" pitchFamily="34" charset="0"/>
            </a:endParaRPr>
          </a:p>
        </p:txBody>
      </p:sp>
      <p:sp>
        <p:nvSpPr>
          <p:cNvPr id="42" name="ZoneTexte 41"/>
          <p:cNvSpPr txBox="1"/>
          <p:nvPr/>
        </p:nvSpPr>
        <p:spPr>
          <a:xfrm>
            <a:off x="3437446" y="4533880"/>
            <a:ext cx="2949438" cy="584775"/>
          </a:xfrm>
          <a:prstGeom prst="rect">
            <a:avLst/>
          </a:prstGeom>
          <a:noFill/>
        </p:spPr>
        <p:txBody>
          <a:bodyPr wrap="square" rtlCol="0">
            <a:spAutoFit/>
          </a:bodyPr>
          <a:lstStyle/>
          <a:p>
            <a:pPr algn="ctr"/>
            <a:r>
              <a:rPr lang="fr-FR" sz="1000" dirty="0">
                <a:solidFill>
                  <a:srgbClr val="484D7A"/>
                </a:solidFill>
                <a:cs typeface="Arial" panose="020B0604020202020204" pitchFamily="34" charset="0"/>
              </a:rPr>
              <a:t>Personnes âgées de 70 ans ou plus </a:t>
            </a:r>
            <a:r>
              <a:rPr lang="fr-FR" sz="1000" dirty="0" err="1">
                <a:solidFill>
                  <a:srgbClr val="484D7A"/>
                </a:solidFill>
                <a:cs typeface="Arial" panose="020B0604020202020204" pitchFamily="34" charset="0"/>
              </a:rPr>
              <a:t>polypathologiques</a:t>
            </a:r>
            <a:r>
              <a:rPr lang="fr-FR" sz="1000" dirty="0">
                <a:solidFill>
                  <a:srgbClr val="484D7A"/>
                </a:solidFill>
                <a:cs typeface="Arial" panose="020B0604020202020204" pitchFamily="34" charset="0"/>
              </a:rPr>
              <a:t> </a:t>
            </a:r>
          </a:p>
          <a:p>
            <a:pPr algn="ctr"/>
            <a:r>
              <a:rPr lang="fr-FR" sz="1200" b="1" dirty="0" smtClean="0">
                <a:solidFill>
                  <a:srgbClr val="484D7A"/>
                </a:solidFill>
                <a:cs typeface="Arial" panose="020B0604020202020204" pitchFamily="34" charset="0"/>
              </a:rPr>
              <a:t>4 704 </a:t>
            </a:r>
            <a:r>
              <a:rPr lang="fr-FR" sz="1000" dirty="0" smtClean="0">
                <a:solidFill>
                  <a:srgbClr val="484D7A"/>
                </a:solidFill>
                <a:cs typeface="Arial" panose="020B0604020202020204" pitchFamily="34" charset="0"/>
              </a:rPr>
              <a:t>patients</a:t>
            </a:r>
            <a:r>
              <a:rPr lang="fr-FR" sz="1200" dirty="0" smtClean="0">
                <a:solidFill>
                  <a:srgbClr val="484D7A"/>
                </a:solidFill>
                <a:cs typeface="Arial" panose="020B0604020202020204" pitchFamily="34" charset="0"/>
              </a:rPr>
              <a:t> </a:t>
            </a:r>
            <a:r>
              <a:rPr lang="fr-FR" sz="1000" dirty="0" smtClean="0">
                <a:solidFill>
                  <a:srgbClr val="484D7A"/>
                </a:solidFill>
                <a:cs typeface="Arial" panose="020B0604020202020204" pitchFamily="34" charset="0"/>
              </a:rPr>
              <a:t>bénéficiaires</a:t>
            </a:r>
          </a:p>
          <a:p>
            <a:pPr algn="ctr"/>
            <a:r>
              <a:rPr lang="fr-FR" sz="1000" dirty="0" smtClean="0">
                <a:solidFill>
                  <a:srgbClr val="484D7A"/>
                </a:solidFill>
                <a:cs typeface="Arial" panose="020B0604020202020204" pitchFamily="34" charset="0"/>
              </a:rPr>
              <a:t>franciliens en 3 ans</a:t>
            </a:r>
            <a:endParaRPr lang="fr-FR" sz="1200" dirty="0">
              <a:solidFill>
                <a:srgbClr val="484D7A"/>
              </a:solidFill>
              <a:cs typeface="Arial" panose="020B0604020202020204" pitchFamily="34" charset="0"/>
            </a:endParaRPr>
          </a:p>
        </p:txBody>
      </p:sp>
      <p:sp>
        <p:nvSpPr>
          <p:cNvPr id="44" name="ZoneTexte 43"/>
          <p:cNvSpPr txBox="1"/>
          <p:nvPr/>
        </p:nvSpPr>
        <p:spPr>
          <a:xfrm>
            <a:off x="1185532" y="6095002"/>
            <a:ext cx="1667404" cy="338554"/>
          </a:xfrm>
          <a:prstGeom prst="rect">
            <a:avLst/>
          </a:prstGeom>
          <a:noFill/>
        </p:spPr>
        <p:txBody>
          <a:bodyPr wrap="square" rtlCol="0">
            <a:spAutoFit/>
          </a:bodyPr>
          <a:lstStyle/>
          <a:p>
            <a:pPr algn="ctr"/>
            <a:r>
              <a:rPr lang="fr-FR" sz="1600" b="1" dirty="0">
                <a:solidFill>
                  <a:srgbClr val="484D7A"/>
                </a:solidFill>
                <a:cs typeface="Arial" panose="020B0604020202020204" pitchFamily="34" charset="0"/>
              </a:rPr>
              <a:t>3</a:t>
            </a:r>
            <a:r>
              <a:rPr lang="fr-FR" sz="1600" b="1" dirty="0" smtClean="0">
                <a:solidFill>
                  <a:srgbClr val="484D7A"/>
                </a:solidFill>
                <a:cs typeface="Arial" panose="020B0604020202020204" pitchFamily="34" charset="0"/>
              </a:rPr>
              <a:t> ans</a:t>
            </a:r>
          </a:p>
        </p:txBody>
      </p:sp>
      <p:sp>
        <p:nvSpPr>
          <p:cNvPr id="47" name="ZoneTexte 46"/>
          <p:cNvSpPr txBox="1"/>
          <p:nvPr/>
        </p:nvSpPr>
        <p:spPr>
          <a:xfrm>
            <a:off x="3437445" y="7302656"/>
            <a:ext cx="2876369" cy="707886"/>
          </a:xfrm>
          <a:prstGeom prst="rect">
            <a:avLst/>
          </a:prstGeom>
          <a:noFill/>
        </p:spPr>
        <p:txBody>
          <a:bodyPr wrap="square" rtlCol="0">
            <a:spAutoFit/>
          </a:bodyPr>
          <a:lstStyle/>
          <a:p>
            <a:pPr algn="ctr"/>
            <a:r>
              <a:rPr lang="fr-FR" sz="1000" b="1" dirty="0" smtClean="0">
                <a:solidFill>
                  <a:srgbClr val="5770BE"/>
                </a:solidFill>
                <a:cs typeface="Arial" panose="020B0604020202020204" pitchFamily="34" charset="0"/>
              </a:rPr>
              <a:t>FINANCEMENT SUBSTITUTIF </a:t>
            </a:r>
          </a:p>
          <a:p>
            <a:pPr algn="ctr"/>
            <a:r>
              <a:rPr lang="fr-FR" sz="1000" b="1" dirty="0">
                <a:solidFill>
                  <a:srgbClr val="484D7A"/>
                </a:solidFill>
                <a:cs typeface="Arial" panose="020B0604020202020204" pitchFamily="34" charset="0"/>
              </a:rPr>
              <a:t>Forfait </a:t>
            </a:r>
            <a:r>
              <a:rPr lang="fr-FR" sz="1000" b="1" dirty="0" smtClean="0">
                <a:solidFill>
                  <a:srgbClr val="484D7A"/>
                </a:solidFill>
                <a:cs typeface="Arial" panose="020B0604020202020204" pitchFamily="34" charset="0"/>
              </a:rPr>
              <a:t>multi-acteurs </a:t>
            </a:r>
            <a:r>
              <a:rPr lang="fr-FR" sz="1000" b="1" dirty="0">
                <a:solidFill>
                  <a:srgbClr val="484D7A"/>
                </a:solidFill>
                <a:cs typeface="Arial" panose="020B0604020202020204" pitchFamily="34" charset="0"/>
              </a:rPr>
              <a:t>par </a:t>
            </a:r>
            <a:r>
              <a:rPr lang="fr-FR" sz="1000" b="1" dirty="0" smtClean="0">
                <a:solidFill>
                  <a:srgbClr val="484D7A"/>
                </a:solidFill>
                <a:cs typeface="Arial" panose="020B0604020202020204" pitchFamily="34" charset="0"/>
              </a:rPr>
              <a:t>patient </a:t>
            </a:r>
            <a:r>
              <a:rPr lang="fr-FR" sz="1000" b="1" dirty="0">
                <a:solidFill>
                  <a:srgbClr val="484D7A"/>
                </a:solidFill>
                <a:cs typeface="Arial" panose="020B0604020202020204" pitchFamily="34" charset="0"/>
              </a:rPr>
              <a:t>et par </a:t>
            </a:r>
            <a:r>
              <a:rPr lang="fr-FR" sz="1000" b="1" dirty="0" smtClean="0">
                <a:solidFill>
                  <a:srgbClr val="484D7A"/>
                </a:solidFill>
                <a:cs typeface="Arial" panose="020B0604020202020204" pitchFamily="34" charset="0"/>
              </a:rPr>
              <a:t>type de séjour + Part conditionnelle par type de profils de soins (T2 Pathos &gt; 50 %)</a:t>
            </a:r>
            <a:endParaRPr lang="fr-FR" sz="1000" b="1" dirty="0">
              <a:solidFill>
                <a:srgbClr val="484D7A"/>
              </a:solidFill>
              <a:cs typeface="Arial" panose="020B0604020202020204" pitchFamily="34" charset="0"/>
            </a:endParaRPr>
          </a:p>
        </p:txBody>
      </p:sp>
      <p:sp>
        <p:nvSpPr>
          <p:cNvPr id="51" name="ZoneTexte 50"/>
          <p:cNvSpPr txBox="1"/>
          <p:nvPr/>
        </p:nvSpPr>
        <p:spPr>
          <a:xfrm>
            <a:off x="534213" y="7304449"/>
            <a:ext cx="2889801" cy="523220"/>
          </a:xfrm>
          <a:prstGeom prst="rect">
            <a:avLst/>
          </a:prstGeom>
          <a:noFill/>
        </p:spPr>
        <p:txBody>
          <a:bodyPr wrap="square" rtlCol="0">
            <a:spAutoFit/>
          </a:bodyPr>
          <a:lstStyle/>
          <a:p>
            <a:pPr algn="ctr"/>
            <a:r>
              <a:rPr lang="fr-FR" sz="1400" b="1" dirty="0" smtClean="0">
                <a:solidFill>
                  <a:srgbClr val="484D7A"/>
                </a:solidFill>
                <a:cs typeface="Arial" panose="020B0604020202020204" pitchFamily="34" charset="0"/>
              </a:rPr>
              <a:t>5,9 </a:t>
            </a:r>
            <a:r>
              <a:rPr lang="fr-FR" sz="1400" b="1" dirty="0">
                <a:solidFill>
                  <a:srgbClr val="484D7A"/>
                </a:solidFill>
                <a:cs typeface="Arial" panose="020B0604020202020204" pitchFamily="34" charset="0"/>
              </a:rPr>
              <a:t>M € (FISS)</a:t>
            </a:r>
          </a:p>
          <a:p>
            <a:pPr algn="ctr"/>
            <a:r>
              <a:rPr lang="fr-FR" sz="1400" b="1" dirty="0" smtClean="0">
                <a:solidFill>
                  <a:srgbClr val="484D7A"/>
                </a:solidFill>
                <a:cs typeface="Arial" panose="020B0604020202020204" pitchFamily="34" charset="0"/>
              </a:rPr>
              <a:t>260 </a:t>
            </a:r>
            <a:r>
              <a:rPr lang="fr-FR" sz="1400" b="1" dirty="0">
                <a:solidFill>
                  <a:srgbClr val="484D7A"/>
                </a:solidFill>
                <a:cs typeface="Arial" panose="020B0604020202020204" pitchFamily="34" charset="0"/>
              </a:rPr>
              <a:t>K € (FIR)</a:t>
            </a:r>
          </a:p>
        </p:txBody>
      </p:sp>
      <p:sp>
        <p:nvSpPr>
          <p:cNvPr id="33" name="Freeform 403"/>
          <p:cNvSpPr/>
          <p:nvPr/>
        </p:nvSpPr>
        <p:spPr>
          <a:xfrm>
            <a:off x="1796370" y="8174914"/>
            <a:ext cx="336486" cy="428756"/>
          </a:xfrm>
          <a:custGeom>
            <a:avLst/>
            <a:gdLst>
              <a:gd name="connsiteX0" fmla="*/ 117191 w 432706"/>
              <a:gd name="connsiteY0" fmla="*/ 360589 h 504825"/>
              <a:gd name="connsiteX1" fmla="*/ 315515 w 432706"/>
              <a:gd name="connsiteY1" fmla="*/ 360589 h 504825"/>
              <a:gd name="connsiteX2" fmla="*/ 321994 w 432706"/>
              <a:gd name="connsiteY2" fmla="*/ 363125 h 504825"/>
              <a:gd name="connsiteX3" fmla="*/ 324530 w 432706"/>
              <a:gd name="connsiteY3" fmla="*/ 369604 h 504825"/>
              <a:gd name="connsiteX4" fmla="*/ 324530 w 432706"/>
              <a:gd name="connsiteY4" fmla="*/ 387634 h 504825"/>
              <a:gd name="connsiteX5" fmla="*/ 321994 w 432706"/>
              <a:gd name="connsiteY5" fmla="*/ 394113 h 504825"/>
              <a:gd name="connsiteX6" fmla="*/ 315515 w 432706"/>
              <a:gd name="connsiteY6" fmla="*/ 396648 h 504825"/>
              <a:gd name="connsiteX7" fmla="*/ 117191 w 432706"/>
              <a:gd name="connsiteY7" fmla="*/ 396648 h 504825"/>
              <a:gd name="connsiteX8" fmla="*/ 110712 w 432706"/>
              <a:gd name="connsiteY8" fmla="*/ 394113 h 504825"/>
              <a:gd name="connsiteX9" fmla="*/ 108176 w 432706"/>
              <a:gd name="connsiteY9" fmla="*/ 387634 h 504825"/>
              <a:gd name="connsiteX10" fmla="*/ 108176 w 432706"/>
              <a:gd name="connsiteY10" fmla="*/ 369604 h 504825"/>
              <a:gd name="connsiteX11" fmla="*/ 110712 w 432706"/>
              <a:gd name="connsiteY11" fmla="*/ 363125 h 504825"/>
              <a:gd name="connsiteX12" fmla="*/ 117191 w 432706"/>
              <a:gd name="connsiteY12" fmla="*/ 360589 h 504825"/>
              <a:gd name="connsiteX13" fmla="*/ 117191 w 432706"/>
              <a:gd name="connsiteY13" fmla="*/ 288471 h 504825"/>
              <a:gd name="connsiteX14" fmla="*/ 315515 w 432706"/>
              <a:gd name="connsiteY14" fmla="*/ 288471 h 504825"/>
              <a:gd name="connsiteX15" fmla="*/ 321994 w 432706"/>
              <a:gd name="connsiteY15" fmla="*/ 291007 h 504825"/>
              <a:gd name="connsiteX16" fmla="*/ 324530 w 432706"/>
              <a:gd name="connsiteY16" fmla="*/ 297486 h 504825"/>
              <a:gd name="connsiteX17" fmla="*/ 324530 w 432706"/>
              <a:gd name="connsiteY17" fmla="*/ 315516 h 504825"/>
              <a:gd name="connsiteX18" fmla="*/ 321994 w 432706"/>
              <a:gd name="connsiteY18" fmla="*/ 321995 h 504825"/>
              <a:gd name="connsiteX19" fmla="*/ 315515 w 432706"/>
              <a:gd name="connsiteY19" fmla="*/ 324530 h 504825"/>
              <a:gd name="connsiteX20" fmla="*/ 117191 w 432706"/>
              <a:gd name="connsiteY20" fmla="*/ 324530 h 504825"/>
              <a:gd name="connsiteX21" fmla="*/ 110712 w 432706"/>
              <a:gd name="connsiteY21" fmla="*/ 321995 h 504825"/>
              <a:gd name="connsiteX22" fmla="*/ 108176 w 432706"/>
              <a:gd name="connsiteY22" fmla="*/ 315516 h 504825"/>
              <a:gd name="connsiteX23" fmla="*/ 108176 w 432706"/>
              <a:gd name="connsiteY23" fmla="*/ 297486 h 504825"/>
              <a:gd name="connsiteX24" fmla="*/ 110712 w 432706"/>
              <a:gd name="connsiteY24" fmla="*/ 291007 h 504825"/>
              <a:gd name="connsiteX25" fmla="*/ 117191 w 432706"/>
              <a:gd name="connsiteY25" fmla="*/ 288471 h 504825"/>
              <a:gd name="connsiteX26" fmla="*/ 117191 w 432706"/>
              <a:gd name="connsiteY26" fmla="*/ 216353 h 504825"/>
              <a:gd name="connsiteX27" fmla="*/ 315515 w 432706"/>
              <a:gd name="connsiteY27" fmla="*/ 216353 h 504825"/>
              <a:gd name="connsiteX28" fmla="*/ 321994 w 432706"/>
              <a:gd name="connsiteY28" fmla="*/ 218888 h 504825"/>
              <a:gd name="connsiteX29" fmla="*/ 324530 w 432706"/>
              <a:gd name="connsiteY29" fmla="*/ 225367 h 504825"/>
              <a:gd name="connsiteX30" fmla="*/ 324530 w 432706"/>
              <a:gd name="connsiteY30" fmla="*/ 243397 h 504825"/>
              <a:gd name="connsiteX31" fmla="*/ 321994 w 432706"/>
              <a:gd name="connsiteY31" fmla="*/ 249876 h 504825"/>
              <a:gd name="connsiteX32" fmla="*/ 315515 w 432706"/>
              <a:gd name="connsiteY32" fmla="*/ 252411 h 504825"/>
              <a:gd name="connsiteX33" fmla="*/ 117191 w 432706"/>
              <a:gd name="connsiteY33" fmla="*/ 252411 h 504825"/>
              <a:gd name="connsiteX34" fmla="*/ 110712 w 432706"/>
              <a:gd name="connsiteY34" fmla="*/ 249876 h 504825"/>
              <a:gd name="connsiteX35" fmla="*/ 108176 w 432706"/>
              <a:gd name="connsiteY35" fmla="*/ 243397 h 504825"/>
              <a:gd name="connsiteX36" fmla="*/ 108176 w 432706"/>
              <a:gd name="connsiteY36" fmla="*/ 225367 h 504825"/>
              <a:gd name="connsiteX37" fmla="*/ 110712 w 432706"/>
              <a:gd name="connsiteY37" fmla="*/ 218888 h 504825"/>
              <a:gd name="connsiteX38" fmla="*/ 117191 w 432706"/>
              <a:gd name="connsiteY38" fmla="*/ 216353 h 504825"/>
              <a:gd name="connsiteX39" fmla="*/ 288471 w 432706"/>
              <a:gd name="connsiteY39" fmla="*/ 38312 h 504825"/>
              <a:gd name="connsiteX40" fmla="*/ 288471 w 432706"/>
              <a:gd name="connsiteY40" fmla="*/ 144236 h 504825"/>
              <a:gd name="connsiteX41" fmla="*/ 394394 w 432706"/>
              <a:gd name="connsiteY41" fmla="*/ 144236 h 504825"/>
              <a:gd name="connsiteX42" fmla="*/ 388196 w 432706"/>
              <a:gd name="connsiteY42" fmla="*/ 132685 h 504825"/>
              <a:gd name="connsiteX43" fmla="*/ 300021 w 432706"/>
              <a:gd name="connsiteY43" fmla="*/ 44510 h 504825"/>
              <a:gd name="connsiteX44" fmla="*/ 288471 w 432706"/>
              <a:gd name="connsiteY44" fmla="*/ 38312 h 504825"/>
              <a:gd name="connsiteX45" fmla="*/ 36059 w 432706"/>
              <a:gd name="connsiteY45" fmla="*/ 36059 h 504825"/>
              <a:gd name="connsiteX46" fmla="*/ 36059 w 432706"/>
              <a:gd name="connsiteY46" fmla="*/ 468766 h 504825"/>
              <a:gd name="connsiteX47" fmla="*/ 396648 w 432706"/>
              <a:gd name="connsiteY47" fmla="*/ 468766 h 504825"/>
              <a:gd name="connsiteX48" fmla="*/ 396648 w 432706"/>
              <a:gd name="connsiteY48" fmla="*/ 180295 h 504825"/>
              <a:gd name="connsiteX49" fmla="*/ 279456 w 432706"/>
              <a:gd name="connsiteY49" fmla="*/ 180295 h 504825"/>
              <a:gd name="connsiteX50" fmla="*/ 260300 w 432706"/>
              <a:gd name="connsiteY50" fmla="*/ 172407 h 504825"/>
              <a:gd name="connsiteX51" fmla="*/ 252412 w 432706"/>
              <a:gd name="connsiteY51" fmla="*/ 153251 h 504825"/>
              <a:gd name="connsiteX52" fmla="*/ 252412 w 432706"/>
              <a:gd name="connsiteY52" fmla="*/ 36059 h 504825"/>
              <a:gd name="connsiteX53" fmla="*/ 27044 w 432706"/>
              <a:gd name="connsiteY53" fmla="*/ 0 h 504825"/>
              <a:gd name="connsiteX54" fmla="*/ 279456 w 432706"/>
              <a:gd name="connsiteY54" fmla="*/ 0 h 504825"/>
              <a:gd name="connsiteX55" fmla="*/ 304246 w 432706"/>
              <a:gd name="connsiteY55" fmla="*/ 5634 h 504825"/>
              <a:gd name="connsiteX56" fmla="*/ 325656 w 432706"/>
              <a:gd name="connsiteY56" fmla="*/ 19156 h 504825"/>
              <a:gd name="connsiteX57" fmla="*/ 413550 w 432706"/>
              <a:gd name="connsiteY57" fmla="*/ 107050 h 504825"/>
              <a:gd name="connsiteX58" fmla="*/ 427073 w 432706"/>
              <a:gd name="connsiteY58" fmla="*/ 128460 h 504825"/>
              <a:gd name="connsiteX59" fmla="*/ 432706 w 432706"/>
              <a:gd name="connsiteY59" fmla="*/ 153251 h 504825"/>
              <a:gd name="connsiteX60" fmla="*/ 432706 w 432706"/>
              <a:gd name="connsiteY60" fmla="*/ 477781 h 504825"/>
              <a:gd name="connsiteX61" fmla="*/ 424818 w 432706"/>
              <a:gd name="connsiteY61" fmla="*/ 496937 h 504825"/>
              <a:gd name="connsiteX62" fmla="*/ 405662 w 432706"/>
              <a:gd name="connsiteY62" fmla="*/ 504825 h 504825"/>
              <a:gd name="connsiteX63" fmla="*/ 27044 w 432706"/>
              <a:gd name="connsiteY63" fmla="*/ 504825 h 504825"/>
              <a:gd name="connsiteX64" fmla="*/ 7888 w 432706"/>
              <a:gd name="connsiteY64" fmla="*/ 496937 h 504825"/>
              <a:gd name="connsiteX65" fmla="*/ 0 w 432706"/>
              <a:gd name="connsiteY65" fmla="*/ 477781 h 504825"/>
              <a:gd name="connsiteX66" fmla="*/ 0 w 432706"/>
              <a:gd name="connsiteY66" fmla="*/ 27044 h 504825"/>
              <a:gd name="connsiteX67" fmla="*/ 7888 w 432706"/>
              <a:gd name="connsiteY67" fmla="*/ 7888 h 504825"/>
              <a:gd name="connsiteX68" fmla="*/ 27044 w 432706"/>
              <a:gd name="connsiteY68" fmla="*/ 0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32706" h="504825">
                <a:moveTo>
                  <a:pt x="117191" y="360589"/>
                </a:moveTo>
                <a:lnTo>
                  <a:pt x="315515" y="360589"/>
                </a:lnTo>
                <a:cubicBezTo>
                  <a:pt x="318144" y="360589"/>
                  <a:pt x="320304" y="361434"/>
                  <a:pt x="321994" y="363125"/>
                </a:cubicBezTo>
                <a:cubicBezTo>
                  <a:pt x="323684" y="364815"/>
                  <a:pt x="324530" y="366975"/>
                  <a:pt x="324530" y="369604"/>
                </a:cubicBezTo>
                <a:lnTo>
                  <a:pt x="324530" y="387634"/>
                </a:lnTo>
                <a:cubicBezTo>
                  <a:pt x="324530" y="390263"/>
                  <a:pt x="323684" y="392423"/>
                  <a:pt x="321994" y="394113"/>
                </a:cubicBezTo>
                <a:cubicBezTo>
                  <a:pt x="320304" y="395803"/>
                  <a:pt x="318144" y="396648"/>
                  <a:pt x="315515" y="396648"/>
                </a:cubicBezTo>
                <a:lnTo>
                  <a:pt x="117191" y="396648"/>
                </a:lnTo>
                <a:cubicBezTo>
                  <a:pt x="114562" y="396648"/>
                  <a:pt x="112402" y="395803"/>
                  <a:pt x="110712" y="394113"/>
                </a:cubicBezTo>
                <a:cubicBezTo>
                  <a:pt x="109021" y="392423"/>
                  <a:pt x="108176" y="390263"/>
                  <a:pt x="108176" y="387634"/>
                </a:cubicBezTo>
                <a:lnTo>
                  <a:pt x="108176" y="369604"/>
                </a:lnTo>
                <a:cubicBezTo>
                  <a:pt x="108176" y="366975"/>
                  <a:pt x="109021" y="364815"/>
                  <a:pt x="110712" y="363125"/>
                </a:cubicBezTo>
                <a:cubicBezTo>
                  <a:pt x="112402" y="361434"/>
                  <a:pt x="114562" y="360589"/>
                  <a:pt x="117191" y="360589"/>
                </a:cubicBezTo>
                <a:close/>
                <a:moveTo>
                  <a:pt x="117191" y="288471"/>
                </a:moveTo>
                <a:lnTo>
                  <a:pt x="315515" y="288471"/>
                </a:lnTo>
                <a:cubicBezTo>
                  <a:pt x="318144" y="288471"/>
                  <a:pt x="320304" y="289317"/>
                  <a:pt x="321994" y="291007"/>
                </a:cubicBezTo>
                <a:cubicBezTo>
                  <a:pt x="323684" y="292697"/>
                  <a:pt x="324530" y="294857"/>
                  <a:pt x="324530" y="297486"/>
                </a:cubicBezTo>
                <a:lnTo>
                  <a:pt x="324530" y="315516"/>
                </a:lnTo>
                <a:cubicBezTo>
                  <a:pt x="324530" y="318145"/>
                  <a:pt x="323684" y="320305"/>
                  <a:pt x="321994" y="321995"/>
                </a:cubicBezTo>
                <a:cubicBezTo>
                  <a:pt x="320304" y="323685"/>
                  <a:pt x="318144" y="324530"/>
                  <a:pt x="315515" y="324530"/>
                </a:cubicBezTo>
                <a:lnTo>
                  <a:pt x="117191" y="324530"/>
                </a:lnTo>
                <a:cubicBezTo>
                  <a:pt x="114562" y="324530"/>
                  <a:pt x="112402" y="323685"/>
                  <a:pt x="110712" y="321995"/>
                </a:cubicBezTo>
                <a:cubicBezTo>
                  <a:pt x="109021" y="320305"/>
                  <a:pt x="108176" y="318145"/>
                  <a:pt x="108176" y="315516"/>
                </a:cubicBezTo>
                <a:lnTo>
                  <a:pt x="108176" y="297486"/>
                </a:lnTo>
                <a:cubicBezTo>
                  <a:pt x="108176" y="294857"/>
                  <a:pt x="109021" y="292697"/>
                  <a:pt x="110712" y="291007"/>
                </a:cubicBezTo>
                <a:cubicBezTo>
                  <a:pt x="112402" y="289317"/>
                  <a:pt x="114562" y="288471"/>
                  <a:pt x="117191" y="288471"/>
                </a:cubicBezTo>
                <a:close/>
                <a:moveTo>
                  <a:pt x="117191" y="216353"/>
                </a:moveTo>
                <a:lnTo>
                  <a:pt x="315515" y="216353"/>
                </a:lnTo>
                <a:cubicBezTo>
                  <a:pt x="318144" y="216353"/>
                  <a:pt x="320304" y="217198"/>
                  <a:pt x="321994" y="218888"/>
                </a:cubicBezTo>
                <a:cubicBezTo>
                  <a:pt x="323684" y="220578"/>
                  <a:pt x="324530" y="222738"/>
                  <a:pt x="324530" y="225367"/>
                </a:cubicBezTo>
                <a:lnTo>
                  <a:pt x="324530" y="243397"/>
                </a:lnTo>
                <a:cubicBezTo>
                  <a:pt x="324530" y="246026"/>
                  <a:pt x="323684" y="248186"/>
                  <a:pt x="321994" y="249876"/>
                </a:cubicBezTo>
                <a:cubicBezTo>
                  <a:pt x="320304" y="251566"/>
                  <a:pt x="318144" y="252411"/>
                  <a:pt x="315515" y="252411"/>
                </a:cubicBezTo>
                <a:lnTo>
                  <a:pt x="117191" y="252411"/>
                </a:lnTo>
                <a:cubicBezTo>
                  <a:pt x="114562" y="252411"/>
                  <a:pt x="112402" y="251566"/>
                  <a:pt x="110712" y="249876"/>
                </a:cubicBezTo>
                <a:cubicBezTo>
                  <a:pt x="109021" y="248186"/>
                  <a:pt x="108176" y="246026"/>
                  <a:pt x="108176" y="243397"/>
                </a:cubicBezTo>
                <a:lnTo>
                  <a:pt x="108176" y="225367"/>
                </a:lnTo>
                <a:cubicBezTo>
                  <a:pt x="108176" y="222738"/>
                  <a:pt x="109021" y="220578"/>
                  <a:pt x="110712" y="218888"/>
                </a:cubicBezTo>
                <a:cubicBezTo>
                  <a:pt x="112402" y="217198"/>
                  <a:pt x="114562" y="216353"/>
                  <a:pt x="117191" y="216353"/>
                </a:cubicBezTo>
                <a:close/>
                <a:moveTo>
                  <a:pt x="288471" y="38312"/>
                </a:moveTo>
                <a:lnTo>
                  <a:pt x="288471" y="144236"/>
                </a:lnTo>
                <a:lnTo>
                  <a:pt x="394394" y="144236"/>
                </a:lnTo>
                <a:cubicBezTo>
                  <a:pt x="392516" y="138789"/>
                  <a:pt x="390450" y="134939"/>
                  <a:pt x="388196" y="132685"/>
                </a:cubicBezTo>
                <a:lnTo>
                  <a:pt x="300021" y="44510"/>
                </a:lnTo>
                <a:cubicBezTo>
                  <a:pt x="297767" y="42256"/>
                  <a:pt x="293917" y="40191"/>
                  <a:pt x="288471" y="38312"/>
                </a:cubicBezTo>
                <a:close/>
                <a:moveTo>
                  <a:pt x="36059" y="36059"/>
                </a:moveTo>
                <a:lnTo>
                  <a:pt x="36059" y="468766"/>
                </a:lnTo>
                <a:lnTo>
                  <a:pt x="396648" y="468766"/>
                </a:lnTo>
                <a:lnTo>
                  <a:pt x="396648" y="180295"/>
                </a:lnTo>
                <a:lnTo>
                  <a:pt x="279456" y="180295"/>
                </a:lnTo>
                <a:cubicBezTo>
                  <a:pt x="271944" y="180295"/>
                  <a:pt x="265558" y="177665"/>
                  <a:pt x="260300" y="172407"/>
                </a:cubicBezTo>
                <a:cubicBezTo>
                  <a:pt x="255041" y="167148"/>
                  <a:pt x="252412" y="160763"/>
                  <a:pt x="252412" y="153251"/>
                </a:cubicBezTo>
                <a:lnTo>
                  <a:pt x="252412" y="36059"/>
                </a:lnTo>
                <a:close/>
                <a:moveTo>
                  <a:pt x="27044" y="0"/>
                </a:moveTo>
                <a:lnTo>
                  <a:pt x="279456" y="0"/>
                </a:lnTo>
                <a:cubicBezTo>
                  <a:pt x="286968" y="0"/>
                  <a:pt x="295232" y="1878"/>
                  <a:pt x="304246" y="5634"/>
                </a:cubicBezTo>
                <a:cubicBezTo>
                  <a:pt x="313261" y="9390"/>
                  <a:pt x="320398" y="13898"/>
                  <a:pt x="325656" y="19156"/>
                </a:cubicBezTo>
                <a:lnTo>
                  <a:pt x="413550" y="107050"/>
                </a:lnTo>
                <a:cubicBezTo>
                  <a:pt x="418809" y="112309"/>
                  <a:pt x="423316" y="119445"/>
                  <a:pt x="427073" y="128460"/>
                </a:cubicBezTo>
                <a:cubicBezTo>
                  <a:pt x="430828" y="137475"/>
                  <a:pt x="432706" y="145738"/>
                  <a:pt x="432706" y="153251"/>
                </a:cubicBezTo>
                <a:lnTo>
                  <a:pt x="432706" y="477781"/>
                </a:lnTo>
                <a:cubicBezTo>
                  <a:pt x="432706" y="485293"/>
                  <a:pt x="430077" y="491679"/>
                  <a:pt x="424818" y="496937"/>
                </a:cubicBezTo>
                <a:cubicBezTo>
                  <a:pt x="419560" y="502196"/>
                  <a:pt x="413175" y="504825"/>
                  <a:pt x="405662" y="504825"/>
                </a:cubicBezTo>
                <a:lnTo>
                  <a:pt x="27044" y="504825"/>
                </a:lnTo>
                <a:cubicBezTo>
                  <a:pt x="19531" y="504825"/>
                  <a:pt x="13146" y="502196"/>
                  <a:pt x="7888" y="496937"/>
                </a:cubicBezTo>
                <a:cubicBezTo>
                  <a:pt x="2629" y="491679"/>
                  <a:pt x="0" y="485293"/>
                  <a:pt x="0" y="477781"/>
                </a:cubicBezTo>
                <a:lnTo>
                  <a:pt x="0" y="27044"/>
                </a:lnTo>
                <a:cubicBezTo>
                  <a:pt x="0" y="19532"/>
                  <a:pt x="2629" y="13147"/>
                  <a:pt x="7888" y="7888"/>
                </a:cubicBezTo>
                <a:cubicBezTo>
                  <a:pt x="13146" y="2629"/>
                  <a:pt x="19531" y="0"/>
                  <a:pt x="27044" y="0"/>
                </a:cubicBezTo>
                <a:close/>
              </a:path>
            </a:pathLst>
          </a:custGeom>
          <a:solidFill>
            <a:srgbClr val="484D7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sp>
        <p:nvSpPr>
          <p:cNvPr id="10" name="Rectangle 9"/>
          <p:cNvSpPr/>
          <p:nvPr/>
        </p:nvSpPr>
        <p:spPr>
          <a:xfrm>
            <a:off x="3521469" y="8603670"/>
            <a:ext cx="2913880" cy="230832"/>
          </a:xfrm>
          <a:prstGeom prst="rect">
            <a:avLst/>
          </a:prstGeom>
        </p:spPr>
        <p:txBody>
          <a:bodyPr wrap="square">
            <a:spAutoFit/>
          </a:bodyPr>
          <a:lstStyle/>
          <a:p>
            <a:pPr algn="ctr"/>
            <a:r>
              <a:rPr lang="fr-FR" sz="900" dirty="0" smtClean="0">
                <a:solidFill>
                  <a:schemeClr val="accent5">
                    <a:lumMod val="50000"/>
                  </a:schemeClr>
                </a:solidFill>
                <a:latin typeface="Arial" panose="020B0604020202020204" pitchFamily="34" charset="0"/>
                <a:cs typeface="Arial" panose="020B0604020202020204" pitchFamily="34" charset="0"/>
                <a:hlinkClick r:id="rId2"/>
              </a:rPr>
              <a:t>ars-idf-art51@ars.sante.fr</a:t>
            </a:r>
            <a:endParaRPr lang="fr-FR" sz="900" dirty="0">
              <a:solidFill>
                <a:schemeClr val="accent5">
                  <a:lumMod val="50000"/>
                </a:schemeClr>
              </a:solidFill>
              <a:latin typeface="Arial" panose="020B0604020202020204" pitchFamily="34" charset="0"/>
              <a:cs typeface="Arial" panose="020B0604020202020204" pitchFamily="34" charset="0"/>
            </a:endParaRPr>
          </a:p>
        </p:txBody>
      </p:sp>
      <p:sp>
        <p:nvSpPr>
          <p:cNvPr id="13" name="ZoneTexte 12"/>
          <p:cNvSpPr txBox="1"/>
          <p:nvPr/>
        </p:nvSpPr>
        <p:spPr>
          <a:xfrm>
            <a:off x="0" y="9490084"/>
            <a:ext cx="6857999" cy="215444"/>
          </a:xfrm>
          <a:prstGeom prst="rect">
            <a:avLst/>
          </a:prstGeom>
          <a:noFill/>
        </p:spPr>
        <p:txBody>
          <a:bodyPr wrap="square" rtlCol="0">
            <a:spAutoFit/>
          </a:bodyPr>
          <a:lstStyle/>
          <a:p>
            <a:pPr algn="ctr"/>
            <a:r>
              <a:rPr lang="fr-FR" sz="800" dirty="0" smtClean="0"/>
              <a:t>ARS IDF / Direction </a:t>
            </a:r>
            <a:r>
              <a:rPr lang="fr-FR" sz="800" dirty="0"/>
              <a:t>de l’Innovation, de la Recherche et de la Transformation </a:t>
            </a:r>
            <a:r>
              <a:rPr lang="fr-FR" sz="800" dirty="0" smtClean="0"/>
              <a:t>Numérique / DATOS / Janvier 2022</a:t>
            </a:r>
            <a:endParaRPr lang="fr-FR" sz="800" dirty="0"/>
          </a:p>
        </p:txBody>
      </p:sp>
      <p:grpSp>
        <p:nvGrpSpPr>
          <p:cNvPr id="48" name="Groupe 47"/>
          <p:cNvGrpSpPr/>
          <p:nvPr/>
        </p:nvGrpSpPr>
        <p:grpSpPr>
          <a:xfrm>
            <a:off x="1359371" y="3540820"/>
            <a:ext cx="1441755" cy="1229705"/>
            <a:chOff x="5187150" y="1464588"/>
            <a:chExt cx="4393958" cy="3747705"/>
          </a:xfrm>
          <a:solidFill>
            <a:srgbClr val="484D7A"/>
          </a:solidFill>
        </p:grpSpPr>
        <p:sp>
          <p:nvSpPr>
            <p:cNvPr id="72" name="Forme libre 71"/>
            <p:cNvSpPr/>
            <p:nvPr/>
          </p:nvSpPr>
          <p:spPr>
            <a:xfrm>
              <a:off x="7180808" y="1821393"/>
              <a:ext cx="2400300" cy="3390900"/>
            </a:xfrm>
            <a:custGeom>
              <a:avLst/>
              <a:gdLst>
                <a:gd name="connsiteX0" fmla="*/ 533400 w 2400300"/>
                <a:gd name="connsiteY0" fmla="*/ 85725 h 3390900"/>
                <a:gd name="connsiteX1" fmla="*/ 1533525 w 2400300"/>
                <a:gd name="connsiteY1" fmla="*/ 0 h 3390900"/>
                <a:gd name="connsiteX2" fmla="*/ 2381250 w 2400300"/>
                <a:gd name="connsiteY2" fmla="*/ 885825 h 3390900"/>
                <a:gd name="connsiteX3" fmla="*/ 2400300 w 2400300"/>
                <a:gd name="connsiteY3" fmla="*/ 1295400 h 3390900"/>
                <a:gd name="connsiteX4" fmla="*/ 2162175 w 2400300"/>
                <a:gd name="connsiteY4" fmla="*/ 2533650 h 3390900"/>
                <a:gd name="connsiteX5" fmla="*/ 1447800 w 2400300"/>
                <a:gd name="connsiteY5" fmla="*/ 2647950 h 3390900"/>
                <a:gd name="connsiteX6" fmla="*/ 1181100 w 2400300"/>
                <a:gd name="connsiteY6" fmla="*/ 3257550 h 3390900"/>
                <a:gd name="connsiteX7" fmla="*/ 152400 w 2400300"/>
                <a:gd name="connsiteY7" fmla="*/ 3390900 h 3390900"/>
                <a:gd name="connsiteX8" fmla="*/ 342900 w 2400300"/>
                <a:gd name="connsiteY8" fmla="*/ 3095625 h 3390900"/>
                <a:gd name="connsiteX9" fmla="*/ 0 w 2400300"/>
                <a:gd name="connsiteY9" fmla="*/ 2809875 h 3390900"/>
                <a:gd name="connsiteX10" fmla="*/ 381000 w 2400300"/>
                <a:gd name="connsiteY10" fmla="*/ 2428875 h 3390900"/>
                <a:gd name="connsiteX11" fmla="*/ 400050 w 2400300"/>
                <a:gd name="connsiteY11" fmla="*/ 1362075 h 3390900"/>
                <a:gd name="connsiteX12" fmla="*/ 400050 w 2400300"/>
                <a:gd name="connsiteY12" fmla="*/ 342900 h 3390900"/>
                <a:gd name="connsiteX13" fmla="*/ 533400 w 2400300"/>
                <a:gd name="connsiteY13" fmla="*/ 85725 h 3390900"/>
                <a:gd name="connsiteX0" fmla="*/ 533400 w 2400300"/>
                <a:gd name="connsiteY0" fmla="*/ 85725 h 3390900"/>
                <a:gd name="connsiteX1" fmla="*/ 1533525 w 2400300"/>
                <a:gd name="connsiteY1" fmla="*/ 0 h 3390900"/>
                <a:gd name="connsiteX2" fmla="*/ 2381250 w 2400300"/>
                <a:gd name="connsiteY2" fmla="*/ 885825 h 3390900"/>
                <a:gd name="connsiteX3" fmla="*/ 2400300 w 2400300"/>
                <a:gd name="connsiteY3" fmla="*/ 1295400 h 3390900"/>
                <a:gd name="connsiteX4" fmla="*/ 2162175 w 2400300"/>
                <a:gd name="connsiteY4" fmla="*/ 2533650 h 3390900"/>
                <a:gd name="connsiteX5" fmla="*/ 1447800 w 2400300"/>
                <a:gd name="connsiteY5" fmla="*/ 2647950 h 3390900"/>
                <a:gd name="connsiteX6" fmla="*/ 1181100 w 2400300"/>
                <a:gd name="connsiteY6" fmla="*/ 3257550 h 3390900"/>
                <a:gd name="connsiteX7" fmla="*/ 152400 w 2400300"/>
                <a:gd name="connsiteY7" fmla="*/ 3390900 h 3390900"/>
                <a:gd name="connsiteX8" fmla="*/ 342900 w 2400300"/>
                <a:gd name="connsiteY8" fmla="*/ 3095625 h 3390900"/>
                <a:gd name="connsiteX9" fmla="*/ 0 w 2400300"/>
                <a:gd name="connsiteY9" fmla="*/ 2809875 h 3390900"/>
                <a:gd name="connsiteX10" fmla="*/ 381000 w 2400300"/>
                <a:gd name="connsiteY10" fmla="*/ 2428875 h 3390900"/>
                <a:gd name="connsiteX11" fmla="*/ 400050 w 2400300"/>
                <a:gd name="connsiteY11" fmla="*/ 1362075 h 3390900"/>
                <a:gd name="connsiteX12" fmla="*/ 387350 w 2400300"/>
                <a:gd name="connsiteY12" fmla="*/ 311150 h 3390900"/>
                <a:gd name="connsiteX13" fmla="*/ 533400 w 2400300"/>
                <a:gd name="connsiteY13" fmla="*/ 85725 h 3390900"/>
                <a:gd name="connsiteX0" fmla="*/ 533400 w 2400300"/>
                <a:gd name="connsiteY0" fmla="*/ 85725 h 3390900"/>
                <a:gd name="connsiteX1" fmla="*/ 1533525 w 2400300"/>
                <a:gd name="connsiteY1" fmla="*/ 0 h 3390900"/>
                <a:gd name="connsiteX2" fmla="*/ 2381250 w 2400300"/>
                <a:gd name="connsiteY2" fmla="*/ 885825 h 3390900"/>
                <a:gd name="connsiteX3" fmla="*/ 2400300 w 2400300"/>
                <a:gd name="connsiteY3" fmla="*/ 1295400 h 3390900"/>
                <a:gd name="connsiteX4" fmla="*/ 2162175 w 2400300"/>
                <a:gd name="connsiteY4" fmla="*/ 2533650 h 3390900"/>
                <a:gd name="connsiteX5" fmla="*/ 1447800 w 2400300"/>
                <a:gd name="connsiteY5" fmla="*/ 2647950 h 3390900"/>
                <a:gd name="connsiteX6" fmla="*/ 1181100 w 2400300"/>
                <a:gd name="connsiteY6" fmla="*/ 3257550 h 3390900"/>
                <a:gd name="connsiteX7" fmla="*/ 152400 w 2400300"/>
                <a:gd name="connsiteY7" fmla="*/ 3390900 h 3390900"/>
                <a:gd name="connsiteX8" fmla="*/ 342900 w 2400300"/>
                <a:gd name="connsiteY8" fmla="*/ 3095625 h 3390900"/>
                <a:gd name="connsiteX9" fmla="*/ 0 w 2400300"/>
                <a:gd name="connsiteY9" fmla="*/ 2809875 h 3390900"/>
                <a:gd name="connsiteX10" fmla="*/ 381000 w 2400300"/>
                <a:gd name="connsiteY10" fmla="*/ 2428875 h 3390900"/>
                <a:gd name="connsiteX11" fmla="*/ 571500 w 2400300"/>
                <a:gd name="connsiteY11" fmla="*/ 1095375 h 3390900"/>
                <a:gd name="connsiteX12" fmla="*/ 387350 w 2400300"/>
                <a:gd name="connsiteY12" fmla="*/ 311150 h 3390900"/>
                <a:gd name="connsiteX13" fmla="*/ 533400 w 2400300"/>
                <a:gd name="connsiteY13" fmla="*/ 85725 h 3390900"/>
                <a:gd name="connsiteX0" fmla="*/ 533400 w 2400300"/>
                <a:gd name="connsiteY0" fmla="*/ 85725 h 3390900"/>
                <a:gd name="connsiteX1" fmla="*/ 1533525 w 2400300"/>
                <a:gd name="connsiteY1" fmla="*/ 0 h 3390900"/>
                <a:gd name="connsiteX2" fmla="*/ 2381250 w 2400300"/>
                <a:gd name="connsiteY2" fmla="*/ 885825 h 3390900"/>
                <a:gd name="connsiteX3" fmla="*/ 2400300 w 2400300"/>
                <a:gd name="connsiteY3" fmla="*/ 1295400 h 3390900"/>
                <a:gd name="connsiteX4" fmla="*/ 2162175 w 2400300"/>
                <a:gd name="connsiteY4" fmla="*/ 2533650 h 3390900"/>
                <a:gd name="connsiteX5" fmla="*/ 1447800 w 2400300"/>
                <a:gd name="connsiteY5" fmla="*/ 2647950 h 3390900"/>
                <a:gd name="connsiteX6" fmla="*/ 1181100 w 2400300"/>
                <a:gd name="connsiteY6" fmla="*/ 3257550 h 3390900"/>
                <a:gd name="connsiteX7" fmla="*/ 152400 w 2400300"/>
                <a:gd name="connsiteY7" fmla="*/ 3390900 h 3390900"/>
                <a:gd name="connsiteX8" fmla="*/ 342900 w 2400300"/>
                <a:gd name="connsiteY8" fmla="*/ 3095625 h 3390900"/>
                <a:gd name="connsiteX9" fmla="*/ 0 w 2400300"/>
                <a:gd name="connsiteY9" fmla="*/ 2809875 h 3390900"/>
                <a:gd name="connsiteX10" fmla="*/ 381000 w 2400300"/>
                <a:gd name="connsiteY10" fmla="*/ 2428875 h 3390900"/>
                <a:gd name="connsiteX11" fmla="*/ 590550 w 2400300"/>
                <a:gd name="connsiteY11" fmla="*/ 1108075 h 3390900"/>
                <a:gd name="connsiteX12" fmla="*/ 387350 w 2400300"/>
                <a:gd name="connsiteY12" fmla="*/ 311150 h 3390900"/>
                <a:gd name="connsiteX13" fmla="*/ 533400 w 2400300"/>
                <a:gd name="connsiteY13" fmla="*/ 85725 h 3390900"/>
                <a:gd name="connsiteX0" fmla="*/ 533400 w 2400300"/>
                <a:gd name="connsiteY0" fmla="*/ 85725 h 3390900"/>
                <a:gd name="connsiteX1" fmla="*/ 1533525 w 2400300"/>
                <a:gd name="connsiteY1" fmla="*/ 0 h 3390900"/>
                <a:gd name="connsiteX2" fmla="*/ 2381250 w 2400300"/>
                <a:gd name="connsiteY2" fmla="*/ 885825 h 3390900"/>
                <a:gd name="connsiteX3" fmla="*/ 2400300 w 2400300"/>
                <a:gd name="connsiteY3" fmla="*/ 1295400 h 3390900"/>
                <a:gd name="connsiteX4" fmla="*/ 2162175 w 2400300"/>
                <a:gd name="connsiteY4" fmla="*/ 2533650 h 3390900"/>
                <a:gd name="connsiteX5" fmla="*/ 1447800 w 2400300"/>
                <a:gd name="connsiteY5" fmla="*/ 2647950 h 3390900"/>
                <a:gd name="connsiteX6" fmla="*/ 1181100 w 2400300"/>
                <a:gd name="connsiteY6" fmla="*/ 3257550 h 3390900"/>
                <a:gd name="connsiteX7" fmla="*/ 152400 w 2400300"/>
                <a:gd name="connsiteY7" fmla="*/ 3390900 h 3390900"/>
                <a:gd name="connsiteX8" fmla="*/ 342900 w 2400300"/>
                <a:gd name="connsiteY8" fmla="*/ 3095625 h 3390900"/>
                <a:gd name="connsiteX9" fmla="*/ 0 w 2400300"/>
                <a:gd name="connsiteY9" fmla="*/ 2809875 h 3390900"/>
                <a:gd name="connsiteX10" fmla="*/ 381000 w 2400300"/>
                <a:gd name="connsiteY10" fmla="*/ 2428875 h 3390900"/>
                <a:gd name="connsiteX11" fmla="*/ 590550 w 2400300"/>
                <a:gd name="connsiteY11" fmla="*/ 1108075 h 3390900"/>
                <a:gd name="connsiteX12" fmla="*/ 387350 w 2400300"/>
                <a:gd name="connsiteY12" fmla="*/ 311150 h 3390900"/>
                <a:gd name="connsiteX13" fmla="*/ 533400 w 2400300"/>
                <a:gd name="connsiteY13" fmla="*/ 85725 h 3390900"/>
                <a:gd name="connsiteX0" fmla="*/ 533400 w 2400300"/>
                <a:gd name="connsiteY0" fmla="*/ 85725 h 3390900"/>
                <a:gd name="connsiteX1" fmla="*/ 1533525 w 2400300"/>
                <a:gd name="connsiteY1" fmla="*/ 0 h 3390900"/>
                <a:gd name="connsiteX2" fmla="*/ 2381250 w 2400300"/>
                <a:gd name="connsiteY2" fmla="*/ 885825 h 3390900"/>
                <a:gd name="connsiteX3" fmla="*/ 2400300 w 2400300"/>
                <a:gd name="connsiteY3" fmla="*/ 1295400 h 3390900"/>
                <a:gd name="connsiteX4" fmla="*/ 2162175 w 2400300"/>
                <a:gd name="connsiteY4" fmla="*/ 2533650 h 3390900"/>
                <a:gd name="connsiteX5" fmla="*/ 1447800 w 2400300"/>
                <a:gd name="connsiteY5" fmla="*/ 2647950 h 3390900"/>
                <a:gd name="connsiteX6" fmla="*/ 1181100 w 2400300"/>
                <a:gd name="connsiteY6" fmla="*/ 3257550 h 3390900"/>
                <a:gd name="connsiteX7" fmla="*/ 152400 w 2400300"/>
                <a:gd name="connsiteY7" fmla="*/ 3390900 h 3390900"/>
                <a:gd name="connsiteX8" fmla="*/ 342900 w 2400300"/>
                <a:gd name="connsiteY8" fmla="*/ 3095625 h 3390900"/>
                <a:gd name="connsiteX9" fmla="*/ 0 w 2400300"/>
                <a:gd name="connsiteY9" fmla="*/ 2809875 h 3390900"/>
                <a:gd name="connsiteX10" fmla="*/ 381000 w 2400300"/>
                <a:gd name="connsiteY10" fmla="*/ 2428875 h 3390900"/>
                <a:gd name="connsiteX11" fmla="*/ 590550 w 2400300"/>
                <a:gd name="connsiteY11" fmla="*/ 1108075 h 3390900"/>
                <a:gd name="connsiteX12" fmla="*/ 387350 w 2400300"/>
                <a:gd name="connsiteY12" fmla="*/ 311150 h 3390900"/>
                <a:gd name="connsiteX13" fmla="*/ 533400 w 2400300"/>
                <a:gd name="connsiteY13" fmla="*/ 85725 h 3390900"/>
                <a:gd name="connsiteX0" fmla="*/ 533400 w 2400300"/>
                <a:gd name="connsiteY0" fmla="*/ 85725 h 3390900"/>
                <a:gd name="connsiteX1" fmla="*/ 1533525 w 2400300"/>
                <a:gd name="connsiteY1" fmla="*/ 0 h 3390900"/>
                <a:gd name="connsiteX2" fmla="*/ 2381250 w 2400300"/>
                <a:gd name="connsiteY2" fmla="*/ 885825 h 3390900"/>
                <a:gd name="connsiteX3" fmla="*/ 2400300 w 2400300"/>
                <a:gd name="connsiteY3" fmla="*/ 1295400 h 3390900"/>
                <a:gd name="connsiteX4" fmla="*/ 2162175 w 2400300"/>
                <a:gd name="connsiteY4" fmla="*/ 2533650 h 3390900"/>
                <a:gd name="connsiteX5" fmla="*/ 1447800 w 2400300"/>
                <a:gd name="connsiteY5" fmla="*/ 2647950 h 3390900"/>
                <a:gd name="connsiteX6" fmla="*/ 1181100 w 2400300"/>
                <a:gd name="connsiteY6" fmla="*/ 3257550 h 3390900"/>
                <a:gd name="connsiteX7" fmla="*/ 152400 w 2400300"/>
                <a:gd name="connsiteY7" fmla="*/ 3390900 h 3390900"/>
                <a:gd name="connsiteX8" fmla="*/ 342900 w 2400300"/>
                <a:gd name="connsiteY8" fmla="*/ 3095625 h 3390900"/>
                <a:gd name="connsiteX9" fmla="*/ 0 w 2400300"/>
                <a:gd name="connsiteY9" fmla="*/ 2809875 h 3390900"/>
                <a:gd name="connsiteX10" fmla="*/ 381000 w 2400300"/>
                <a:gd name="connsiteY10" fmla="*/ 2428875 h 3390900"/>
                <a:gd name="connsiteX11" fmla="*/ 590550 w 2400300"/>
                <a:gd name="connsiteY11" fmla="*/ 1108075 h 3390900"/>
                <a:gd name="connsiteX12" fmla="*/ 470942 w 2400300"/>
                <a:gd name="connsiteY12" fmla="*/ 896407 h 3390900"/>
                <a:gd name="connsiteX13" fmla="*/ 387350 w 2400300"/>
                <a:gd name="connsiteY13" fmla="*/ 311150 h 3390900"/>
                <a:gd name="connsiteX14" fmla="*/ 533400 w 2400300"/>
                <a:gd name="connsiteY14" fmla="*/ 85725 h 3390900"/>
                <a:gd name="connsiteX0" fmla="*/ 533400 w 2400300"/>
                <a:gd name="connsiteY0" fmla="*/ 85725 h 3390900"/>
                <a:gd name="connsiteX1" fmla="*/ 1533525 w 2400300"/>
                <a:gd name="connsiteY1" fmla="*/ 0 h 3390900"/>
                <a:gd name="connsiteX2" fmla="*/ 2381250 w 2400300"/>
                <a:gd name="connsiteY2" fmla="*/ 885825 h 3390900"/>
                <a:gd name="connsiteX3" fmla="*/ 2400300 w 2400300"/>
                <a:gd name="connsiteY3" fmla="*/ 1295400 h 3390900"/>
                <a:gd name="connsiteX4" fmla="*/ 2162175 w 2400300"/>
                <a:gd name="connsiteY4" fmla="*/ 2533650 h 3390900"/>
                <a:gd name="connsiteX5" fmla="*/ 1447800 w 2400300"/>
                <a:gd name="connsiteY5" fmla="*/ 2647950 h 3390900"/>
                <a:gd name="connsiteX6" fmla="*/ 1181100 w 2400300"/>
                <a:gd name="connsiteY6" fmla="*/ 3257550 h 3390900"/>
                <a:gd name="connsiteX7" fmla="*/ 152400 w 2400300"/>
                <a:gd name="connsiteY7" fmla="*/ 3390900 h 3390900"/>
                <a:gd name="connsiteX8" fmla="*/ 342900 w 2400300"/>
                <a:gd name="connsiteY8" fmla="*/ 3095625 h 3390900"/>
                <a:gd name="connsiteX9" fmla="*/ 0 w 2400300"/>
                <a:gd name="connsiteY9" fmla="*/ 2809875 h 3390900"/>
                <a:gd name="connsiteX10" fmla="*/ 317500 w 2400300"/>
                <a:gd name="connsiteY10" fmla="*/ 2409825 h 3390900"/>
                <a:gd name="connsiteX11" fmla="*/ 590550 w 2400300"/>
                <a:gd name="connsiteY11" fmla="*/ 1108075 h 3390900"/>
                <a:gd name="connsiteX12" fmla="*/ 470942 w 2400300"/>
                <a:gd name="connsiteY12" fmla="*/ 896407 h 3390900"/>
                <a:gd name="connsiteX13" fmla="*/ 387350 w 2400300"/>
                <a:gd name="connsiteY13" fmla="*/ 311150 h 3390900"/>
                <a:gd name="connsiteX14" fmla="*/ 533400 w 2400300"/>
                <a:gd name="connsiteY14" fmla="*/ 85725 h 3390900"/>
                <a:gd name="connsiteX0" fmla="*/ 533400 w 2400300"/>
                <a:gd name="connsiteY0" fmla="*/ 85725 h 3390900"/>
                <a:gd name="connsiteX1" fmla="*/ 1533525 w 2400300"/>
                <a:gd name="connsiteY1" fmla="*/ 0 h 3390900"/>
                <a:gd name="connsiteX2" fmla="*/ 2381250 w 2400300"/>
                <a:gd name="connsiteY2" fmla="*/ 885825 h 3390900"/>
                <a:gd name="connsiteX3" fmla="*/ 2400300 w 2400300"/>
                <a:gd name="connsiteY3" fmla="*/ 1295400 h 3390900"/>
                <a:gd name="connsiteX4" fmla="*/ 2162175 w 2400300"/>
                <a:gd name="connsiteY4" fmla="*/ 2533650 h 3390900"/>
                <a:gd name="connsiteX5" fmla="*/ 1447800 w 2400300"/>
                <a:gd name="connsiteY5" fmla="*/ 2647950 h 3390900"/>
                <a:gd name="connsiteX6" fmla="*/ 1181100 w 2400300"/>
                <a:gd name="connsiteY6" fmla="*/ 3257550 h 3390900"/>
                <a:gd name="connsiteX7" fmla="*/ 152400 w 2400300"/>
                <a:gd name="connsiteY7" fmla="*/ 3390900 h 3390900"/>
                <a:gd name="connsiteX8" fmla="*/ 342900 w 2400300"/>
                <a:gd name="connsiteY8" fmla="*/ 3095625 h 3390900"/>
                <a:gd name="connsiteX9" fmla="*/ 0 w 2400300"/>
                <a:gd name="connsiteY9" fmla="*/ 2809875 h 3390900"/>
                <a:gd name="connsiteX10" fmla="*/ 317500 w 2400300"/>
                <a:gd name="connsiteY10" fmla="*/ 2409825 h 3390900"/>
                <a:gd name="connsiteX11" fmla="*/ 590550 w 2400300"/>
                <a:gd name="connsiteY11" fmla="*/ 1108075 h 3390900"/>
                <a:gd name="connsiteX12" fmla="*/ 470942 w 2400300"/>
                <a:gd name="connsiteY12" fmla="*/ 896407 h 3390900"/>
                <a:gd name="connsiteX13" fmla="*/ 387350 w 2400300"/>
                <a:gd name="connsiteY13" fmla="*/ 311150 h 3390900"/>
                <a:gd name="connsiteX14" fmla="*/ 533400 w 2400300"/>
                <a:gd name="connsiteY14" fmla="*/ 85725 h 3390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400300" h="3390900">
                  <a:moveTo>
                    <a:pt x="533400" y="85725"/>
                  </a:moveTo>
                  <a:lnTo>
                    <a:pt x="1533525" y="0"/>
                  </a:lnTo>
                  <a:lnTo>
                    <a:pt x="2381250" y="885825"/>
                  </a:lnTo>
                  <a:lnTo>
                    <a:pt x="2400300" y="1295400"/>
                  </a:lnTo>
                  <a:lnTo>
                    <a:pt x="2162175" y="2533650"/>
                  </a:lnTo>
                  <a:lnTo>
                    <a:pt x="1447800" y="2647950"/>
                  </a:lnTo>
                  <a:lnTo>
                    <a:pt x="1181100" y="3257550"/>
                  </a:lnTo>
                  <a:lnTo>
                    <a:pt x="152400" y="3390900"/>
                  </a:lnTo>
                  <a:lnTo>
                    <a:pt x="342900" y="3095625"/>
                  </a:lnTo>
                  <a:lnTo>
                    <a:pt x="0" y="2809875"/>
                  </a:lnTo>
                  <a:lnTo>
                    <a:pt x="317500" y="2409825"/>
                  </a:lnTo>
                  <a:cubicBezTo>
                    <a:pt x="342900" y="2395008"/>
                    <a:pt x="285750" y="2018242"/>
                    <a:pt x="590550" y="1108075"/>
                  </a:cubicBezTo>
                  <a:cubicBezTo>
                    <a:pt x="573964" y="1033286"/>
                    <a:pt x="487528" y="971196"/>
                    <a:pt x="470942" y="896407"/>
                  </a:cubicBezTo>
                  <a:lnTo>
                    <a:pt x="387350" y="311150"/>
                  </a:lnTo>
                  <a:lnTo>
                    <a:pt x="533400" y="85725"/>
                  </a:lnTo>
                  <a:close/>
                </a:path>
              </a:pathLst>
            </a:custGeom>
            <a:solidFill>
              <a:srgbClr val="5770BE">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3" name="Forme libre 72"/>
            <p:cNvSpPr/>
            <p:nvPr/>
          </p:nvSpPr>
          <p:spPr>
            <a:xfrm>
              <a:off x="5488855" y="1464588"/>
              <a:ext cx="2159001" cy="1000125"/>
            </a:xfrm>
            <a:custGeom>
              <a:avLst/>
              <a:gdLst>
                <a:gd name="connsiteX0" fmla="*/ 2095500 w 2095500"/>
                <a:gd name="connsiteY0" fmla="*/ 419100 h 1000125"/>
                <a:gd name="connsiteX1" fmla="*/ 1866900 w 2095500"/>
                <a:gd name="connsiteY1" fmla="*/ 847725 h 1000125"/>
                <a:gd name="connsiteX2" fmla="*/ 1247775 w 2095500"/>
                <a:gd name="connsiteY2" fmla="*/ 1000125 h 1000125"/>
                <a:gd name="connsiteX3" fmla="*/ 952500 w 2095500"/>
                <a:gd name="connsiteY3" fmla="*/ 685800 h 1000125"/>
                <a:gd name="connsiteX4" fmla="*/ 0 w 2095500"/>
                <a:gd name="connsiteY4" fmla="*/ 419100 h 1000125"/>
                <a:gd name="connsiteX5" fmla="*/ 133350 w 2095500"/>
                <a:gd name="connsiteY5" fmla="*/ 0 h 1000125"/>
                <a:gd name="connsiteX6" fmla="*/ 600075 w 2095500"/>
                <a:gd name="connsiteY6" fmla="*/ 200025 h 1000125"/>
                <a:gd name="connsiteX7" fmla="*/ 962025 w 2095500"/>
                <a:gd name="connsiteY7" fmla="*/ 85725 h 1000125"/>
                <a:gd name="connsiteX8" fmla="*/ 1990725 w 2095500"/>
                <a:gd name="connsiteY8" fmla="*/ 304800 h 1000125"/>
                <a:gd name="connsiteX9" fmla="*/ 2095500 w 2095500"/>
                <a:gd name="connsiteY9" fmla="*/ 419100 h 1000125"/>
                <a:gd name="connsiteX0" fmla="*/ 2095500 w 2095500"/>
                <a:gd name="connsiteY0" fmla="*/ 419100 h 1000125"/>
                <a:gd name="connsiteX1" fmla="*/ 1822450 w 2095500"/>
                <a:gd name="connsiteY1" fmla="*/ 898525 h 1000125"/>
                <a:gd name="connsiteX2" fmla="*/ 1247775 w 2095500"/>
                <a:gd name="connsiteY2" fmla="*/ 1000125 h 1000125"/>
                <a:gd name="connsiteX3" fmla="*/ 952500 w 2095500"/>
                <a:gd name="connsiteY3" fmla="*/ 685800 h 1000125"/>
                <a:gd name="connsiteX4" fmla="*/ 0 w 2095500"/>
                <a:gd name="connsiteY4" fmla="*/ 419100 h 1000125"/>
                <a:gd name="connsiteX5" fmla="*/ 133350 w 2095500"/>
                <a:gd name="connsiteY5" fmla="*/ 0 h 1000125"/>
                <a:gd name="connsiteX6" fmla="*/ 600075 w 2095500"/>
                <a:gd name="connsiteY6" fmla="*/ 200025 h 1000125"/>
                <a:gd name="connsiteX7" fmla="*/ 962025 w 2095500"/>
                <a:gd name="connsiteY7" fmla="*/ 85725 h 1000125"/>
                <a:gd name="connsiteX8" fmla="*/ 1990725 w 2095500"/>
                <a:gd name="connsiteY8" fmla="*/ 304800 h 1000125"/>
                <a:gd name="connsiteX9" fmla="*/ 2095500 w 2095500"/>
                <a:gd name="connsiteY9" fmla="*/ 419100 h 1000125"/>
                <a:gd name="connsiteX0" fmla="*/ 2159000 w 2159000"/>
                <a:gd name="connsiteY0" fmla="*/ 514350 h 1000125"/>
                <a:gd name="connsiteX1" fmla="*/ 1822450 w 2159000"/>
                <a:gd name="connsiteY1" fmla="*/ 898525 h 1000125"/>
                <a:gd name="connsiteX2" fmla="*/ 1247775 w 2159000"/>
                <a:gd name="connsiteY2" fmla="*/ 1000125 h 1000125"/>
                <a:gd name="connsiteX3" fmla="*/ 952500 w 2159000"/>
                <a:gd name="connsiteY3" fmla="*/ 685800 h 1000125"/>
                <a:gd name="connsiteX4" fmla="*/ 0 w 2159000"/>
                <a:gd name="connsiteY4" fmla="*/ 419100 h 1000125"/>
                <a:gd name="connsiteX5" fmla="*/ 133350 w 2159000"/>
                <a:gd name="connsiteY5" fmla="*/ 0 h 1000125"/>
                <a:gd name="connsiteX6" fmla="*/ 600075 w 2159000"/>
                <a:gd name="connsiteY6" fmla="*/ 200025 h 1000125"/>
                <a:gd name="connsiteX7" fmla="*/ 962025 w 2159000"/>
                <a:gd name="connsiteY7" fmla="*/ 85725 h 1000125"/>
                <a:gd name="connsiteX8" fmla="*/ 1990725 w 2159000"/>
                <a:gd name="connsiteY8" fmla="*/ 304800 h 1000125"/>
                <a:gd name="connsiteX9" fmla="*/ 2159000 w 2159000"/>
                <a:gd name="connsiteY9" fmla="*/ 514350 h 1000125"/>
                <a:gd name="connsiteX0" fmla="*/ 2159000 w 2159000"/>
                <a:gd name="connsiteY0" fmla="*/ 514350 h 1000125"/>
                <a:gd name="connsiteX1" fmla="*/ 1822450 w 2159000"/>
                <a:gd name="connsiteY1" fmla="*/ 898525 h 1000125"/>
                <a:gd name="connsiteX2" fmla="*/ 1247775 w 2159000"/>
                <a:gd name="connsiteY2" fmla="*/ 1000125 h 1000125"/>
                <a:gd name="connsiteX3" fmla="*/ 992257 w 2159000"/>
                <a:gd name="connsiteY3" fmla="*/ 701703 h 1000125"/>
                <a:gd name="connsiteX4" fmla="*/ 0 w 2159000"/>
                <a:gd name="connsiteY4" fmla="*/ 419100 h 1000125"/>
                <a:gd name="connsiteX5" fmla="*/ 133350 w 2159000"/>
                <a:gd name="connsiteY5" fmla="*/ 0 h 1000125"/>
                <a:gd name="connsiteX6" fmla="*/ 600075 w 2159000"/>
                <a:gd name="connsiteY6" fmla="*/ 200025 h 1000125"/>
                <a:gd name="connsiteX7" fmla="*/ 962025 w 2159000"/>
                <a:gd name="connsiteY7" fmla="*/ 85725 h 1000125"/>
                <a:gd name="connsiteX8" fmla="*/ 1990725 w 2159000"/>
                <a:gd name="connsiteY8" fmla="*/ 304800 h 1000125"/>
                <a:gd name="connsiteX9" fmla="*/ 2159000 w 2159000"/>
                <a:gd name="connsiteY9" fmla="*/ 514350 h 1000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59000" h="1000125">
                  <a:moveTo>
                    <a:pt x="2159000" y="514350"/>
                  </a:moveTo>
                  <a:lnTo>
                    <a:pt x="1822450" y="898525"/>
                  </a:lnTo>
                  <a:lnTo>
                    <a:pt x="1247775" y="1000125"/>
                  </a:lnTo>
                  <a:lnTo>
                    <a:pt x="992257" y="701703"/>
                  </a:lnTo>
                  <a:lnTo>
                    <a:pt x="0" y="419100"/>
                  </a:lnTo>
                  <a:lnTo>
                    <a:pt x="133350" y="0"/>
                  </a:lnTo>
                  <a:lnTo>
                    <a:pt x="600075" y="200025"/>
                  </a:lnTo>
                  <a:lnTo>
                    <a:pt x="962025" y="85725"/>
                  </a:lnTo>
                  <a:lnTo>
                    <a:pt x="1990725" y="304800"/>
                  </a:lnTo>
                  <a:lnTo>
                    <a:pt x="2159000" y="514350"/>
                  </a:lnTo>
                  <a:close/>
                </a:path>
              </a:pathLst>
            </a:custGeom>
            <a:solidFill>
              <a:srgbClr val="5770BE">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74" name="Groupe 73"/>
            <p:cNvGrpSpPr/>
            <p:nvPr/>
          </p:nvGrpSpPr>
          <p:grpSpPr>
            <a:xfrm>
              <a:off x="6589885" y="2169353"/>
              <a:ext cx="1131845" cy="1120610"/>
              <a:chOff x="4718363" y="3896253"/>
              <a:chExt cx="2817798" cy="2789827"/>
            </a:xfrm>
            <a:grpFill/>
          </p:grpSpPr>
          <p:sp>
            <p:nvSpPr>
              <p:cNvPr id="77" name="Forme libre 76"/>
              <p:cNvSpPr/>
              <p:nvPr/>
            </p:nvSpPr>
            <p:spPr>
              <a:xfrm>
                <a:off x="4929745" y="4713360"/>
                <a:ext cx="1400177" cy="942972"/>
              </a:xfrm>
              <a:custGeom>
                <a:avLst/>
                <a:gdLst>
                  <a:gd name="connsiteX0" fmla="*/ 476250 w 1400175"/>
                  <a:gd name="connsiteY0" fmla="*/ 0 h 942975"/>
                  <a:gd name="connsiteX1" fmla="*/ 990600 w 1400175"/>
                  <a:gd name="connsiteY1" fmla="*/ 47625 h 942975"/>
                  <a:gd name="connsiteX2" fmla="*/ 1076325 w 1400175"/>
                  <a:gd name="connsiteY2" fmla="*/ 323850 h 942975"/>
                  <a:gd name="connsiteX3" fmla="*/ 1047750 w 1400175"/>
                  <a:gd name="connsiteY3" fmla="*/ 609600 h 942975"/>
                  <a:gd name="connsiteX4" fmla="*/ 1323975 w 1400175"/>
                  <a:gd name="connsiteY4" fmla="*/ 476250 h 942975"/>
                  <a:gd name="connsiteX5" fmla="*/ 1400175 w 1400175"/>
                  <a:gd name="connsiteY5" fmla="*/ 781050 h 942975"/>
                  <a:gd name="connsiteX6" fmla="*/ 1276350 w 1400175"/>
                  <a:gd name="connsiteY6" fmla="*/ 904875 h 942975"/>
                  <a:gd name="connsiteX7" fmla="*/ 628650 w 1400175"/>
                  <a:gd name="connsiteY7" fmla="*/ 942975 h 942975"/>
                  <a:gd name="connsiteX8" fmla="*/ 171450 w 1400175"/>
                  <a:gd name="connsiteY8" fmla="*/ 790575 h 942975"/>
                  <a:gd name="connsiteX9" fmla="*/ 0 w 1400175"/>
                  <a:gd name="connsiteY9" fmla="*/ 561975 h 942975"/>
                  <a:gd name="connsiteX10" fmla="*/ 9525 w 1400175"/>
                  <a:gd name="connsiteY10" fmla="*/ 247650 h 942975"/>
                  <a:gd name="connsiteX11" fmla="*/ 476250 w 1400175"/>
                  <a:gd name="connsiteY11" fmla="*/ 0 h 942975"/>
                  <a:gd name="connsiteX0" fmla="*/ 476250 w 1400175"/>
                  <a:gd name="connsiteY0" fmla="*/ 0 h 942975"/>
                  <a:gd name="connsiteX1" fmla="*/ 990600 w 1400175"/>
                  <a:gd name="connsiteY1" fmla="*/ 47625 h 942975"/>
                  <a:gd name="connsiteX2" fmla="*/ 1076325 w 1400175"/>
                  <a:gd name="connsiteY2" fmla="*/ 323850 h 942975"/>
                  <a:gd name="connsiteX3" fmla="*/ 1123950 w 1400175"/>
                  <a:gd name="connsiteY3" fmla="*/ 523875 h 942975"/>
                  <a:gd name="connsiteX4" fmla="*/ 1323975 w 1400175"/>
                  <a:gd name="connsiteY4" fmla="*/ 476250 h 942975"/>
                  <a:gd name="connsiteX5" fmla="*/ 1400175 w 1400175"/>
                  <a:gd name="connsiteY5" fmla="*/ 781050 h 942975"/>
                  <a:gd name="connsiteX6" fmla="*/ 1276350 w 1400175"/>
                  <a:gd name="connsiteY6" fmla="*/ 904875 h 942975"/>
                  <a:gd name="connsiteX7" fmla="*/ 628650 w 1400175"/>
                  <a:gd name="connsiteY7" fmla="*/ 942975 h 942975"/>
                  <a:gd name="connsiteX8" fmla="*/ 171450 w 1400175"/>
                  <a:gd name="connsiteY8" fmla="*/ 790575 h 942975"/>
                  <a:gd name="connsiteX9" fmla="*/ 0 w 1400175"/>
                  <a:gd name="connsiteY9" fmla="*/ 561975 h 942975"/>
                  <a:gd name="connsiteX10" fmla="*/ 9525 w 1400175"/>
                  <a:gd name="connsiteY10" fmla="*/ 247650 h 942975"/>
                  <a:gd name="connsiteX11" fmla="*/ 476250 w 1400175"/>
                  <a:gd name="connsiteY11" fmla="*/ 0 h 942975"/>
                  <a:gd name="connsiteX0" fmla="*/ 476250 w 1400175"/>
                  <a:gd name="connsiteY0" fmla="*/ 0 h 942975"/>
                  <a:gd name="connsiteX1" fmla="*/ 990600 w 1400175"/>
                  <a:gd name="connsiteY1" fmla="*/ 47625 h 942975"/>
                  <a:gd name="connsiteX2" fmla="*/ 1076325 w 1400175"/>
                  <a:gd name="connsiteY2" fmla="*/ 323850 h 942975"/>
                  <a:gd name="connsiteX3" fmla="*/ 1123950 w 1400175"/>
                  <a:gd name="connsiteY3" fmla="*/ 523875 h 942975"/>
                  <a:gd name="connsiteX4" fmla="*/ 1323975 w 1400175"/>
                  <a:gd name="connsiteY4" fmla="*/ 498689 h 942975"/>
                  <a:gd name="connsiteX5" fmla="*/ 1400175 w 1400175"/>
                  <a:gd name="connsiteY5" fmla="*/ 781050 h 942975"/>
                  <a:gd name="connsiteX6" fmla="*/ 1276350 w 1400175"/>
                  <a:gd name="connsiteY6" fmla="*/ 904875 h 942975"/>
                  <a:gd name="connsiteX7" fmla="*/ 628650 w 1400175"/>
                  <a:gd name="connsiteY7" fmla="*/ 942975 h 942975"/>
                  <a:gd name="connsiteX8" fmla="*/ 171450 w 1400175"/>
                  <a:gd name="connsiteY8" fmla="*/ 790575 h 942975"/>
                  <a:gd name="connsiteX9" fmla="*/ 0 w 1400175"/>
                  <a:gd name="connsiteY9" fmla="*/ 561975 h 942975"/>
                  <a:gd name="connsiteX10" fmla="*/ 9525 w 1400175"/>
                  <a:gd name="connsiteY10" fmla="*/ 247650 h 942975"/>
                  <a:gd name="connsiteX11" fmla="*/ 476250 w 1400175"/>
                  <a:gd name="connsiteY11" fmla="*/ 0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00175" h="942975">
                    <a:moveTo>
                      <a:pt x="476250" y="0"/>
                    </a:moveTo>
                    <a:lnTo>
                      <a:pt x="990600" y="47625"/>
                    </a:lnTo>
                    <a:lnTo>
                      <a:pt x="1076325" y="323850"/>
                    </a:lnTo>
                    <a:lnTo>
                      <a:pt x="1123950" y="523875"/>
                    </a:lnTo>
                    <a:lnTo>
                      <a:pt x="1323975" y="498689"/>
                    </a:lnTo>
                    <a:lnTo>
                      <a:pt x="1400175" y="781050"/>
                    </a:lnTo>
                    <a:lnTo>
                      <a:pt x="1276350" y="904875"/>
                    </a:lnTo>
                    <a:lnTo>
                      <a:pt x="628650" y="942975"/>
                    </a:lnTo>
                    <a:lnTo>
                      <a:pt x="171450" y="790575"/>
                    </a:lnTo>
                    <a:lnTo>
                      <a:pt x="0" y="561975"/>
                    </a:lnTo>
                    <a:lnTo>
                      <a:pt x="9525" y="247650"/>
                    </a:lnTo>
                    <a:lnTo>
                      <a:pt x="476250" y="0"/>
                    </a:lnTo>
                    <a:close/>
                  </a:path>
                </a:pathLst>
              </a:custGeom>
              <a:solidFill>
                <a:srgbClr val="484D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Forme libre 77"/>
              <p:cNvSpPr/>
              <p:nvPr/>
            </p:nvSpPr>
            <p:spPr>
              <a:xfrm>
                <a:off x="5817808" y="3896253"/>
                <a:ext cx="1424911" cy="1327670"/>
              </a:xfrm>
              <a:custGeom>
                <a:avLst/>
                <a:gdLst>
                  <a:gd name="connsiteX0" fmla="*/ 0 w 1571625"/>
                  <a:gd name="connsiteY0" fmla="*/ 590550 h 1476375"/>
                  <a:gd name="connsiteX1" fmla="*/ 47625 w 1571625"/>
                  <a:gd name="connsiteY1" fmla="*/ 838200 h 1476375"/>
                  <a:gd name="connsiteX2" fmla="*/ 514350 w 1571625"/>
                  <a:gd name="connsiteY2" fmla="*/ 857250 h 1476375"/>
                  <a:gd name="connsiteX3" fmla="*/ 571500 w 1571625"/>
                  <a:gd name="connsiteY3" fmla="*/ 1238250 h 1476375"/>
                  <a:gd name="connsiteX4" fmla="*/ 866775 w 1571625"/>
                  <a:gd name="connsiteY4" fmla="*/ 1143000 h 1476375"/>
                  <a:gd name="connsiteX5" fmla="*/ 1571625 w 1571625"/>
                  <a:gd name="connsiteY5" fmla="*/ 1476375 h 1476375"/>
                  <a:gd name="connsiteX6" fmla="*/ 1323975 w 1571625"/>
                  <a:gd name="connsiteY6" fmla="*/ 0 h 1476375"/>
                  <a:gd name="connsiteX7" fmla="*/ 809625 w 1571625"/>
                  <a:gd name="connsiteY7" fmla="*/ 438150 h 1476375"/>
                  <a:gd name="connsiteX8" fmla="*/ 0 w 1571625"/>
                  <a:gd name="connsiteY8" fmla="*/ 590550 h 1476375"/>
                  <a:gd name="connsiteX0" fmla="*/ 0 w 1571625"/>
                  <a:gd name="connsiteY0" fmla="*/ 590550 h 1476375"/>
                  <a:gd name="connsiteX1" fmla="*/ 47625 w 1571625"/>
                  <a:gd name="connsiteY1" fmla="*/ 838200 h 1476375"/>
                  <a:gd name="connsiteX2" fmla="*/ 514350 w 1571625"/>
                  <a:gd name="connsiteY2" fmla="*/ 857250 h 1476375"/>
                  <a:gd name="connsiteX3" fmla="*/ 649603 w 1571625"/>
                  <a:gd name="connsiteY3" fmla="*/ 1439087 h 1476375"/>
                  <a:gd name="connsiteX4" fmla="*/ 866775 w 1571625"/>
                  <a:gd name="connsiteY4" fmla="*/ 1143000 h 1476375"/>
                  <a:gd name="connsiteX5" fmla="*/ 1571625 w 1571625"/>
                  <a:gd name="connsiteY5" fmla="*/ 1476375 h 1476375"/>
                  <a:gd name="connsiteX6" fmla="*/ 1323975 w 1571625"/>
                  <a:gd name="connsiteY6" fmla="*/ 0 h 1476375"/>
                  <a:gd name="connsiteX7" fmla="*/ 809625 w 1571625"/>
                  <a:gd name="connsiteY7" fmla="*/ 438150 h 1476375"/>
                  <a:gd name="connsiteX8" fmla="*/ 0 w 1571625"/>
                  <a:gd name="connsiteY8" fmla="*/ 590550 h 1476375"/>
                  <a:gd name="connsiteX0" fmla="*/ 0 w 1571625"/>
                  <a:gd name="connsiteY0" fmla="*/ 590550 h 1476375"/>
                  <a:gd name="connsiteX1" fmla="*/ 47625 w 1571625"/>
                  <a:gd name="connsiteY1" fmla="*/ 838200 h 1476375"/>
                  <a:gd name="connsiteX2" fmla="*/ 514350 w 1571625"/>
                  <a:gd name="connsiteY2" fmla="*/ 857250 h 1476375"/>
                  <a:gd name="connsiteX3" fmla="*/ 649603 w 1571625"/>
                  <a:gd name="connsiteY3" fmla="*/ 1439087 h 1476375"/>
                  <a:gd name="connsiteX4" fmla="*/ 833302 w 1571625"/>
                  <a:gd name="connsiteY4" fmla="*/ 1343837 h 1476375"/>
                  <a:gd name="connsiteX5" fmla="*/ 1571625 w 1571625"/>
                  <a:gd name="connsiteY5" fmla="*/ 1476375 h 1476375"/>
                  <a:gd name="connsiteX6" fmla="*/ 1323975 w 1571625"/>
                  <a:gd name="connsiteY6" fmla="*/ 0 h 1476375"/>
                  <a:gd name="connsiteX7" fmla="*/ 809625 w 1571625"/>
                  <a:gd name="connsiteY7" fmla="*/ 438150 h 1476375"/>
                  <a:gd name="connsiteX8" fmla="*/ 0 w 1571625"/>
                  <a:gd name="connsiteY8" fmla="*/ 590550 h 1476375"/>
                  <a:gd name="connsiteX0" fmla="*/ 0 w 1571625"/>
                  <a:gd name="connsiteY0" fmla="*/ 590550 h 1476375"/>
                  <a:gd name="connsiteX1" fmla="*/ 47625 w 1571625"/>
                  <a:gd name="connsiteY1" fmla="*/ 838200 h 1476375"/>
                  <a:gd name="connsiteX2" fmla="*/ 514350 w 1571625"/>
                  <a:gd name="connsiteY2" fmla="*/ 857250 h 1476375"/>
                  <a:gd name="connsiteX3" fmla="*/ 649603 w 1571625"/>
                  <a:gd name="connsiteY3" fmla="*/ 1439087 h 1476375"/>
                  <a:gd name="connsiteX4" fmla="*/ 877933 w 1571625"/>
                  <a:gd name="connsiteY4" fmla="*/ 1399625 h 1476375"/>
                  <a:gd name="connsiteX5" fmla="*/ 1571625 w 1571625"/>
                  <a:gd name="connsiteY5" fmla="*/ 1476375 h 1476375"/>
                  <a:gd name="connsiteX6" fmla="*/ 1323975 w 1571625"/>
                  <a:gd name="connsiteY6" fmla="*/ 0 h 1476375"/>
                  <a:gd name="connsiteX7" fmla="*/ 809625 w 1571625"/>
                  <a:gd name="connsiteY7" fmla="*/ 438150 h 1476375"/>
                  <a:gd name="connsiteX8" fmla="*/ 0 w 1571625"/>
                  <a:gd name="connsiteY8" fmla="*/ 590550 h 1476375"/>
                  <a:gd name="connsiteX0" fmla="*/ 0 w 1571625"/>
                  <a:gd name="connsiteY0" fmla="*/ 590550 h 1476375"/>
                  <a:gd name="connsiteX1" fmla="*/ 47625 w 1571625"/>
                  <a:gd name="connsiteY1" fmla="*/ 838200 h 1476375"/>
                  <a:gd name="connsiteX2" fmla="*/ 488065 w 1571625"/>
                  <a:gd name="connsiteY2" fmla="*/ 909820 h 1476375"/>
                  <a:gd name="connsiteX3" fmla="*/ 649603 w 1571625"/>
                  <a:gd name="connsiteY3" fmla="*/ 1439087 h 1476375"/>
                  <a:gd name="connsiteX4" fmla="*/ 877933 w 1571625"/>
                  <a:gd name="connsiteY4" fmla="*/ 1399625 h 1476375"/>
                  <a:gd name="connsiteX5" fmla="*/ 1571625 w 1571625"/>
                  <a:gd name="connsiteY5" fmla="*/ 1476375 h 1476375"/>
                  <a:gd name="connsiteX6" fmla="*/ 1323975 w 1571625"/>
                  <a:gd name="connsiteY6" fmla="*/ 0 h 1476375"/>
                  <a:gd name="connsiteX7" fmla="*/ 809625 w 1571625"/>
                  <a:gd name="connsiteY7" fmla="*/ 438150 h 1476375"/>
                  <a:gd name="connsiteX8" fmla="*/ 0 w 1571625"/>
                  <a:gd name="connsiteY8" fmla="*/ 590550 h 1476375"/>
                  <a:gd name="connsiteX0" fmla="*/ 0 w 1571625"/>
                  <a:gd name="connsiteY0" fmla="*/ 590550 h 1476375"/>
                  <a:gd name="connsiteX1" fmla="*/ 41053 w 1571625"/>
                  <a:gd name="connsiteY1" fmla="*/ 877628 h 1476375"/>
                  <a:gd name="connsiteX2" fmla="*/ 488065 w 1571625"/>
                  <a:gd name="connsiteY2" fmla="*/ 909820 h 1476375"/>
                  <a:gd name="connsiteX3" fmla="*/ 649603 w 1571625"/>
                  <a:gd name="connsiteY3" fmla="*/ 1439087 h 1476375"/>
                  <a:gd name="connsiteX4" fmla="*/ 877933 w 1571625"/>
                  <a:gd name="connsiteY4" fmla="*/ 1399625 h 1476375"/>
                  <a:gd name="connsiteX5" fmla="*/ 1571625 w 1571625"/>
                  <a:gd name="connsiteY5" fmla="*/ 1476375 h 1476375"/>
                  <a:gd name="connsiteX6" fmla="*/ 1323975 w 1571625"/>
                  <a:gd name="connsiteY6" fmla="*/ 0 h 1476375"/>
                  <a:gd name="connsiteX7" fmla="*/ 809625 w 1571625"/>
                  <a:gd name="connsiteY7" fmla="*/ 438150 h 1476375"/>
                  <a:gd name="connsiteX8" fmla="*/ 0 w 1571625"/>
                  <a:gd name="connsiteY8" fmla="*/ 590550 h 1476375"/>
                  <a:gd name="connsiteX0" fmla="*/ 0 w 1578197"/>
                  <a:gd name="connsiteY0" fmla="*/ 590550 h 1555231"/>
                  <a:gd name="connsiteX1" fmla="*/ 41053 w 1578197"/>
                  <a:gd name="connsiteY1" fmla="*/ 877628 h 1555231"/>
                  <a:gd name="connsiteX2" fmla="*/ 488065 w 1578197"/>
                  <a:gd name="connsiteY2" fmla="*/ 909820 h 1555231"/>
                  <a:gd name="connsiteX3" fmla="*/ 649603 w 1578197"/>
                  <a:gd name="connsiteY3" fmla="*/ 1439087 h 1555231"/>
                  <a:gd name="connsiteX4" fmla="*/ 877933 w 1578197"/>
                  <a:gd name="connsiteY4" fmla="*/ 1399625 h 1555231"/>
                  <a:gd name="connsiteX5" fmla="*/ 1578197 w 1578197"/>
                  <a:gd name="connsiteY5" fmla="*/ 1555231 h 1555231"/>
                  <a:gd name="connsiteX6" fmla="*/ 1323975 w 1578197"/>
                  <a:gd name="connsiteY6" fmla="*/ 0 h 1555231"/>
                  <a:gd name="connsiteX7" fmla="*/ 809625 w 1578197"/>
                  <a:gd name="connsiteY7" fmla="*/ 438150 h 1555231"/>
                  <a:gd name="connsiteX8" fmla="*/ 0 w 1578197"/>
                  <a:gd name="connsiteY8" fmla="*/ 590550 h 1555231"/>
                  <a:gd name="connsiteX0" fmla="*/ 0 w 1578197"/>
                  <a:gd name="connsiteY0" fmla="*/ 590550 h 1555231"/>
                  <a:gd name="connsiteX1" fmla="*/ 54196 w 1578197"/>
                  <a:gd name="connsiteY1" fmla="*/ 857913 h 1555231"/>
                  <a:gd name="connsiteX2" fmla="*/ 488065 w 1578197"/>
                  <a:gd name="connsiteY2" fmla="*/ 909820 h 1555231"/>
                  <a:gd name="connsiteX3" fmla="*/ 649603 w 1578197"/>
                  <a:gd name="connsiteY3" fmla="*/ 1439087 h 1555231"/>
                  <a:gd name="connsiteX4" fmla="*/ 877933 w 1578197"/>
                  <a:gd name="connsiteY4" fmla="*/ 1399625 h 1555231"/>
                  <a:gd name="connsiteX5" fmla="*/ 1578197 w 1578197"/>
                  <a:gd name="connsiteY5" fmla="*/ 1555231 h 1555231"/>
                  <a:gd name="connsiteX6" fmla="*/ 1323975 w 1578197"/>
                  <a:gd name="connsiteY6" fmla="*/ 0 h 1555231"/>
                  <a:gd name="connsiteX7" fmla="*/ 809625 w 1578197"/>
                  <a:gd name="connsiteY7" fmla="*/ 438150 h 1555231"/>
                  <a:gd name="connsiteX8" fmla="*/ 0 w 1578197"/>
                  <a:gd name="connsiteY8" fmla="*/ 590550 h 1555231"/>
                  <a:gd name="connsiteX0" fmla="*/ 0 w 1669141"/>
                  <a:gd name="connsiteY0" fmla="*/ 550130 h 1555231"/>
                  <a:gd name="connsiteX1" fmla="*/ 145140 w 1669141"/>
                  <a:gd name="connsiteY1" fmla="*/ 857913 h 1555231"/>
                  <a:gd name="connsiteX2" fmla="*/ 579009 w 1669141"/>
                  <a:gd name="connsiteY2" fmla="*/ 909820 h 1555231"/>
                  <a:gd name="connsiteX3" fmla="*/ 740547 w 1669141"/>
                  <a:gd name="connsiteY3" fmla="*/ 1439087 h 1555231"/>
                  <a:gd name="connsiteX4" fmla="*/ 968877 w 1669141"/>
                  <a:gd name="connsiteY4" fmla="*/ 1399625 h 1555231"/>
                  <a:gd name="connsiteX5" fmla="*/ 1669141 w 1669141"/>
                  <a:gd name="connsiteY5" fmla="*/ 1555231 h 1555231"/>
                  <a:gd name="connsiteX6" fmla="*/ 1414919 w 1669141"/>
                  <a:gd name="connsiteY6" fmla="*/ 0 h 1555231"/>
                  <a:gd name="connsiteX7" fmla="*/ 900569 w 1669141"/>
                  <a:gd name="connsiteY7" fmla="*/ 438150 h 1555231"/>
                  <a:gd name="connsiteX8" fmla="*/ 0 w 1669141"/>
                  <a:gd name="connsiteY8" fmla="*/ 550130 h 1555231"/>
                  <a:gd name="connsiteX0" fmla="*/ 0 w 1669141"/>
                  <a:gd name="connsiteY0" fmla="*/ 550130 h 1555231"/>
                  <a:gd name="connsiteX1" fmla="*/ 33985 w 1669141"/>
                  <a:gd name="connsiteY1" fmla="*/ 837703 h 1555231"/>
                  <a:gd name="connsiteX2" fmla="*/ 579009 w 1669141"/>
                  <a:gd name="connsiteY2" fmla="*/ 909820 h 1555231"/>
                  <a:gd name="connsiteX3" fmla="*/ 740547 w 1669141"/>
                  <a:gd name="connsiteY3" fmla="*/ 1439087 h 1555231"/>
                  <a:gd name="connsiteX4" fmla="*/ 968877 w 1669141"/>
                  <a:gd name="connsiteY4" fmla="*/ 1399625 h 1555231"/>
                  <a:gd name="connsiteX5" fmla="*/ 1669141 w 1669141"/>
                  <a:gd name="connsiteY5" fmla="*/ 1555231 h 1555231"/>
                  <a:gd name="connsiteX6" fmla="*/ 1414919 w 1669141"/>
                  <a:gd name="connsiteY6" fmla="*/ 0 h 1555231"/>
                  <a:gd name="connsiteX7" fmla="*/ 900569 w 1669141"/>
                  <a:gd name="connsiteY7" fmla="*/ 438150 h 1555231"/>
                  <a:gd name="connsiteX8" fmla="*/ 0 w 1669141"/>
                  <a:gd name="connsiteY8" fmla="*/ 550130 h 1555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69141" h="1555231">
                    <a:moveTo>
                      <a:pt x="0" y="550130"/>
                    </a:moveTo>
                    <a:lnTo>
                      <a:pt x="33985" y="837703"/>
                    </a:lnTo>
                    <a:lnTo>
                      <a:pt x="579009" y="909820"/>
                    </a:lnTo>
                    <a:lnTo>
                      <a:pt x="740547" y="1439087"/>
                    </a:lnTo>
                    <a:lnTo>
                      <a:pt x="968877" y="1399625"/>
                    </a:lnTo>
                    <a:lnTo>
                      <a:pt x="1669141" y="1555231"/>
                    </a:lnTo>
                    <a:lnTo>
                      <a:pt x="1414919" y="0"/>
                    </a:lnTo>
                    <a:lnTo>
                      <a:pt x="900569" y="438150"/>
                    </a:lnTo>
                    <a:lnTo>
                      <a:pt x="0" y="550130"/>
                    </a:lnTo>
                    <a:close/>
                  </a:path>
                </a:pathLst>
              </a:custGeom>
              <a:solidFill>
                <a:srgbClr val="5770BE">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9" name="Forme libre 78"/>
              <p:cNvSpPr/>
              <p:nvPr/>
            </p:nvSpPr>
            <p:spPr>
              <a:xfrm>
                <a:off x="4718363" y="4401522"/>
                <a:ext cx="1052422" cy="1846052"/>
              </a:xfrm>
              <a:custGeom>
                <a:avLst/>
                <a:gdLst>
                  <a:gd name="connsiteX0" fmla="*/ 905773 w 1061049"/>
                  <a:gd name="connsiteY0" fmla="*/ 0 h 1846052"/>
                  <a:gd name="connsiteX1" fmla="*/ 931653 w 1061049"/>
                  <a:gd name="connsiteY1" fmla="*/ 224286 h 1846052"/>
                  <a:gd name="connsiteX2" fmla="*/ 310551 w 1061049"/>
                  <a:gd name="connsiteY2" fmla="*/ 552090 h 1846052"/>
                  <a:gd name="connsiteX3" fmla="*/ 474453 w 1061049"/>
                  <a:gd name="connsiteY3" fmla="*/ 1017916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10551 w 1061049"/>
                  <a:gd name="connsiteY2" fmla="*/ 552090 h 1846052"/>
                  <a:gd name="connsiteX3" fmla="*/ 370936 w 1061049"/>
                  <a:gd name="connsiteY3" fmla="*/ 888519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10551 w 1061049"/>
                  <a:gd name="connsiteY2" fmla="*/ 552090 h 1846052"/>
                  <a:gd name="connsiteX3" fmla="*/ 319177 w 1061049"/>
                  <a:gd name="connsiteY3" fmla="*/ 888519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62310 w 1061049"/>
                  <a:gd name="connsiteY2" fmla="*/ 526210 h 1846052"/>
                  <a:gd name="connsiteX3" fmla="*/ 319177 w 1061049"/>
                  <a:gd name="connsiteY3" fmla="*/ 888519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62310 w 1061049"/>
                  <a:gd name="connsiteY2" fmla="*/ 526210 h 1846052"/>
                  <a:gd name="connsiteX3" fmla="*/ 336430 w 1061049"/>
                  <a:gd name="connsiteY3" fmla="*/ 974783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62310 w 1061049"/>
                  <a:gd name="connsiteY2" fmla="*/ 526210 h 1846052"/>
                  <a:gd name="connsiteX3" fmla="*/ 336430 w 1061049"/>
                  <a:gd name="connsiteY3" fmla="*/ 974783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62310 w 1061049"/>
                  <a:gd name="connsiteY2" fmla="*/ 526210 h 1846052"/>
                  <a:gd name="connsiteX3" fmla="*/ 345056 w 1061049"/>
                  <a:gd name="connsiteY3" fmla="*/ 888519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62310 w 1061049"/>
                  <a:gd name="connsiteY2" fmla="*/ 526210 h 1846052"/>
                  <a:gd name="connsiteX3" fmla="*/ 345056 w 1061049"/>
                  <a:gd name="connsiteY3" fmla="*/ 888519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52422"/>
                  <a:gd name="connsiteY0" fmla="*/ 0 h 1846052"/>
                  <a:gd name="connsiteX1" fmla="*/ 931653 w 1052422"/>
                  <a:gd name="connsiteY1" fmla="*/ 224286 h 1846052"/>
                  <a:gd name="connsiteX2" fmla="*/ 362310 w 1052422"/>
                  <a:gd name="connsiteY2" fmla="*/ 526210 h 1846052"/>
                  <a:gd name="connsiteX3" fmla="*/ 345056 w 1052422"/>
                  <a:gd name="connsiteY3" fmla="*/ 888519 h 1846052"/>
                  <a:gd name="connsiteX4" fmla="*/ 1052422 w 1052422"/>
                  <a:gd name="connsiteY4" fmla="*/ 1362973 h 1846052"/>
                  <a:gd name="connsiteX5" fmla="*/ 983411 w 1052422"/>
                  <a:gd name="connsiteY5" fmla="*/ 1846052 h 1846052"/>
                  <a:gd name="connsiteX6" fmla="*/ 414068 w 1052422"/>
                  <a:gd name="connsiteY6" fmla="*/ 1500996 h 1846052"/>
                  <a:gd name="connsiteX7" fmla="*/ 0 w 1052422"/>
                  <a:gd name="connsiteY7" fmla="*/ 776377 h 1846052"/>
                  <a:gd name="connsiteX8" fmla="*/ 336430 w 1052422"/>
                  <a:gd name="connsiteY8" fmla="*/ 138022 h 1846052"/>
                  <a:gd name="connsiteX9" fmla="*/ 905773 w 1052422"/>
                  <a:gd name="connsiteY9" fmla="*/ 0 h 1846052"/>
                  <a:gd name="connsiteX0" fmla="*/ 905773 w 1052422"/>
                  <a:gd name="connsiteY0" fmla="*/ 0 h 1846052"/>
                  <a:gd name="connsiteX1" fmla="*/ 931653 w 1052422"/>
                  <a:gd name="connsiteY1" fmla="*/ 224286 h 1846052"/>
                  <a:gd name="connsiteX2" fmla="*/ 362310 w 1052422"/>
                  <a:gd name="connsiteY2" fmla="*/ 526210 h 1846052"/>
                  <a:gd name="connsiteX3" fmla="*/ 345056 w 1052422"/>
                  <a:gd name="connsiteY3" fmla="*/ 888519 h 1846052"/>
                  <a:gd name="connsiteX4" fmla="*/ 1052422 w 1052422"/>
                  <a:gd name="connsiteY4" fmla="*/ 1362973 h 1846052"/>
                  <a:gd name="connsiteX5" fmla="*/ 983411 w 1052422"/>
                  <a:gd name="connsiteY5" fmla="*/ 1846052 h 1846052"/>
                  <a:gd name="connsiteX6" fmla="*/ 414068 w 1052422"/>
                  <a:gd name="connsiteY6" fmla="*/ 1500996 h 1846052"/>
                  <a:gd name="connsiteX7" fmla="*/ 0 w 1052422"/>
                  <a:gd name="connsiteY7" fmla="*/ 776377 h 1846052"/>
                  <a:gd name="connsiteX8" fmla="*/ 336430 w 1052422"/>
                  <a:gd name="connsiteY8" fmla="*/ 138022 h 1846052"/>
                  <a:gd name="connsiteX9" fmla="*/ 905773 w 1052422"/>
                  <a:gd name="connsiteY9" fmla="*/ 0 h 1846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52422" h="1846052">
                    <a:moveTo>
                      <a:pt x="905773" y="0"/>
                    </a:moveTo>
                    <a:lnTo>
                      <a:pt x="931653" y="224286"/>
                    </a:lnTo>
                    <a:lnTo>
                      <a:pt x="362310" y="526210"/>
                    </a:lnTo>
                    <a:lnTo>
                      <a:pt x="345056" y="888519"/>
                    </a:lnTo>
                    <a:cubicBezTo>
                      <a:pt x="543463" y="1187568"/>
                      <a:pt x="491705" y="1201946"/>
                      <a:pt x="1052422" y="1362973"/>
                    </a:cubicBezTo>
                    <a:lnTo>
                      <a:pt x="983411" y="1846052"/>
                    </a:lnTo>
                    <a:lnTo>
                      <a:pt x="414068" y="1500996"/>
                    </a:lnTo>
                    <a:lnTo>
                      <a:pt x="0" y="776377"/>
                    </a:lnTo>
                    <a:lnTo>
                      <a:pt x="336430" y="138022"/>
                    </a:lnTo>
                    <a:lnTo>
                      <a:pt x="905773" y="0"/>
                    </a:lnTo>
                    <a:close/>
                  </a:path>
                </a:pathLst>
              </a:custGeom>
              <a:solidFill>
                <a:srgbClr val="5770BE">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0" name="Forme libre 79"/>
              <p:cNvSpPr/>
              <p:nvPr/>
            </p:nvSpPr>
            <p:spPr>
              <a:xfrm>
                <a:off x="5914396" y="5210963"/>
                <a:ext cx="1621765" cy="1475117"/>
              </a:xfrm>
              <a:custGeom>
                <a:avLst/>
                <a:gdLst>
                  <a:gd name="connsiteX0" fmla="*/ 0 w 1561382"/>
                  <a:gd name="connsiteY0" fmla="*/ 491705 h 1414732"/>
                  <a:gd name="connsiteX1" fmla="*/ 759125 w 1561382"/>
                  <a:gd name="connsiteY1" fmla="*/ 465826 h 1414732"/>
                  <a:gd name="connsiteX2" fmla="*/ 862642 w 1561382"/>
                  <a:gd name="connsiteY2" fmla="*/ 155275 h 1414732"/>
                  <a:gd name="connsiteX3" fmla="*/ 802257 w 1561382"/>
                  <a:gd name="connsiteY3" fmla="*/ 0 h 1414732"/>
                  <a:gd name="connsiteX4" fmla="*/ 1155940 w 1561382"/>
                  <a:gd name="connsiteY4" fmla="*/ 69011 h 1414732"/>
                  <a:gd name="connsiteX5" fmla="*/ 1561382 w 1561382"/>
                  <a:gd name="connsiteY5" fmla="*/ 552090 h 1414732"/>
                  <a:gd name="connsiteX6" fmla="*/ 1242204 w 1561382"/>
                  <a:gd name="connsiteY6" fmla="*/ 1414732 h 1414732"/>
                  <a:gd name="connsiteX7" fmla="*/ 957533 w 1561382"/>
                  <a:gd name="connsiteY7" fmla="*/ 1043796 h 1414732"/>
                  <a:gd name="connsiteX8" fmla="*/ 8627 w 1561382"/>
                  <a:gd name="connsiteY8" fmla="*/ 1035170 h 1414732"/>
                  <a:gd name="connsiteX9" fmla="*/ 0 w 1561382"/>
                  <a:gd name="connsiteY9" fmla="*/ 491705 h 1414732"/>
                  <a:gd name="connsiteX0" fmla="*/ 0 w 1561382"/>
                  <a:gd name="connsiteY0" fmla="*/ 491705 h 1414732"/>
                  <a:gd name="connsiteX1" fmla="*/ 664235 w 1561382"/>
                  <a:gd name="connsiteY1" fmla="*/ 439947 h 1414732"/>
                  <a:gd name="connsiteX2" fmla="*/ 862642 w 1561382"/>
                  <a:gd name="connsiteY2" fmla="*/ 155275 h 1414732"/>
                  <a:gd name="connsiteX3" fmla="*/ 802257 w 1561382"/>
                  <a:gd name="connsiteY3" fmla="*/ 0 h 1414732"/>
                  <a:gd name="connsiteX4" fmla="*/ 1155940 w 1561382"/>
                  <a:gd name="connsiteY4" fmla="*/ 69011 h 1414732"/>
                  <a:gd name="connsiteX5" fmla="*/ 1561382 w 1561382"/>
                  <a:gd name="connsiteY5" fmla="*/ 552090 h 1414732"/>
                  <a:gd name="connsiteX6" fmla="*/ 1242204 w 1561382"/>
                  <a:gd name="connsiteY6" fmla="*/ 1414732 h 1414732"/>
                  <a:gd name="connsiteX7" fmla="*/ 957533 w 1561382"/>
                  <a:gd name="connsiteY7" fmla="*/ 1043796 h 1414732"/>
                  <a:gd name="connsiteX8" fmla="*/ 8627 w 1561382"/>
                  <a:gd name="connsiteY8" fmla="*/ 1035170 h 1414732"/>
                  <a:gd name="connsiteX9" fmla="*/ 0 w 1561382"/>
                  <a:gd name="connsiteY9" fmla="*/ 491705 h 1414732"/>
                  <a:gd name="connsiteX0" fmla="*/ 0 w 1561382"/>
                  <a:gd name="connsiteY0" fmla="*/ 491705 h 1414732"/>
                  <a:gd name="connsiteX1" fmla="*/ 664235 w 1561382"/>
                  <a:gd name="connsiteY1" fmla="*/ 439947 h 1414732"/>
                  <a:gd name="connsiteX2" fmla="*/ 776378 w 1561382"/>
                  <a:gd name="connsiteY2" fmla="*/ 241539 h 1414732"/>
                  <a:gd name="connsiteX3" fmla="*/ 802257 w 1561382"/>
                  <a:gd name="connsiteY3" fmla="*/ 0 h 1414732"/>
                  <a:gd name="connsiteX4" fmla="*/ 1155940 w 1561382"/>
                  <a:gd name="connsiteY4" fmla="*/ 69011 h 1414732"/>
                  <a:gd name="connsiteX5" fmla="*/ 1561382 w 1561382"/>
                  <a:gd name="connsiteY5" fmla="*/ 552090 h 1414732"/>
                  <a:gd name="connsiteX6" fmla="*/ 1242204 w 1561382"/>
                  <a:gd name="connsiteY6" fmla="*/ 1414732 h 1414732"/>
                  <a:gd name="connsiteX7" fmla="*/ 957533 w 1561382"/>
                  <a:gd name="connsiteY7" fmla="*/ 1043796 h 1414732"/>
                  <a:gd name="connsiteX8" fmla="*/ 8627 w 1561382"/>
                  <a:gd name="connsiteY8" fmla="*/ 1035170 h 1414732"/>
                  <a:gd name="connsiteX9" fmla="*/ 0 w 1561382"/>
                  <a:gd name="connsiteY9" fmla="*/ 491705 h 1414732"/>
                  <a:gd name="connsiteX0" fmla="*/ 0 w 1561382"/>
                  <a:gd name="connsiteY0" fmla="*/ 552090 h 1475117"/>
                  <a:gd name="connsiteX1" fmla="*/ 664235 w 1561382"/>
                  <a:gd name="connsiteY1" fmla="*/ 500332 h 1475117"/>
                  <a:gd name="connsiteX2" fmla="*/ 776378 w 1561382"/>
                  <a:gd name="connsiteY2" fmla="*/ 301924 h 1475117"/>
                  <a:gd name="connsiteX3" fmla="*/ 707367 w 1561382"/>
                  <a:gd name="connsiteY3" fmla="*/ 0 h 1475117"/>
                  <a:gd name="connsiteX4" fmla="*/ 1155940 w 1561382"/>
                  <a:gd name="connsiteY4" fmla="*/ 129396 h 1475117"/>
                  <a:gd name="connsiteX5" fmla="*/ 1561382 w 1561382"/>
                  <a:gd name="connsiteY5" fmla="*/ 612475 h 1475117"/>
                  <a:gd name="connsiteX6" fmla="*/ 1242204 w 1561382"/>
                  <a:gd name="connsiteY6" fmla="*/ 1475117 h 1475117"/>
                  <a:gd name="connsiteX7" fmla="*/ 957533 w 1561382"/>
                  <a:gd name="connsiteY7" fmla="*/ 1104181 h 1475117"/>
                  <a:gd name="connsiteX8" fmla="*/ 8627 w 1561382"/>
                  <a:gd name="connsiteY8" fmla="*/ 1095555 h 1475117"/>
                  <a:gd name="connsiteX9" fmla="*/ 0 w 1561382"/>
                  <a:gd name="connsiteY9" fmla="*/ 552090 h 1475117"/>
                  <a:gd name="connsiteX0" fmla="*/ 0 w 1561382"/>
                  <a:gd name="connsiteY0" fmla="*/ 552090 h 1475117"/>
                  <a:gd name="connsiteX1" fmla="*/ 664235 w 1561382"/>
                  <a:gd name="connsiteY1" fmla="*/ 500332 h 1475117"/>
                  <a:gd name="connsiteX2" fmla="*/ 776378 w 1561382"/>
                  <a:gd name="connsiteY2" fmla="*/ 301924 h 1475117"/>
                  <a:gd name="connsiteX3" fmla="*/ 707367 w 1561382"/>
                  <a:gd name="connsiteY3" fmla="*/ 0 h 1475117"/>
                  <a:gd name="connsiteX4" fmla="*/ 1293962 w 1561382"/>
                  <a:gd name="connsiteY4" fmla="*/ 146649 h 1475117"/>
                  <a:gd name="connsiteX5" fmla="*/ 1561382 w 1561382"/>
                  <a:gd name="connsiteY5" fmla="*/ 612475 h 1475117"/>
                  <a:gd name="connsiteX6" fmla="*/ 1242204 w 1561382"/>
                  <a:gd name="connsiteY6" fmla="*/ 1475117 h 1475117"/>
                  <a:gd name="connsiteX7" fmla="*/ 957533 w 1561382"/>
                  <a:gd name="connsiteY7" fmla="*/ 1104181 h 1475117"/>
                  <a:gd name="connsiteX8" fmla="*/ 8627 w 1561382"/>
                  <a:gd name="connsiteY8" fmla="*/ 1095555 h 1475117"/>
                  <a:gd name="connsiteX9" fmla="*/ 0 w 1561382"/>
                  <a:gd name="connsiteY9" fmla="*/ 552090 h 1475117"/>
                  <a:gd name="connsiteX0" fmla="*/ 60384 w 1621766"/>
                  <a:gd name="connsiteY0" fmla="*/ 552090 h 1475117"/>
                  <a:gd name="connsiteX1" fmla="*/ 724619 w 1621766"/>
                  <a:gd name="connsiteY1" fmla="*/ 500332 h 1475117"/>
                  <a:gd name="connsiteX2" fmla="*/ 836762 w 1621766"/>
                  <a:gd name="connsiteY2" fmla="*/ 301924 h 1475117"/>
                  <a:gd name="connsiteX3" fmla="*/ 767751 w 1621766"/>
                  <a:gd name="connsiteY3" fmla="*/ 0 h 1475117"/>
                  <a:gd name="connsiteX4" fmla="*/ 1354346 w 1621766"/>
                  <a:gd name="connsiteY4" fmla="*/ 146649 h 1475117"/>
                  <a:gd name="connsiteX5" fmla="*/ 1621766 w 1621766"/>
                  <a:gd name="connsiteY5" fmla="*/ 612475 h 1475117"/>
                  <a:gd name="connsiteX6" fmla="*/ 1302588 w 1621766"/>
                  <a:gd name="connsiteY6" fmla="*/ 1475117 h 1475117"/>
                  <a:gd name="connsiteX7" fmla="*/ 1017917 w 1621766"/>
                  <a:gd name="connsiteY7" fmla="*/ 1104181 h 1475117"/>
                  <a:gd name="connsiteX8" fmla="*/ 0 w 1621766"/>
                  <a:gd name="connsiteY8" fmla="*/ 1095555 h 1475117"/>
                  <a:gd name="connsiteX9" fmla="*/ 60384 w 1621766"/>
                  <a:gd name="connsiteY9" fmla="*/ 552090 h 1475117"/>
                  <a:gd name="connsiteX0" fmla="*/ 60384 w 1621766"/>
                  <a:gd name="connsiteY0" fmla="*/ 552090 h 1475117"/>
                  <a:gd name="connsiteX1" fmla="*/ 664234 w 1621766"/>
                  <a:gd name="connsiteY1" fmla="*/ 500332 h 1475117"/>
                  <a:gd name="connsiteX2" fmla="*/ 836762 w 1621766"/>
                  <a:gd name="connsiteY2" fmla="*/ 301924 h 1475117"/>
                  <a:gd name="connsiteX3" fmla="*/ 767751 w 1621766"/>
                  <a:gd name="connsiteY3" fmla="*/ 0 h 1475117"/>
                  <a:gd name="connsiteX4" fmla="*/ 1354346 w 1621766"/>
                  <a:gd name="connsiteY4" fmla="*/ 146649 h 1475117"/>
                  <a:gd name="connsiteX5" fmla="*/ 1621766 w 1621766"/>
                  <a:gd name="connsiteY5" fmla="*/ 612475 h 1475117"/>
                  <a:gd name="connsiteX6" fmla="*/ 1302588 w 1621766"/>
                  <a:gd name="connsiteY6" fmla="*/ 1475117 h 1475117"/>
                  <a:gd name="connsiteX7" fmla="*/ 1017917 w 1621766"/>
                  <a:gd name="connsiteY7" fmla="*/ 1104181 h 1475117"/>
                  <a:gd name="connsiteX8" fmla="*/ 0 w 1621766"/>
                  <a:gd name="connsiteY8" fmla="*/ 1095555 h 1475117"/>
                  <a:gd name="connsiteX9" fmla="*/ 60384 w 1621766"/>
                  <a:gd name="connsiteY9" fmla="*/ 552090 h 1475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1766" h="1475117">
                    <a:moveTo>
                      <a:pt x="60384" y="552090"/>
                    </a:moveTo>
                    <a:lnTo>
                      <a:pt x="664234" y="500332"/>
                    </a:lnTo>
                    <a:lnTo>
                      <a:pt x="836762" y="301924"/>
                    </a:lnTo>
                    <a:lnTo>
                      <a:pt x="767751" y="0"/>
                    </a:lnTo>
                    <a:lnTo>
                      <a:pt x="1354346" y="146649"/>
                    </a:lnTo>
                    <a:lnTo>
                      <a:pt x="1621766" y="612475"/>
                    </a:lnTo>
                    <a:lnTo>
                      <a:pt x="1302588" y="1475117"/>
                    </a:lnTo>
                    <a:lnTo>
                      <a:pt x="1017917" y="1104181"/>
                    </a:lnTo>
                    <a:lnTo>
                      <a:pt x="0" y="1095555"/>
                    </a:lnTo>
                    <a:lnTo>
                      <a:pt x="60384" y="552090"/>
                    </a:lnTo>
                    <a:close/>
                  </a:path>
                </a:pathLst>
              </a:custGeom>
              <a:solidFill>
                <a:srgbClr val="5770BE">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75" name="Forme libre 74"/>
            <p:cNvSpPr/>
            <p:nvPr/>
          </p:nvSpPr>
          <p:spPr>
            <a:xfrm>
              <a:off x="6158820" y="3094762"/>
              <a:ext cx="1424943" cy="1575188"/>
            </a:xfrm>
            <a:custGeom>
              <a:avLst/>
              <a:gdLst>
                <a:gd name="connsiteX0" fmla="*/ 739472 w 1455089"/>
                <a:gd name="connsiteY0" fmla="*/ 0 h 1590261"/>
                <a:gd name="connsiteX1" fmla="*/ 890546 w 1455089"/>
                <a:gd name="connsiteY1" fmla="*/ 143124 h 1590261"/>
                <a:gd name="connsiteX2" fmla="*/ 1296063 w 1455089"/>
                <a:gd name="connsiteY2" fmla="*/ 119270 h 1590261"/>
                <a:gd name="connsiteX3" fmla="*/ 1455089 w 1455089"/>
                <a:gd name="connsiteY3" fmla="*/ 341907 h 1590261"/>
                <a:gd name="connsiteX4" fmla="*/ 1359673 w 1455089"/>
                <a:gd name="connsiteY4" fmla="*/ 1049573 h 1590261"/>
                <a:gd name="connsiteX5" fmla="*/ 1431235 w 1455089"/>
                <a:gd name="connsiteY5" fmla="*/ 1200647 h 1590261"/>
                <a:gd name="connsiteX6" fmla="*/ 978011 w 1455089"/>
                <a:gd name="connsiteY6" fmla="*/ 1566407 h 1590261"/>
                <a:gd name="connsiteX7" fmla="*/ 429371 w 1455089"/>
                <a:gd name="connsiteY7" fmla="*/ 1590261 h 1590261"/>
                <a:gd name="connsiteX8" fmla="*/ 119270 w 1455089"/>
                <a:gd name="connsiteY8" fmla="*/ 1502797 h 1590261"/>
                <a:gd name="connsiteX9" fmla="*/ 0 w 1455089"/>
                <a:gd name="connsiteY9" fmla="*/ 1065475 h 1590261"/>
                <a:gd name="connsiteX10" fmla="*/ 159026 w 1455089"/>
                <a:gd name="connsiteY10" fmla="*/ 588397 h 1590261"/>
                <a:gd name="connsiteX11" fmla="*/ 333955 w 1455089"/>
                <a:gd name="connsiteY11" fmla="*/ 477079 h 1590261"/>
                <a:gd name="connsiteX12" fmla="*/ 262393 w 1455089"/>
                <a:gd name="connsiteY12" fmla="*/ 349858 h 1590261"/>
                <a:gd name="connsiteX13" fmla="*/ 739472 w 1455089"/>
                <a:gd name="connsiteY13" fmla="*/ 0 h 1590261"/>
                <a:gd name="connsiteX0" fmla="*/ 664110 w 1455089"/>
                <a:gd name="connsiteY0" fmla="*/ 0 h 1585237"/>
                <a:gd name="connsiteX1" fmla="*/ 890546 w 1455089"/>
                <a:gd name="connsiteY1" fmla="*/ 138100 h 1585237"/>
                <a:gd name="connsiteX2" fmla="*/ 1296063 w 1455089"/>
                <a:gd name="connsiteY2" fmla="*/ 114246 h 1585237"/>
                <a:gd name="connsiteX3" fmla="*/ 1455089 w 1455089"/>
                <a:gd name="connsiteY3" fmla="*/ 336883 h 1585237"/>
                <a:gd name="connsiteX4" fmla="*/ 1359673 w 1455089"/>
                <a:gd name="connsiteY4" fmla="*/ 1044549 h 1585237"/>
                <a:gd name="connsiteX5" fmla="*/ 1431235 w 1455089"/>
                <a:gd name="connsiteY5" fmla="*/ 1195623 h 1585237"/>
                <a:gd name="connsiteX6" fmla="*/ 978011 w 1455089"/>
                <a:gd name="connsiteY6" fmla="*/ 1561383 h 1585237"/>
                <a:gd name="connsiteX7" fmla="*/ 429371 w 1455089"/>
                <a:gd name="connsiteY7" fmla="*/ 1585237 h 1585237"/>
                <a:gd name="connsiteX8" fmla="*/ 119270 w 1455089"/>
                <a:gd name="connsiteY8" fmla="*/ 1497773 h 1585237"/>
                <a:gd name="connsiteX9" fmla="*/ 0 w 1455089"/>
                <a:gd name="connsiteY9" fmla="*/ 1060451 h 1585237"/>
                <a:gd name="connsiteX10" fmla="*/ 159026 w 1455089"/>
                <a:gd name="connsiteY10" fmla="*/ 583373 h 1585237"/>
                <a:gd name="connsiteX11" fmla="*/ 333955 w 1455089"/>
                <a:gd name="connsiteY11" fmla="*/ 472055 h 1585237"/>
                <a:gd name="connsiteX12" fmla="*/ 262393 w 1455089"/>
                <a:gd name="connsiteY12" fmla="*/ 344834 h 1585237"/>
                <a:gd name="connsiteX13" fmla="*/ 664110 w 1455089"/>
                <a:gd name="connsiteY13" fmla="*/ 0 h 1585237"/>
                <a:gd name="connsiteX0" fmla="*/ 664110 w 1455089"/>
                <a:gd name="connsiteY0" fmla="*/ 0 h 1585237"/>
                <a:gd name="connsiteX1" fmla="*/ 900594 w 1455089"/>
                <a:gd name="connsiteY1" fmla="*/ 112979 h 1585237"/>
                <a:gd name="connsiteX2" fmla="*/ 1296063 w 1455089"/>
                <a:gd name="connsiteY2" fmla="*/ 114246 h 1585237"/>
                <a:gd name="connsiteX3" fmla="*/ 1455089 w 1455089"/>
                <a:gd name="connsiteY3" fmla="*/ 336883 h 1585237"/>
                <a:gd name="connsiteX4" fmla="*/ 1359673 w 1455089"/>
                <a:gd name="connsiteY4" fmla="*/ 1044549 h 1585237"/>
                <a:gd name="connsiteX5" fmla="*/ 1431235 w 1455089"/>
                <a:gd name="connsiteY5" fmla="*/ 1195623 h 1585237"/>
                <a:gd name="connsiteX6" fmla="*/ 978011 w 1455089"/>
                <a:gd name="connsiteY6" fmla="*/ 1561383 h 1585237"/>
                <a:gd name="connsiteX7" fmla="*/ 429371 w 1455089"/>
                <a:gd name="connsiteY7" fmla="*/ 1585237 h 1585237"/>
                <a:gd name="connsiteX8" fmla="*/ 119270 w 1455089"/>
                <a:gd name="connsiteY8" fmla="*/ 1497773 h 1585237"/>
                <a:gd name="connsiteX9" fmla="*/ 0 w 1455089"/>
                <a:gd name="connsiteY9" fmla="*/ 1060451 h 1585237"/>
                <a:gd name="connsiteX10" fmla="*/ 159026 w 1455089"/>
                <a:gd name="connsiteY10" fmla="*/ 583373 h 1585237"/>
                <a:gd name="connsiteX11" fmla="*/ 333955 w 1455089"/>
                <a:gd name="connsiteY11" fmla="*/ 472055 h 1585237"/>
                <a:gd name="connsiteX12" fmla="*/ 262393 w 1455089"/>
                <a:gd name="connsiteY12" fmla="*/ 344834 h 1585237"/>
                <a:gd name="connsiteX13" fmla="*/ 664110 w 1455089"/>
                <a:gd name="connsiteY13" fmla="*/ 0 h 1585237"/>
                <a:gd name="connsiteX0" fmla="*/ 664110 w 1455089"/>
                <a:gd name="connsiteY0" fmla="*/ 0 h 1575188"/>
                <a:gd name="connsiteX1" fmla="*/ 900594 w 1455089"/>
                <a:gd name="connsiteY1" fmla="*/ 102930 h 1575188"/>
                <a:gd name="connsiteX2" fmla="*/ 1296063 w 1455089"/>
                <a:gd name="connsiteY2" fmla="*/ 104197 h 1575188"/>
                <a:gd name="connsiteX3" fmla="*/ 1455089 w 1455089"/>
                <a:gd name="connsiteY3" fmla="*/ 326834 h 1575188"/>
                <a:gd name="connsiteX4" fmla="*/ 1359673 w 1455089"/>
                <a:gd name="connsiteY4" fmla="*/ 1034500 h 1575188"/>
                <a:gd name="connsiteX5" fmla="*/ 1431235 w 1455089"/>
                <a:gd name="connsiteY5" fmla="*/ 1185574 h 1575188"/>
                <a:gd name="connsiteX6" fmla="*/ 978011 w 1455089"/>
                <a:gd name="connsiteY6" fmla="*/ 1551334 h 1575188"/>
                <a:gd name="connsiteX7" fmla="*/ 429371 w 1455089"/>
                <a:gd name="connsiteY7" fmla="*/ 1575188 h 1575188"/>
                <a:gd name="connsiteX8" fmla="*/ 119270 w 1455089"/>
                <a:gd name="connsiteY8" fmla="*/ 1487724 h 1575188"/>
                <a:gd name="connsiteX9" fmla="*/ 0 w 1455089"/>
                <a:gd name="connsiteY9" fmla="*/ 1050402 h 1575188"/>
                <a:gd name="connsiteX10" fmla="*/ 159026 w 1455089"/>
                <a:gd name="connsiteY10" fmla="*/ 573324 h 1575188"/>
                <a:gd name="connsiteX11" fmla="*/ 333955 w 1455089"/>
                <a:gd name="connsiteY11" fmla="*/ 462006 h 1575188"/>
                <a:gd name="connsiteX12" fmla="*/ 262393 w 1455089"/>
                <a:gd name="connsiteY12" fmla="*/ 334785 h 1575188"/>
                <a:gd name="connsiteX13" fmla="*/ 664110 w 1455089"/>
                <a:gd name="connsiteY13" fmla="*/ 0 h 1575188"/>
                <a:gd name="connsiteX0" fmla="*/ 664110 w 1455089"/>
                <a:gd name="connsiteY0" fmla="*/ 0 h 1575188"/>
                <a:gd name="connsiteX1" fmla="*/ 900594 w 1455089"/>
                <a:gd name="connsiteY1" fmla="*/ 102930 h 1575188"/>
                <a:gd name="connsiteX2" fmla="*/ 1296063 w 1455089"/>
                <a:gd name="connsiteY2" fmla="*/ 104197 h 1575188"/>
                <a:gd name="connsiteX3" fmla="*/ 1455089 w 1455089"/>
                <a:gd name="connsiteY3" fmla="*/ 326834 h 1575188"/>
                <a:gd name="connsiteX4" fmla="*/ 1359673 w 1455089"/>
                <a:gd name="connsiteY4" fmla="*/ 1034500 h 1575188"/>
                <a:gd name="connsiteX5" fmla="*/ 1265437 w 1455089"/>
                <a:gd name="connsiteY5" fmla="*/ 1125284 h 1575188"/>
                <a:gd name="connsiteX6" fmla="*/ 978011 w 1455089"/>
                <a:gd name="connsiteY6" fmla="*/ 1551334 h 1575188"/>
                <a:gd name="connsiteX7" fmla="*/ 429371 w 1455089"/>
                <a:gd name="connsiteY7" fmla="*/ 1575188 h 1575188"/>
                <a:gd name="connsiteX8" fmla="*/ 119270 w 1455089"/>
                <a:gd name="connsiteY8" fmla="*/ 1487724 h 1575188"/>
                <a:gd name="connsiteX9" fmla="*/ 0 w 1455089"/>
                <a:gd name="connsiteY9" fmla="*/ 1050402 h 1575188"/>
                <a:gd name="connsiteX10" fmla="*/ 159026 w 1455089"/>
                <a:gd name="connsiteY10" fmla="*/ 573324 h 1575188"/>
                <a:gd name="connsiteX11" fmla="*/ 333955 w 1455089"/>
                <a:gd name="connsiteY11" fmla="*/ 462006 h 1575188"/>
                <a:gd name="connsiteX12" fmla="*/ 262393 w 1455089"/>
                <a:gd name="connsiteY12" fmla="*/ 334785 h 1575188"/>
                <a:gd name="connsiteX13" fmla="*/ 664110 w 1455089"/>
                <a:gd name="connsiteY13" fmla="*/ 0 h 1575188"/>
                <a:gd name="connsiteX0" fmla="*/ 664110 w 1455089"/>
                <a:gd name="connsiteY0" fmla="*/ 0 h 1575188"/>
                <a:gd name="connsiteX1" fmla="*/ 900594 w 1455089"/>
                <a:gd name="connsiteY1" fmla="*/ 102930 h 1575188"/>
                <a:gd name="connsiteX2" fmla="*/ 1296063 w 1455089"/>
                <a:gd name="connsiteY2" fmla="*/ 104197 h 1575188"/>
                <a:gd name="connsiteX3" fmla="*/ 1455089 w 1455089"/>
                <a:gd name="connsiteY3" fmla="*/ 326834 h 1575188"/>
                <a:gd name="connsiteX4" fmla="*/ 1329528 w 1455089"/>
                <a:gd name="connsiteY4" fmla="*/ 677783 h 1575188"/>
                <a:gd name="connsiteX5" fmla="*/ 1265437 w 1455089"/>
                <a:gd name="connsiteY5" fmla="*/ 1125284 h 1575188"/>
                <a:gd name="connsiteX6" fmla="*/ 978011 w 1455089"/>
                <a:gd name="connsiteY6" fmla="*/ 1551334 h 1575188"/>
                <a:gd name="connsiteX7" fmla="*/ 429371 w 1455089"/>
                <a:gd name="connsiteY7" fmla="*/ 1575188 h 1575188"/>
                <a:gd name="connsiteX8" fmla="*/ 119270 w 1455089"/>
                <a:gd name="connsiteY8" fmla="*/ 1487724 h 1575188"/>
                <a:gd name="connsiteX9" fmla="*/ 0 w 1455089"/>
                <a:gd name="connsiteY9" fmla="*/ 1050402 h 1575188"/>
                <a:gd name="connsiteX10" fmla="*/ 159026 w 1455089"/>
                <a:gd name="connsiteY10" fmla="*/ 573324 h 1575188"/>
                <a:gd name="connsiteX11" fmla="*/ 333955 w 1455089"/>
                <a:gd name="connsiteY11" fmla="*/ 462006 h 1575188"/>
                <a:gd name="connsiteX12" fmla="*/ 262393 w 1455089"/>
                <a:gd name="connsiteY12" fmla="*/ 334785 h 1575188"/>
                <a:gd name="connsiteX13" fmla="*/ 664110 w 1455089"/>
                <a:gd name="connsiteY13" fmla="*/ 0 h 1575188"/>
                <a:gd name="connsiteX0" fmla="*/ 664110 w 1419919"/>
                <a:gd name="connsiteY0" fmla="*/ 0 h 1575188"/>
                <a:gd name="connsiteX1" fmla="*/ 900594 w 1419919"/>
                <a:gd name="connsiteY1" fmla="*/ 102930 h 1575188"/>
                <a:gd name="connsiteX2" fmla="*/ 1296063 w 1419919"/>
                <a:gd name="connsiteY2" fmla="*/ 104197 h 1575188"/>
                <a:gd name="connsiteX3" fmla="*/ 1419919 w 1419919"/>
                <a:gd name="connsiteY3" fmla="*/ 326834 h 1575188"/>
                <a:gd name="connsiteX4" fmla="*/ 1329528 w 1419919"/>
                <a:gd name="connsiteY4" fmla="*/ 677783 h 1575188"/>
                <a:gd name="connsiteX5" fmla="*/ 1265437 w 1419919"/>
                <a:gd name="connsiteY5" fmla="*/ 1125284 h 1575188"/>
                <a:gd name="connsiteX6" fmla="*/ 978011 w 1419919"/>
                <a:gd name="connsiteY6" fmla="*/ 1551334 h 1575188"/>
                <a:gd name="connsiteX7" fmla="*/ 429371 w 1419919"/>
                <a:gd name="connsiteY7" fmla="*/ 1575188 h 1575188"/>
                <a:gd name="connsiteX8" fmla="*/ 119270 w 1419919"/>
                <a:gd name="connsiteY8" fmla="*/ 1487724 h 1575188"/>
                <a:gd name="connsiteX9" fmla="*/ 0 w 1419919"/>
                <a:gd name="connsiteY9" fmla="*/ 1050402 h 1575188"/>
                <a:gd name="connsiteX10" fmla="*/ 159026 w 1419919"/>
                <a:gd name="connsiteY10" fmla="*/ 573324 h 1575188"/>
                <a:gd name="connsiteX11" fmla="*/ 333955 w 1419919"/>
                <a:gd name="connsiteY11" fmla="*/ 462006 h 1575188"/>
                <a:gd name="connsiteX12" fmla="*/ 262393 w 1419919"/>
                <a:gd name="connsiteY12" fmla="*/ 334785 h 1575188"/>
                <a:gd name="connsiteX13" fmla="*/ 664110 w 1419919"/>
                <a:gd name="connsiteY13" fmla="*/ 0 h 1575188"/>
                <a:gd name="connsiteX0" fmla="*/ 664110 w 1419919"/>
                <a:gd name="connsiteY0" fmla="*/ 0 h 1575188"/>
                <a:gd name="connsiteX1" fmla="*/ 900594 w 1419919"/>
                <a:gd name="connsiteY1" fmla="*/ 102930 h 1575188"/>
                <a:gd name="connsiteX2" fmla="*/ 1296063 w 1419919"/>
                <a:gd name="connsiteY2" fmla="*/ 104197 h 1575188"/>
                <a:gd name="connsiteX3" fmla="*/ 1419919 w 1419919"/>
                <a:gd name="connsiteY3" fmla="*/ 326834 h 1575188"/>
                <a:gd name="connsiteX4" fmla="*/ 1329528 w 1419919"/>
                <a:gd name="connsiteY4" fmla="*/ 677783 h 1575188"/>
                <a:gd name="connsiteX5" fmla="*/ 1295582 w 1419919"/>
                <a:gd name="connsiteY5" fmla="*/ 1075042 h 1575188"/>
                <a:gd name="connsiteX6" fmla="*/ 978011 w 1419919"/>
                <a:gd name="connsiteY6" fmla="*/ 1551334 h 1575188"/>
                <a:gd name="connsiteX7" fmla="*/ 429371 w 1419919"/>
                <a:gd name="connsiteY7" fmla="*/ 1575188 h 1575188"/>
                <a:gd name="connsiteX8" fmla="*/ 119270 w 1419919"/>
                <a:gd name="connsiteY8" fmla="*/ 1487724 h 1575188"/>
                <a:gd name="connsiteX9" fmla="*/ 0 w 1419919"/>
                <a:gd name="connsiteY9" fmla="*/ 1050402 h 1575188"/>
                <a:gd name="connsiteX10" fmla="*/ 159026 w 1419919"/>
                <a:gd name="connsiteY10" fmla="*/ 573324 h 1575188"/>
                <a:gd name="connsiteX11" fmla="*/ 333955 w 1419919"/>
                <a:gd name="connsiteY11" fmla="*/ 462006 h 1575188"/>
                <a:gd name="connsiteX12" fmla="*/ 262393 w 1419919"/>
                <a:gd name="connsiteY12" fmla="*/ 334785 h 1575188"/>
                <a:gd name="connsiteX13" fmla="*/ 664110 w 1419919"/>
                <a:gd name="connsiteY13" fmla="*/ 0 h 1575188"/>
                <a:gd name="connsiteX0" fmla="*/ 664110 w 1419919"/>
                <a:gd name="connsiteY0" fmla="*/ 0 h 1575188"/>
                <a:gd name="connsiteX1" fmla="*/ 900594 w 1419919"/>
                <a:gd name="connsiteY1" fmla="*/ 102930 h 1575188"/>
                <a:gd name="connsiteX2" fmla="*/ 1296063 w 1419919"/>
                <a:gd name="connsiteY2" fmla="*/ 104197 h 1575188"/>
                <a:gd name="connsiteX3" fmla="*/ 1419919 w 1419919"/>
                <a:gd name="connsiteY3" fmla="*/ 326834 h 1575188"/>
                <a:gd name="connsiteX4" fmla="*/ 1329528 w 1419919"/>
                <a:gd name="connsiteY4" fmla="*/ 677783 h 1575188"/>
                <a:gd name="connsiteX5" fmla="*/ 1295582 w 1419919"/>
                <a:gd name="connsiteY5" fmla="*/ 1075042 h 1575188"/>
                <a:gd name="connsiteX6" fmla="*/ 978011 w 1419919"/>
                <a:gd name="connsiteY6" fmla="*/ 1506117 h 1575188"/>
                <a:gd name="connsiteX7" fmla="*/ 429371 w 1419919"/>
                <a:gd name="connsiteY7" fmla="*/ 1575188 h 1575188"/>
                <a:gd name="connsiteX8" fmla="*/ 119270 w 1419919"/>
                <a:gd name="connsiteY8" fmla="*/ 1487724 h 1575188"/>
                <a:gd name="connsiteX9" fmla="*/ 0 w 1419919"/>
                <a:gd name="connsiteY9" fmla="*/ 1050402 h 1575188"/>
                <a:gd name="connsiteX10" fmla="*/ 159026 w 1419919"/>
                <a:gd name="connsiteY10" fmla="*/ 573324 h 1575188"/>
                <a:gd name="connsiteX11" fmla="*/ 333955 w 1419919"/>
                <a:gd name="connsiteY11" fmla="*/ 462006 h 1575188"/>
                <a:gd name="connsiteX12" fmla="*/ 262393 w 1419919"/>
                <a:gd name="connsiteY12" fmla="*/ 334785 h 1575188"/>
                <a:gd name="connsiteX13" fmla="*/ 664110 w 1419919"/>
                <a:gd name="connsiteY13" fmla="*/ 0 h 1575188"/>
                <a:gd name="connsiteX0" fmla="*/ 664110 w 1419919"/>
                <a:gd name="connsiteY0" fmla="*/ 0 h 1575188"/>
                <a:gd name="connsiteX1" fmla="*/ 900594 w 1419919"/>
                <a:gd name="connsiteY1" fmla="*/ 102930 h 1575188"/>
                <a:gd name="connsiteX2" fmla="*/ 1296063 w 1419919"/>
                <a:gd name="connsiteY2" fmla="*/ 104197 h 1575188"/>
                <a:gd name="connsiteX3" fmla="*/ 1419919 w 1419919"/>
                <a:gd name="connsiteY3" fmla="*/ 326834 h 1575188"/>
                <a:gd name="connsiteX4" fmla="*/ 1329528 w 1419919"/>
                <a:gd name="connsiteY4" fmla="*/ 677783 h 1575188"/>
                <a:gd name="connsiteX5" fmla="*/ 1290557 w 1419919"/>
                <a:gd name="connsiteY5" fmla="*/ 1130308 h 1575188"/>
                <a:gd name="connsiteX6" fmla="*/ 978011 w 1419919"/>
                <a:gd name="connsiteY6" fmla="*/ 1506117 h 1575188"/>
                <a:gd name="connsiteX7" fmla="*/ 429371 w 1419919"/>
                <a:gd name="connsiteY7" fmla="*/ 1575188 h 1575188"/>
                <a:gd name="connsiteX8" fmla="*/ 119270 w 1419919"/>
                <a:gd name="connsiteY8" fmla="*/ 1487724 h 1575188"/>
                <a:gd name="connsiteX9" fmla="*/ 0 w 1419919"/>
                <a:gd name="connsiteY9" fmla="*/ 1050402 h 1575188"/>
                <a:gd name="connsiteX10" fmla="*/ 159026 w 1419919"/>
                <a:gd name="connsiteY10" fmla="*/ 573324 h 1575188"/>
                <a:gd name="connsiteX11" fmla="*/ 333955 w 1419919"/>
                <a:gd name="connsiteY11" fmla="*/ 462006 h 1575188"/>
                <a:gd name="connsiteX12" fmla="*/ 262393 w 1419919"/>
                <a:gd name="connsiteY12" fmla="*/ 334785 h 1575188"/>
                <a:gd name="connsiteX13" fmla="*/ 664110 w 1419919"/>
                <a:gd name="connsiteY13" fmla="*/ 0 h 1575188"/>
                <a:gd name="connsiteX0" fmla="*/ 664110 w 1419919"/>
                <a:gd name="connsiteY0" fmla="*/ 0 h 1575188"/>
                <a:gd name="connsiteX1" fmla="*/ 900594 w 1419919"/>
                <a:gd name="connsiteY1" fmla="*/ 102930 h 1575188"/>
                <a:gd name="connsiteX2" fmla="*/ 1296063 w 1419919"/>
                <a:gd name="connsiteY2" fmla="*/ 104197 h 1575188"/>
                <a:gd name="connsiteX3" fmla="*/ 1419919 w 1419919"/>
                <a:gd name="connsiteY3" fmla="*/ 326834 h 1575188"/>
                <a:gd name="connsiteX4" fmla="*/ 1329528 w 1419919"/>
                <a:gd name="connsiteY4" fmla="*/ 677783 h 1575188"/>
                <a:gd name="connsiteX5" fmla="*/ 1290557 w 1419919"/>
                <a:gd name="connsiteY5" fmla="*/ 1105187 h 1575188"/>
                <a:gd name="connsiteX6" fmla="*/ 978011 w 1419919"/>
                <a:gd name="connsiteY6" fmla="*/ 1506117 h 1575188"/>
                <a:gd name="connsiteX7" fmla="*/ 429371 w 1419919"/>
                <a:gd name="connsiteY7" fmla="*/ 1575188 h 1575188"/>
                <a:gd name="connsiteX8" fmla="*/ 119270 w 1419919"/>
                <a:gd name="connsiteY8" fmla="*/ 1487724 h 1575188"/>
                <a:gd name="connsiteX9" fmla="*/ 0 w 1419919"/>
                <a:gd name="connsiteY9" fmla="*/ 1050402 h 1575188"/>
                <a:gd name="connsiteX10" fmla="*/ 159026 w 1419919"/>
                <a:gd name="connsiteY10" fmla="*/ 573324 h 1575188"/>
                <a:gd name="connsiteX11" fmla="*/ 333955 w 1419919"/>
                <a:gd name="connsiteY11" fmla="*/ 462006 h 1575188"/>
                <a:gd name="connsiteX12" fmla="*/ 262393 w 1419919"/>
                <a:gd name="connsiteY12" fmla="*/ 334785 h 1575188"/>
                <a:gd name="connsiteX13" fmla="*/ 664110 w 1419919"/>
                <a:gd name="connsiteY13" fmla="*/ 0 h 1575188"/>
                <a:gd name="connsiteX0" fmla="*/ 664110 w 1424943"/>
                <a:gd name="connsiteY0" fmla="*/ 0 h 1575188"/>
                <a:gd name="connsiteX1" fmla="*/ 900594 w 1424943"/>
                <a:gd name="connsiteY1" fmla="*/ 102930 h 1575188"/>
                <a:gd name="connsiteX2" fmla="*/ 1296063 w 1424943"/>
                <a:gd name="connsiteY2" fmla="*/ 104197 h 1575188"/>
                <a:gd name="connsiteX3" fmla="*/ 1424943 w 1424943"/>
                <a:gd name="connsiteY3" fmla="*/ 261519 h 1575188"/>
                <a:gd name="connsiteX4" fmla="*/ 1329528 w 1424943"/>
                <a:gd name="connsiteY4" fmla="*/ 677783 h 1575188"/>
                <a:gd name="connsiteX5" fmla="*/ 1290557 w 1424943"/>
                <a:gd name="connsiteY5" fmla="*/ 1105187 h 1575188"/>
                <a:gd name="connsiteX6" fmla="*/ 978011 w 1424943"/>
                <a:gd name="connsiteY6" fmla="*/ 1506117 h 1575188"/>
                <a:gd name="connsiteX7" fmla="*/ 429371 w 1424943"/>
                <a:gd name="connsiteY7" fmla="*/ 1575188 h 1575188"/>
                <a:gd name="connsiteX8" fmla="*/ 119270 w 1424943"/>
                <a:gd name="connsiteY8" fmla="*/ 1487724 h 1575188"/>
                <a:gd name="connsiteX9" fmla="*/ 0 w 1424943"/>
                <a:gd name="connsiteY9" fmla="*/ 1050402 h 1575188"/>
                <a:gd name="connsiteX10" fmla="*/ 159026 w 1424943"/>
                <a:gd name="connsiteY10" fmla="*/ 573324 h 1575188"/>
                <a:gd name="connsiteX11" fmla="*/ 333955 w 1424943"/>
                <a:gd name="connsiteY11" fmla="*/ 462006 h 1575188"/>
                <a:gd name="connsiteX12" fmla="*/ 262393 w 1424943"/>
                <a:gd name="connsiteY12" fmla="*/ 334785 h 1575188"/>
                <a:gd name="connsiteX13" fmla="*/ 664110 w 1424943"/>
                <a:gd name="connsiteY13" fmla="*/ 0 h 1575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24943" h="1575188">
                  <a:moveTo>
                    <a:pt x="664110" y="0"/>
                  </a:moveTo>
                  <a:lnTo>
                    <a:pt x="900594" y="102930"/>
                  </a:lnTo>
                  <a:lnTo>
                    <a:pt x="1296063" y="104197"/>
                  </a:lnTo>
                  <a:lnTo>
                    <a:pt x="1424943" y="261519"/>
                  </a:lnTo>
                  <a:lnTo>
                    <a:pt x="1329528" y="677783"/>
                  </a:lnTo>
                  <a:lnTo>
                    <a:pt x="1290557" y="1105187"/>
                  </a:lnTo>
                  <a:lnTo>
                    <a:pt x="978011" y="1506117"/>
                  </a:lnTo>
                  <a:lnTo>
                    <a:pt x="429371" y="1575188"/>
                  </a:lnTo>
                  <a:lnTo>
                    <a:pt x="119270" y="1487724"/>
                  </a:lnTo>
                  <a:lnTo>
                    <a:pt x="0" y="1050402"/>
                  </a:lnTo>
                  <a:lnTo>
                    <a:pt x="159026" y="573324"/>
                  </a:lnTo>
                  <a:lnTo>
                    <a:pt x="333955" y="462006"/>
                  </a:lnTo>
                  <a:lnTo>
                    <a:pt x="262393" y="334785"/>
                  </a:lnTo>
                  <a:lnTo>
                    <a:pt x="664110" y="0"/>
                  </a:lnTo>
                  <a:close/>
                </a:path>
              </a:pathLst>
            </a:custGeom>
            <a:solidFill>
              <a:srgbClr val="5770BE">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Forme libre 75"/>
            <p:cNvSpPr/>
            <p:nvPr/>
          </p:nvSpPr>
          <p:spPr>
            <a:xfrm>
              <a:off x="5187150" y="2028914"/>
              <a:ext cx="1557707" cy="2251296"/>
            </a:xfrm>
            <a:custGeom>
              <a:avLst/>
              <a:gdLst>
                <a:gd name="connsiteX0" fmla="*/ 232565 w 1458812"/>
                <a:gd name="connsiteY0" fmla="*/ 0 h 1939796"/>
                <a:gd name="connsiteX1" fmla="*/ 718835 w 1458812"/>
                <a:gd name="connsiteY1" fmla="*/ 216707 h 1939796"/>
                <a:gd name="connsiteX2" fmla="*/ 1231533 w 1458812"/>
                <a:gd name="connsiteY2" fmla="*/ 243135 h 1939796"/>
                <a:gd name="connsiteX3" fmla="*/ 1411242 w 1458812"/>
                <a:gd name="connsiteY3" fmla="*/ 491556 h 1939796"/>
                <a:gd name="connsiteX4" fmla="*/ 1294960 w 1458812"/>
                <a:gd name="connsiteY4" fmla="*/ 702978 h 1939796"/>
                <a:gd name="connsiteX5" fmla="*/ 1458812 w 1458812"/>
                <a:gd name="connsiteY5" fmla="*/ 983112 h 1939796"/>
                <a:gd name="connsiteX6" fmla="*/ 1014826 w 1458812"/>
                <a:gd name="connsiteY6" fmla="*/ 1321387 h 1939796"/>
                <a:gd name="connsiteX7" fmla="*/ 1125822 w 1458812"/>
                <a:gd name="connsiteY7" fmla="*/ 1448240 h 1939796"/>
                <a:gd name="connsiteX8" fmla="*/ 903829 w 1458812"/>
                <a:gd name="connsiteY8" fmla="*/ 1596236 h 1939796"/>
                <a:gd name="connsiteX9" fmla="*/ 798118 w 1458812"/>
                <a:gd name="connsiteY9" fmla="*/ 1939796 h 1939796"/>
                <a:gd name="connsiteX10" fmla="*/ 243136 w 1458812"/>
                <a:gd name="connsiteY10" fmla="*/ 1236818 h 1939796"/>
                <a:gd name="connsiteX11" fmla="*/ 237850 w 1458812"/>
                <a:gd name="connsiteY11" fmla="*/ 724120 h 1939796"/>
                <a:gd name="connsiteX12" fmla="*/ 0 w 1458812"/>
                <a:gd name="connsiteY12" fmla="*/ 89854 h 1939796"/>
                <a:gd name="connsiteX13" fmla="*/ 232565 w 1458812"/>
                <a:gd name="connsiteY13" fmla="*/ 0 h 1939796"/>
                <a:gd name="connsiteX0" fmla="*/ 232565 w 1544664"/>
                <a:gd name="connsiteY0" fmla="*/ 0 h 1939796"/>
                <a:gd name="connsiteX1" fmla="*/ 718835 w 1544664"/>
                <a:gd name="connsiteY1" fmla="*/ 216707 h 1939796"/>
                <a:gd name="connsiteX2" fmla="*/ 1231533 w 1544664"/>
                <a:gd name="connsiteY2" fmla="*/ 243135 h 1939796"/>
                <a:gd name="connsiteX3" fmla="*/ 1411242 w 1544664"/>
                <a:gd name="connsiteY3" fmla="*/ 491556 h 1939796"/>
                <a:gd name="connsiteX4" fmla="*/ 1294960 w 1544664"/>
                <a:gd name="connsiteY4" fmla="*/ 702978 h 1939796"/>
                <a:gd name="connsiteX5" fmla="*/ 1544664 w 1544664"/>
                <a:gd name="connsiteY5" fmla="*/ 1068964 h 1939796"/>
                <a:gd name="connsiteX6" fmla="*/ 1014826 w 1544664"/>
                <a:gd name="connsiteY6" fmla="*/ 1321387 h 1939796"/>
                <a:gd name="connsiteX7" fmla="*/ 1125822 w 1544664"/>
                <a:gd name="connsiteY7" fmla="*/ 1448240 h 1939796"/>
                <a:gd name="connsiteX8" fmla="*/ 903829 w 1544664"/>
                <a:gd name="connsiteY8" fmla="*/ 1596236 h 1939796"/>
                <a:gd name="connsiteX9" fmla="*/ 798118 w 1544664"/>
                <a:gd name="connsiteY9" fmla="*/ 1939796 h 1939796"/>
                <a:gd name="connsiteX10" fmla="*/ 243136 w 1544664"/>
                <a:gd name="connsiteY10" fmla="*/ 1236818 h 1939796"/>
                <a:gd name="connsiteX11" fmla="*/ 237850 w 1544664"/>
                <a:gd name="connsiteY11" fmla="*/ 724120 h 1939796"/>
                <a:gd name="connsiteX12" fmla="*/ 0 w 1544664"/>
                <a:gd name="connsiteY12" fmla="*/ 89854 h 1939796"/>
                <a:gd name="connsiteX13" fmla="*/ 232565 w 1544664"/>
                <a:gd name="connsiteY13" fmla="*/ 0 h 1939796"/>
                <a:gd name="connsiteX0" fmla="*/ 232565 w 1544664"/>
                <a:gd name="connsiteY0" fmla="*/ 0 h 1939796"/>
                <a:gd name="connsiteX1" fmla="*/ 718835 w 1544664"/>
                <a:gd name="connsiteY1" fmla="*/ 216707 h 1939796"/>
                <a:gd name="connsiteX2" fmla="*/ 1231533 w 1544664"/>
                <a:gd name="connsiteY2" fmla="*/ 243135 h 1939796"/>
                <a:gd name="connsiteX3" fmla="*/ 1411242 w 1544664"/>
                <a:gd name="connsiteY3" fmla="*/ 491556 h 1939796"/>
                <a:gd name="connsiteX4" fmla="*/ 1294960 w 1544664"/>
                <a:gd name="connsiteY4" fmla="*/ 702978 h 1939796"/>
                <a:gd name="connsiteX5" fmla="*/ 1544664 w 1544664"/>
                <a:gd name="connsiteY5" fmla="*/ 1068964 h 1939796"/>
                <a:gd name="connsiteX6" fmla="*/ 1165067 w 1544664"/>
                <a:gd name="connsiteY6" fmla="*/ 1371467 h 1939796"/>
                <a:gd name="connsiteX7" fmla="*/ 1125822 w 1544664"/>
                <a:gd name="connsiteY7" fmla="*/ 1448240 h 1939796"/>
                <a:gd name="connsiteX8" fmla="*/ 903829 w 1544664"/>
                <a:gd name="connsiteY8" fmla="*/ 1596236 h 1939796"/>
                <a:gd name="connsiteX9" fmla="*/ 798118 w 1544664"/>
                <a:gd name="connsiteY9" fmla="*/ 1939796 h 1939796"/>
                <a:gd name="connsiteX10" fmla="*/ 243136 w 1544664"/>
                <a:gd name="connsiteY10" fmla="*/ 1236818 h 1939796"/>
                <a:gd name="connsiteX11" fmla="*/ 237850 w 1544664"/>
                <a:gd name="connsiteY11" fmla="*/ 724120 h 1939796"/>
                <a:gd name="connsiteX12" fmla="*/ 0 w 1544664"/>
                <a:gd name="connsiteY12" fmla="*/ 89854 h 1939796"/>
                <a:gd name="connsiteX13" fmla="*/ 232565 w 1544664"/>
                <a:gd name="connsiteY13" fmla="*/ 0 h 1939796"/>
                <a:gd name="connsiteX0" fmla="*/ 232565 w 1544664"/>
                <a:gd name="connsiteY0" fmla="*/ 0 h 1939796"/>
                <a:gd name="connsiteX1" fmla="*/ 718835 w 1544664"/>
                <a:gd name="connsiteY1" fmla="*/ 216707 h 1939796"/>
                <a:gd name="connsiteX2" fmla="*/ 1231533 w 1544664"/>
                <a:gd name="connsiteY2" fmla="*/ 243135 h 1939796"/>
                <a:gd name="connsiteX3" fmla="*/ 1411242 w 1544664"/>
                <a:gd name="connsiteY3" fmla="*/ 491556 h 1939796"/>
                <a:gd name="connsiteX4" fmla="*/ 1294960 w 1544664"/>
                <a:gd name="connsiteY4" fmla="*/ 702978 h 1939796"/>
                <a:gd name="connsiteX5" fmla="*/ 1544664 w 1544664"/>
                <a:gd name="connsiteY5" fmla="*/ 1068964 h 1939796"/>
                <a:gd name="connsiteX6" fmla="*/ 1165067 w 1544664"/>
                <a:gd name="connsiteY6" fmla="*/ 1371467 h 1939796"/>
                <a:gd name="connsiteX7" fmla="*/ 1240292 w 1544664"/>
                <a:gd name="connsiteY7" fmla="*/ 1484012 h 1939796"/>
                <a:gd name="connsiteX8" fmla="*/ 903829 w 1544664"/>
                <a:gd name="connsiteY8" fmla="*/ 1596236 h 1939796"/>
                <a:gd name="connsiteX9" fmla="*/ 798118 w 1544664"/>
                <a:gd name="connsiteY9" fmla="*/ 1939796 h 1939796"/>
                <a:gd name="connsiteX10" fmla="*/ 243136 w 1544664"/>
                <a:gd name="connsiteY10" fmla="*/ 1236818 h 1939796"/>
                <a:gd name="connsiteX11" fmla="*/ 237850 w 1544664"/>
                <a:gd name="connsiteY11" fmla="*/ 724120 h 1939796"/>
                <a:gd name="connsiteX12" fmla="*/ 0 w 1544664"/>
                <a:gd name="connsiteY12" fmla="*/ 89854 h 1939796"/>
                <a:gd name="connsiteX13" fmla="*/ 232565 w 1544664"/>
                <a:gd name="connsiteY13" fmla="*/ 0 h 1939796"/>
                <a:gd name="connsiteX0" fmla="*/ 232565 w 1544664"/>
                <a:gd name="connsiteY0" fmla="*/ 0 h 1939796"/>
                <a:gd name="connsiteX1" fmla="*/ 718835 w 1544664"/>
                <a:gd name="connsiteY1" fmla="*/ 216707 h 1939796"/>
                <a:gd name="connsiteX2" fmla="*/ 1231533 w 1544664"/>
                <a:gd name="connsiteY2" fmla="*/ 243135 h 1939796"/>
                <a:gd name="connsiteX3" fmla="*/ 1411242 w 1544664"/>
                <a:gd name="connsiteY3" fmla="*/ 491556 h 1939796"/>
                <a:gd name="connsiteX4" fmla="*/ 1294960 w 1544664"/>
                <a:gd name="connsiteY4" fmla="*/ 702978 h 1939796"/>
                <a:gd name="connsiteX5" fmla="*/ 1544664 w 1544664"/>
                <a:gd name="connsiteY5" fmla="*/ 1068964 h 1939796"/>
                <a:gd name="connsiteX6" fmla="*/ 1165067 w 1544664"/>
                <a:gd name="connsiteY6" fmla="*/ 1371467 h 1939796"/>
                <a:gd name="connsiteX7" fmla="*/ 1240292 w 1544664"/>
                <a:gd name="connsiteY7" fmla="*/ 1484012 h 1939796"/>
                <a:gd name="connsiteX8" fmla="*/ 1075533 w 1544664"/>
                <a:gd name="connsiteY8" fmla="*/ 1567619 h 1939796"/>
                <a:gd name="connsiteX9" fmla="*/ 798118 w 1544664"/>
                <a:gd name="connsiteY9" fmla="*/ 1939796 h 1939796"/>
                <a:gd name="connsiteX10" fmla="*/ 243136 w 1544664"/>
                <a:gd name="connsiteY10" fmla="*/ 1236818 h 1939796"/>
                <a:gd name="connsiteX11" fmla="*/ 237850 w 1544664"/>
                <a:gd name="connsiteY11" fmla="*/ 724120 h 1939796"/>
                <a:gd name="connsiteX12" fmla="*/ 0 w 1544664"/>
                <a:gd name="connsiteY12" fmla="*/ 89854 h 1939796"/>
                <a:gd name="connsiteX13" fmla="*/ 232565 w 1544664"/>
                <a:gd name="connsiteY13" fmla="*/ 0 h 1939796"/>
                <a:gd name="connsiteX0" fmla="*/ 232565 w 1544664"/>
                <a:gd name="connsiteY0" fmla="*/ 0 h 1997030"/>
                <a:gd name="connsiteX1" fmla="*/ 718835 w 1544664"/>
                <a:gd name="connsiteY1" fmla="*/ 216707 h 1997030"/>
                <a:gd name="connsiteX2" fmla="*/ 1231533 w 1544664"/>
                <a:gd name="connsiteY2" fmla="*/ 243135 h 1997030"/>
                <a:gd name="connsiteX3" fmla="*/ 1411242 w 1544664"/>
                <a:gd name="connsiteY3" fmla="*/ 491556 h 1997030"/>
                <a:gd name="connsiteX4" fmla="*/ 1294960 w 1544664"/>
                <a:gd name="connsiteY4" fmla="*/ 702978 h 1997030"/>
                <a:gd name="connsiteX5" fmla="*/ 1544664 w 1544664"/>
                <a:gd name="connsiteY5" fmla="*/ 1068964 h 1997030"/>
                <a:gd name="connsiteX6" fmla="*/ 1165067 w 1544664"/>
                <a:gd name="connsiteY6" fmla="*/ 1371467 h 1997030"/>
                <a:gd name="connsiteX7" fmla="*/ 1240292 w 1544664"/>
                <a:gd name="connsiteY7" fmla="*/ 1484012 h 1997030"/>
                <a:gd name="connsiteX8" fmla="*/ 1075533 w 1544664"/>
                <a:gd name="connsiteY8" fmla="*/ 1567619 h 1997030"/>
                <a:gd name="connsiteX9" fmla="*/ 941205 w 1544664"/>
                <a:gd name="connsiteY9" fmla="*/ 1997030 h 1997030"/>
                <a:gd name="connsiteX10" fmla="*/ 243136 w 1544664"/>
                <a:gd name="connsiteY10" fmla="*/ 1236818 h 1997030"/>
                <a:gd name="connsiteX11" fmla="*/ 237850 w 1544664"/>
                <a:gd name="connsiteY11" fmla="*/ 724120 h 1997030"/>
                <a:gd name="connsiteX12" fmla="*/ 0 w 1544664"/>
                <a:gd name="connsiteY12" fmla="*/ 89854 h 1997030"/>
                <a:gd name="connsiteX13" fmla="*/ 232565 w 1544664"/>
                <a:gd name="connsiteY13" fmla="*/ 0 h 1997030"/>
                <a:gd name="connsiteX0" fmla="*/ 232565 w 1544664"/>
                <a:gd name="connsiteY0" fmla="*/ 0 h 1997030"/>
                <a:gd name="connsiteX1" fmla="*/ 790378 w 1544664"/>
                <a:gd name="connsiteY1" fmla="*/ 80774 h 1997030"/>
                <a:gd name="connsiteX2" fmla="*/ 1231533 w 1544664"/>
                <a:gd name="connsiteY2" fmla="*/ 243135 h 1997030"/>
                <a:gd name="connsiteX3" fmla="*/ 1411242 w 1544664"/>
                <a:gd name="connsiteY3" fmla="*/ 491556 h 1997030"/>
                <a:gd name="connsiteX4" fmla="*/ 1294960 w 1544664"/>
                <a:gd name="connsiteY4" fmla="*/ 702978 h 1997030"/>
                <a:gd name="connsiteX5" fmla="*/ 1544664 w 1544664"/>
                <a:gd name="connsiteY5" fmla="*/ 1068964 h 1997030"/>
                <a:gd name="connsiteX6" fmla="*/ 1165067 w 1544664"/>
                <a:gd name="connsiteY6" fmla="*/ 1371467 h 1997030"/>
                <a:gd name="connsiteX7" fmla="*/ 1240292 w 1544664"/>
                <a:gd name="connsiteY7" fmla="*/ 1484012 h 1997030"/>
                <a:gd name="connsiteX8" fmla="*/ 1075533 w 1544664"/>
                <a:gd name="connsiteY8" fmla="*/ 1567619 h 1997030"/>
                <a:gd name="connsiteX9" fmla="*/ 941205 w 1544664"/>
                <a:gd name="connsiteY9" fmla="*/ 1997030 h 1997030"/>
                <a:gd name="connsiteX10" fmla="*/ 243136 w 1544664"/>
                <a:gd name="connsiteY10" fmla="*/ 1236818 h 1997030"/>
                <a:gd name="connsiteX11" fmla="*/ 237850 w 1544664"/>
                <a:gd name="connsiteY11" fmla="*/ 724120 h 1997030"/>
                <a:gd name="connsiteX12" fmla="*/ 0 w 1544664"/>
                <a:gd name="connsiteY12" fmla="*/ 89854 h 1997030"/>
                <a:gd name="connsiteX13" fmla="*/ 232565 w 1544664"/>
                <a:gd name="connsiteY13" fmla="*/ 0 h 1997030"/>
                <a:gd name="connsiteX0" fmla="*/ 232565 w 1544664"/>
                <a:gd name="connsiteY0" fmla="*/ 0 h 1997030"/>
                <a:gd name="connsiteX1" fmla="*/ 790378 w 1544664"/>
                <a:gd name="connsiteY1" fmla="*/ 80774 h 1997030"/>
                <a:gd name="connsiteX2" fmla="*/ 1231533 w 1544664"/>
                <a:gd name="connsiteY2" fmla="*/ 193055 h 1997030"/>
                <a:gd name="connsiteX3" fmla="*/ 1411242 w 1544664"/>
                <a:gd name="connsiteY3" fmla="*/ 491556 h 1997030"/>
                <a:gd name="connsiteX4" fmla="*/ 1294960 w 1544664"/>
                <a:gd name="connsiteY4" fmla="*/ 702978 h 1997030"/>
                <a:gd name="connsiteX5" fmla="*/ 1544664 w 1544664"/>
                <a:gd name="connsiteY5" fmla="*/ 1068964 h 1997030"/>
                <a:gd name="connsiteX6" fmla="*/ 1165067 w 1544664"/>
                <a:gd name="connsiteY6" fmla="*/ 1371467 h 1997030"/>
                <a:gd name="connsiteX7" fmla="*/ 1240292 w 1544664"/>
                <a:gd name="connsiteY7" fmla="*/ 1484012 h 1997030"/>
                <a:gd name="connsiteX8" fmla="*/ 1075533 w 1544664"/>
                <a:gd name="connsiteY8" fmla="*/ 1567619 h 1997030"/>
                <a:gd name="connsiteX9" fmla="*/ 941205 w 1544664"/>
                <a:gd name="connsiteY9" fmla="*/ 1997030 h 1997030"/>
                <a:gd name="connsiteX10" fmla="*/ 243136 w 1544664"/>
                <a:gd name="connsiteY10" fmla="*/ 1236818 h 1997030"/>
                <a:gd name="connsiteX11" fmla="*/ 237850 w 1544664"/>
                <a:gd name="connsiteY11" fmla="*/ 724120 h 1997030"/>
                <a:gd name="connsiteX12" fmla="*/ 0 w 1544664"/>
                <a:gd name="connsiteY12" fmla="*/ 89854 h 1997030"/>
                <a:gd name="connsiteX13" fmla="*/ 232565 w 1544664"/>
                <a:gd name="connsiteY13" fmla="*/ 0 h 1997030"/>
                <a:gd name="connsiteX0" fmla="*/ 232565 w 1544664"/>
                <a:gd name="connsiteY0" fmla="*/ 0 h 1997030"/>
                <a:gd name="connsiteX1" fmla="*/ 790378 w 1544664"/>
                <a:gd name="connsiteY1" fmla="*/ 80774 h 1997030"/>
                <a:gd name="connsiteX2" fmla="*/ 1231533 w 1544664"/>
                <a:gd name="connsiteY2" fmla="*/ 193055 h 1997030"/>
                <a:gd name="connsiteX3" fmla="*/ 1482785 w 1544664"/>
                <a:gd name="connsiteY3" fmla="*/ 441475 h 1997030"/>
                <a:gd name="connsiteX4" fmla="*/ 1294960 w 1544664"/>
                <a:gd name="connsiteY4" fmla="*/ 702978 h 1997030"/>
                <a:gd name="connsiteX5" fmla="*/ 1544664 w 1544664"/>
                <a:gd name="connsiteY5" fmla="*/ 1068964 h 1997030"/>
                <a:gd name="connsiteX6" fmla="*/ 1165067 w 1544664"/>
                <a:gd name="connsiteY6" fmla="*/ 1371467 h 1997030"/>
                <a:gd name="connsiteX7" fmla="*/ 1240292 w 1544664"/>
                <a:gd name="connsiteY7" fmla="*/ 1484012 h 1997030"/>
                <a:gd name="connsiteX8" fmla="*/ 1075533 w 1544664"/>
                <a:gd name="connsiteY8" fmla="*/ 1567619 h 1997030"/>
                <a:gd name="connsiteX9" fmla="*/ 941205 w 1544664"/>
                <a:gd name="connsiteY9" fmla="*/ 1997030 h 1997030"/>
                <a:gd name="connsiteX10" fmla="*/ 243136 w 1544664"/>
                <a:gd name="connsiteY10" fmla="*/ 1236818 h 1997030"/>
                <a:gd name="connsiteX11" fmla="*/ 237850 w 1544664"/>
                <a:gd name="connsiteY11" fmla="*/ 724120 h 1997030"/>
                <a:gd name="connsiteX12" fmla="*/ 0 w 1544664"/>
                <a:gd name="connsiteY12" fmla="*/ 89854 h 1997030"/>
                <a:gd name="connsiteX13" fmla="*/ 232565 w 1544664"/>
                <a:gd name="connsiteY13" fmla="*/ 0 h 1997030"/>
                <a:gd name="connsiteX0" fmla="*/ 232565 w 1544664"/>
                <a:gd name="connsiteY0" fmla="*/ 0 h 1997030"/>
                <a:gd name="connsiteX1" fmla="*/ 790378 w 1544664"/>
                <a:gd name="connsiteY1" fmla="*/ 80774 h 1997030"/>
                <a:gd name="connsiteX2" fmla="*/ 1231533 w 1544664"/>
                <a:gd name="connsiteY2" fmla="*/ 193055 h 1997030"/>
                <a:gd name="connsiteX3" fmla="*/ 1482785 w 1544664"/>
                <a:gd name="connsiteY3" fmla="*/ 441475 h 1997030"/>
                <a:gd name="connsiteX4" fmla="*/ 1302115 w 1544664"/>
                <a:gd name="connsiteY4" fmla="*/ 745904 h 1997030"/>
                <a:gd name="connsiteX5" fmla="*/ 1544664 w 1544664"/>
                <a:gd name="connsiteY5" fmla="*/ 1068964 h 1997030"/>
                <a:gd name="connsiteX6" fmla="*/ 1165067 w 1544664"/>
                <a:gd name="connsiteY6" fmla="*/ 1371467 h 1997030"/>
                <a:gd name="connsiteX7" fmla="*/ 1240292 w 1544664"/>
                <a:gd name="connsiteY7" fmla="*/ 1484012 h 1997030"/>
                <a:gd name="connsiteX8" fmla="*/ 1075533 w 1544664"/>
                <a:gd name="connsiteY8" fmla="*/ 1567619 h 1997030"/>
                <a:gd name="connsiteX9" fmla="*/ 941205 w 1544664"/>
                <a:gd name="connsiteY9" fmla="*/ 1997030 h 1997030"/>
                <a:gd name="connsiteX10" fmla="*/ 243136 w 1544664"/>
                <a:gd name="connsiteY10" fmla="*/ 1236818 h 1997030"/>
                <a:gd name="connsiteX11" fmla="*/ 237850 w 1544664"/>
                <a:gd name="connsiteY11" fmla="*/ 724120 h 1997030"/>
                <a:gd name="connsiteX12" fmla="*/ 0 w 1544664"/>
                <a:gd name="connsiteY12" fmla="*/ 89854 h 1997030"/>
                <a:gd name="connsiteX13" fmla="*/ 232565 w 1544664"/>
                <a:gd name="connsiteY13" fmla="*/ 0 h 1997030"/>
                <a:gd name="connsiteX0" fmla="*/ 232565 w 1516047"/>
                <a:gd name="connsiteY0" fmla="*/ 0 h 1997030"/>
                <a:gd name="connsiteX1" fmla="*/ 790378 w 1516047"/>
                <a:gd name="connsiteY1" fmla="*/ 80774 h 1997030"/>
                <a:gd name="connsiteX2" fmla="*/ 1231533 w 1516047"/>
                <a:gd name="connsiteY2" fmla="*/ 193055 h 1997030"/>
                <a:gd name="connsiteX3" fmla="*/ 1482785 w 1516047"/>
                <a:gd name="connsiteY3" fmla="*/ 441475 h 1997030"/>
                <a:gd name="connsiteX4" fmla="*/ 1302115 w 1516047"/>
                <a:gd name="connsiteY4" fmla="*/ 745904 h 1997030"/>
                <a:gd name="connsiteX5" fmla="*/ 1516047 w 1516047"/>
                <a:gd name="connsiteY5" fmla="*/ 1068964 h 1997030"/>
                <a:gd name="connsiteX6" fmla="*/ 1165067 w 1516047"/>
                <a:gd name="connsiteY6" fmla="*/ 1371467 h 1997030"/>
                <a:gd name="connsiteX7" fmla="*/ 1240292 w 1516047"/>
                <a:gd name="connsiteY7" fmla="*/ 1484012 h 1997030"/>
                <a:gd name="connsiteX8" fmla="*/ 1075533 w 1516047"/>
                <a:gd name="connsiteY8" fmla="*/ 1567619 h 1997030"/>
                <a:gd name="connsiteX9" fmla="*/ 941205 w 1516047"/>
                <a:gd name="connsiteY9" fmla="*/ 1997030 h 1997030"/>
                <a:gd name="connsiteX10" fmla="*/ 243136 w 1516047"/>
                <a:gd name="connsiteY10" fmla="*/ 1236818 h 1997030"/>
                <a:gd name="connsiteX11" fmla="*/ 237850 w 1516047"/>
                <a:gd name="connsiteY11" fmla="*/ 724120 h 1997030"/>
                <a:gd name="connsiteX12" fmla="*/ 0 w 1516047"/>
                <a:gd name="connsiteY12" fmla="*/ 89854 h 1997030"/>
                <a:gd name="connsiteX13" fmla="*/ 232565 w 1516047"/>
                <a:gd name="connsiteY13" fmla="*/ 0 h 1997030"/>
                <a:gd name="connsiteX0" fmla="*/ 425733 w 1516047"/>
                <a:gd name="connsiteY0" fmla="*/ 0 h 2025647"/>
                <a:gd name="connsiteX1" fmla="*/ 790378 w 1516047"/>
                <a:gd name="connsiteY1" fmla="*/ 109391 h 2025647"/>
                <a:gd name="connsiteX2" fmla="*/ 1231533 w 1516047"/>
                <a:gd name="connsiteY2" fmla="*/ 221672 h 2025647"/>
                <a:gd name="connsiteX3" fmla="*/ 1482785 w 1516047"/>
                <a:gd name="connsiteY3" fmla="*/ 470092 h 2025647"/>
                <a:gd name="connsiteX4" fmla="*/ 1302115 w 1516047"/>
                <a:gd name="connsiteY4" fmla="*/ 774521 h 2025647"/>
                <a:gd name="connsiteX5" fmla="*/ 1516047 w 1516047"/>
                <a:gd name="connsiteY5" fmla="*/ 1097581 h 2025647"/>
                <a:gd name="connsiteX6" fmla="*/ 1165067 w 1516047"/>
                <a:gd name="connsiteY6" fmla="*/ 1400084 h 2025647"/>
                <a:gd name="connsiteX7" fmla="*/ 1240292 w 1516047"/>
                <a:gd name="connsiteY7" fmla="*/ 1512629 h 2025647"/>
                <a:gd name="connsiteX8" fmla="*/ 1075533 w 1516047"/>
                <a:gd name="connsiteY8" fmla="*/ 1596236 h 2025647"/>
                <a:gd name="connsiteX9" fmla="*/ 941205 w 1516047"/>
                <a:gd name="connsiteY9" fmla="*/ 2025647 h 2025647"/>
                <a:gd name="connsiteX10" fmla="*/ 243136 w 1516047"/>
                <a:gd name="connsiteY10" fmla="*/ 1265435 h 2025647"/>
                <a:gd name="connsiteX11" fmla="*/ 237850 w 1516047"/>
                <a:gd name="connsiteY11" fmla="*/ 752737 h 2025647"/>
                <a:gd name="connsiteX12" fmla="*/ 0 w 1516047"/>
                <a:gd name="connsiteY12" fmla="*/ 118471 h 2025647"/>
                <a:gd name="connsiteX13" fmla="*/ 425733 w 1516047"/>
                <a:gd name="connsiteY13" fmla="*/ 0 h 2025647"/>
                <a:gd name="connsiteX0" fmla="*/ 311263 w 1401577"/>
                <a:gd name="connsiteY0" fmla="*/ 0 h 2025647"/>
                <a:gd name="connsiteX1" fmla="*/ 675908 w 1401577"/>
                <a:gd name="connsiteY1" fmla="*/ 109391 h 2025647"/>
                <a:gd name="connsiteX2" fmla="*/ 1117063 w 1401577"/>
                <a:gd name="connsiteY2" fmla="*/ 221672 h 2025647"/>
                <a:gd name="connsiteX3" fmla="*/ 1368315 w 1401577"/>
                <a:gd name="connsiteY3" fmla="*/ 470092 h 2025647"/>
                <a:gd name="connsiteX4" fmla="*/ 1187645 w 1401577"/>
                <a:gd name="connsiteY4" fmla="*/ 774521 h 2025647"/>
                <a:gd name="connsiteX5" fmla="*/ 1401577 w 1401577"/>
                <a:gd name="connsiteY5" fmla="*/ 1097581 h 2025647"/>
                <a:gd name="connsiteX6" fmla="*/ 1050597 w 1401577"/>
                <a:gd name="connsiteY6" fmla="*/ 1400084 h 2025647"/>
                <a:gd name="connsiteX7" fmla="*/ 1125822 w 1401577"/>
                <a:gd name="connsiteY7" fmla="*/ 1512629 h 2025647"/>
                <a:gd name="connsiteX8" fmla="*/ 961063 w 1401577"/>
                <a:gd name="connsiteY8" fmla="*/ 1596236 h 2025647"/>
                <a:gd name="connsiteX9" fmla="*/ 826735 w 1401577"/>
                <a:gd name="connsiteY9" fmla="*/ 2025647 h 2025647"/>
                <a:gd name="connsiteX10" fmla="*/ 128666 w 1401577"/>
                <a:gd name="connsiteY10" fmla="*/ 1265435 h 2025647"/>
                <a:gd name="connsiteX11" fmla="*/ 123380 w 1401577"/>
                <a:gd name="connsiteY11" fmla="*/ 752737 h 2025647"/>
                <a:gd name="connsiteX12" fmla="*/ 0 w 1401577"/>
                <a:gd name="connsiteY12" fmla="*/ 161397 h 2025647"/>
                <a:gd name="connsiteX13" fmla="*/ 311263 w 1401577"/>
                <a:gd name="connsiteY13" fmla="*/ 0 h 2025647"/>
                <a:gd name="connsiteX0" fmla="*/ 311263 w 1401577"/>
                <a:gd name="connsiteY0" fmla="*/ 0 h 2025647"/>
                <a:gd name="connsiteX1" fmla="*/ 675908 w 1401577"/>
                <a:gd name="connsiteY1" fmla="*/ 109391 h 2025647"/>
                <a:gd name="connsiteX2" fmla="*/ 1138526 w 1401577"/>
                <a:gd name="connsiteY2" fmla="*/ 243135 h 2025647"/>
                <a:gd name="connsiteX3" fmla="*/ 1368315 w 1401577"/>
                <a:gd name="connsiteY3" fmla="*/ 470092 h 2025647"/>
                <a:gd name="connsiteX4" fmla="*/ 1187645 w 1401577"/>
                <a:gd name="connsiteY4" fmla="*/ 774521 h 2025647"/>
                <a:gd name="connsiteX5" fmla="*/ 1401577 w 1401577"/>
                <a:gd name="connsiteY5" fmla="*/ 1097581 h 2025647"/>
                <a:gd name="connsiteX6" fmla="*/ 1050597 w 1401577"/>
                <a:gd name="connsiteY6" fmla="*/ 1400084 h 2025647"/>
                <a:gd name="connsiteX7" fmla="*/ 1125822 w 1401577"/>
                <a:gd name="connsiteY7" fmla="*/ 1512629 h 2025647"/>
                <a:gd name="connsiteX8" fmla="*/ 961063 w 1401577"/>
                <a:gd name="connsiteY8" fmla="*/ 1596236 h 2025647"/>
                <a:gd name="connsiteX9" fmla="*/ 826735 w 1401577"/>
                <a:gd name="connsiteY9" fmla="*/ 2025647 h 2025647"/>
                <a:gd name="connsiteX10" fmla="*/ 128666 w 1401577"/>
                <a:gd name="connsiteY10" fmla="*/ 1265435 h 2025647"/>
                <a:gd name="connsiteX11" fmla="*/ 123380 w 1401577"/>
                <a:gd name="connsiteY11" fmla="*/ 752737 h 2025647"/>
                <a:gd name="connsiteX12" fmla="*/ 0 w 1401577"/>
                <a:gd name="connsiteY12" fmla="*/ 161397 h 2025647"/>
                <a:gd name="connsiteX13" fmla="*/ 311263 w 1401577"/>
                <a:gd name="connsiteY13" fmla="*/ 0 h 2025647"/>
                <a:gd name="connsiteX0" fmla="*/ 311263 w 1401577"/>
                <a:gd name="connsiteY0" fmla="*/ 0 h 2025647"/>
                <a:gd name="connsiteX1" fmla="*/ 675908 w 1401577"/>
                <a:gd name="connsiteY1" fmla="*/ 109391 h 2025647"/>
                <a:gd name="connsiteX2" fmla="*/ 1138526 w 1401577"/>
                <a:gd name="connsiteY2" fmla="*/ 243135 h 2025647"/>
                <a:gd name="connsiteX3" fmla="*/ 1368315 w 1401577"/>
                <a:gd name="connsiteY3" fmla="*/ 470092 h 2025647"/>
                <a:gd name="connsiteX4" fmla="*/ 1216262 w 1401577"/>
                <a:gd name="connsiteY4" fmla="*/ 745904 h 2025647"/>
                <a:gd name="connsiteX5" fmla="*/ 1401577 w 1401577"/>
                <a:gd name="connsiteY5" fmla="*/ 1097581 h 2025647"/>
                <a:gd name="connsiteX6" fmla="*/ 1050597 w 1401577"/>
                <a:gd name="connsiteY6" fmla="*/ 1400084 h 2025647"/>
                <a:gd name="connsiteX7" fmla="*/ 1125822 w 1401577"/>
                <a:gd name="connsiteY7" fmla="*/ 1512629 h 2025647"/>
                <a:gd name="connsiteX8" fmla="*/ 961063 w 1401577"/>
                <a:gd name="connsiteY8" fmla="*/ 1596236 h 2025647"/>
                <a:gd name="connsiteX9" fmla="*/ 826735 w 1401577"/>
                <a:gd name="connsiteY9" fmla="*/ 2025647 h 2025647"/>
                <a:gd name="connsiteX10" fmla="*/ 128666 w 1401577"/>
                <a:gd name="connsiteY10" fmla="*/ 1265435 h 2025647"/>
                <a:gd name="connsiteX11" fmla="*/ 123380 w 1401577"/>
                <a:gd name="connsiteY11" fmla="*/ 752737 h 2025647"/>
                <a:gd name="connsiteX12" fmla="*/ 0 w 1401577"/>
                <a:gd name="connsiteY12" fmla="*/ 161397 h 2025647"/>
                <a:gd name="connsiteX13" fmla="*/ 311263 w 1401577"/>
                <a:gd name="connsiteY13" fmla="*/ 0 h 2025647"/>
                <a:gd name="connsiteX0" fmla="*/ 311263 w 1401577"/>
                <a:gd name="connsiteY0" fmla="*/ 0 h 2025647"/>
                <a:gd name="connsiteX1" fmla="*/ 675908 w 1401577"/>
                <a:gd name="connsiteY1" fmla="*/ 109391 h 2025647"/>
                <a:gd name="connsiteX2" fmla="*/ 1138526 w 1401577"/>
                <a:gd name="connsiteY2" fmla="*/ 243135 h 2025647"/>
                <a:gd name="connsiteX3" fmla="*/ 1368315 w 1401577"/>
                <a:gd name="connsiteY3" fmla="*/ 470092 h 2025647"/>
                <a:gd name="connsiteX4" fmla="*/ 1216262 w 1401577"/>
                <a:gd name="connsiteY4" fmla="*/ 767367 h 2025647"/>
                <a:gd name="connsiteX5" fmla="*/ 1401577 w 1401577"/>
                <a:gd name="connsiteY5" fmla="*/ 1097581 h 2025647"/>
                <a:gd name="connsiteX6" fmla="*/ 1050597 w 1401577"/>
                <a:gd name="connsiteY6" fmla="*/ 1400084 h 2025647"/>
                <a:gd name="connsiteX7" fmla="*/ 1125822 w 1401577"/>
                <a:gd name="connsiteY7" fmla="*/ 1512629 h 2025647"/>
                <a:gd name="connsiteX8" fmla="*/ 961063 w 1401577"/>
                <a:gd name="connsiteY8" fmla="*/ 1596236 h 2025647"/>
                <a:gd name="connsiteX9" fmla="*/ 826735 w 1401577"/>
                <a:gd name="connsiteY9" fmla="*/ 2025647 h 2025647"/>
                <a:gd name="connsiteX10" fmla="*/ 128666 w 1401577"/>
                <a:gd name="connsiteY10" fmla="*/ 1265435 h 2025647"/>
                <a:gd name="connsiteX11" fmla="*/ 123380 w 1401577"/>
                <a:gd name="connsiteY11" fmla="*/ 752737 h 2025647"/>
                <a:gd name="connsiteX12" fmla="*/ 0 w 1401577"/>
                <a:gd name="connsiteY12" fmla="*/ 161397 h 2025647"/>
                <a:gd name="connsiteX13" fmla="*/ 311263 w 1401577"/>
                <a:gd name="connsiteY13" fmla="*/ 0 h 2025647"/>
                <a:gd name="connsiteX0" fmla="*/ 311263 w 1401577"/>
                <a:gd name="connsiteY0" fmla="*/ 0 h 2025647"/>
                <a:gd name="connsiteX1" fmla="*/ 675908 w 1401577"/>
                <a:gd name="connsiteY1" fmla="*/ 109391 h 2025647"/>
                <a:gd name="connsiteX2" fmla="*/ 1138526 w 1401577"/>
                <a:gd name="connsiteY2" fmla="*/ 243135 h 2025647"/>
                <a:gd name="connsiteX3" fmla="*/ 1368315 w 1401577"/>
                <a:gd name="connsiteY3" fmla="*/ 470092 h 2025647"/>
                <a:gd name="connsiteX4" fmla="*/ 1209108 w 1401577"/>
                <a:gd name="connsiteY4" fmla="*/ 738750 h 2025647"/>
                <a:gd name="connsiteX5" fmla="*/ 1401577 w 1401577"/>
                <a:gd name="connsiteY5" fmla="*/ 1097581 h 2025647"/>
                <a:gd name="connsiteX6" fmla="*/ 1050597 w 1401577"/>
                <a:gd name="connsiteY6" fmla="*/ 1400084 h 2025647"/>
                <a:gd name="connsiteX7" fmla="*/ 1125822 w 1401577"/>
                <a:gd name="connsiteY7" fmla="*/ 1512629 h 2025647"/>
                <a:gd name="connsiteX8" fmla="*/ 961063 w 1401577"/>
                <a:gd name="connsiteY8" fmla="*/ 1596236 h 2025647"/>
                <a:gd name="connsiteX9" fmla="*/ 826735 w 1401577"/>
                <a:gd name="connsiteY9" fmla="*/ 2025647 h 2025647"/>
                <a:gd name="connsiteX10" fmla="*/ 128666 w 1401577"/>
                <a:gd name="connsiteY10" fmla="*/ 1265435 h 2025647"/>
                <a:gd name="connsiteX11" fmla="*/ 123380 w 1401577"/>
                <a:gd name="connsiteY11" fmla="*/ 752737 h 2025647"/>
                <a:gd name="connsiteX12" fmla="*/ 0 w 1401577"/>
                <a:gd name="connsiteY12" fmla="*/ 161397 h 2025647"/>
                <a:gd name="connsiteX13" fmla="*/ 311263 w 1401577"/>
                <a:gd name="connsiteY13" fmla="*/ 0 h 2025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01577" h="2025647">
                  <a:moveTo>
                    <a:pt x="311263" y="0"/>
                  </a:moveTo>
                  <a:lnTo>
                    <a:pt x="675908" y="109391"/>
                  </a:lnTo>
                  <a:lnTo>
                    <a:pt x="1138526" y="243135"/>
                  </a:lnTo>
                  <a:lnTo>
                    <a:pt x="1368315" y="470092"/>
                  </a:lnTo>
                  <a:lnTo>
                    <a:pt x="1209108" y="738750"/>
                  </a:lnTo>
                  <a:lnTo>
                    <a:pt x="1401577" y="1097581"/>
                  </a:lnTo>
                  <a:lnTo>
                    <a:pt x="1050597" y="1400084"/>
                  </a:lnTo>
                  <a:lnTo>
                    <a:pt x="1125822" y="1512629"/>
                  </a:lnTo>
                  <a:lnTo>
                    <a:pt x="961063" y="1596236"/>
                  </a:lnTo>
                  <a:lnTo>
                    <a:pt x="826735" y="2025647"/>
                  </a:lnTo>
                  <a:lnTo>
                    <a:pt x="128666" y="1265435"/>
                  </a:lnTo>
                  <a:lnTo>
                    <a:pt x="123380" y="752737"/>
                  </a:lnTo>
                  <a:lnTo>
                    <a:pt x="0" y="161397"/>
                  </a:lnTo>
                  <a:lnTo>
                    <a:pt x="311263" y="0"/>
                  </a:lnTo>
                  <a:close/>
                </a:path>
              </a:pathLst>
            </a:custGeom>
            <a:solidFill>
              <a:srgbClr val="484D7A">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cxnSp>
        <p:nvCxnSpPr>
          <p:cNvPr id="31" name="Connecteur droit 30"/>
          <p:cNvCxnSpPr/>
          <p:nvPr/>
        </p:nvCxnSpPr>
        <p:spPr>
          <a:xfrm>
            <a:off x="3424014" y="3440832"/>
            <a:ext cx="0" cy="5219220"/>
          </a:xfrm>
          <a:prstGeom prst="line">
            <a:avLst/>
          </a:prstGeom>
          <a:ln w="28575">
            <a:solidFill>
              <a:srgbClr val="484D7A"/>
            </a:solidFill>
            <a:prstDash val="sysDot"/>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534213" y="8613641"/>
            <a:ext cx="2889801" cy="430887"/>
          </a:xfrm>
          <a:prstGeom prst="rect">
            <a:avLst/>
          </a:prstGeom>
          <a:noFill/>
        </p:spPr>
        <p:txBody>
          <a:bodyPr wrap="square" rtlCol="0">
            <a:spAutoFit/>
          </a:bodyPr>
          <a:lstStyle/>
          <a:p>
            <a:pPr algn="ctr"/>
            <a:r>
              <a:rPr lang="fr-FR" sz="1100" b="1" dirty="0" smtClean="0">
                <a:solidFill>
                  <a:srgbClr val="484D7A"/>
                </a:solidFill>
                <a:hlinkClick r:id="rId3"/>
              </a:rPr>
              <a:t>Cahier des charges</a:t>
            </a:r>
            <a:endParaRPr lang="fr-FR" sz="1100" b="1" dirty="0" smtClean="0">
              <a:solidFill>
                <a:srgbClr val="484D7A"/>
              </a:solidFill>
            </a:endParaRPr>
          </a:p>
          <a:p>
            <a:pPr algn="ctr"/>
            <a:r>
              <a:rPr lang="fr-FR" sz="1100" b="1" dirty="0" smtClean="0">
                <a:solidFill>
                  <a:srgbClr val="484D7A"/>
                </a:solidFill>
              </a:rPr>
              <a:t>Avis CTIS</a:t>
            </a:r>
            <a:endParaRPr lang="fr-FR" sz="1100" b="1" dirty="0">
              <a:solidFill>
                <a:srgbClr val="484D7A"/>
              </a:solidFill>
            </a:endParaRPr>
          </a:p>
        </p:txBody>
      </p:sp>
      <p:grpSp>
        <p:nvGrpSpPr>
          <p:cNvPr id="97" name="Groupe 96"/>
          <p:cNvGrpSpPr/>
          <p:nvPr/>
        </p:nvGrpSpPr>
        <p:grpSpPr>
          <a:xfrm>
            <a:off x="4739361" y="8232017"/>
            <a:ext cx="540000" cy="361247"/>
            <a:chOff x="7088684" y="8672811"/>
            <a:chExt cx="540000" cy="361247"/>
          </a:xfrm>
        </p:grpSpPr>
        <p:sp>
          <p:nvSpPr>
            <p:cNvPr id="91" name="Rectangle à coins arrondis 90"/>
            <p:cNvSpPr/>
            <p:nvPr/>
          </p:nvSpPr>
          <p:spPr>
            <a:xfrm>
              <a:off x="7088684" y="8672811"/>
              <a:ext cx="540000" cy="361247"/>
            </a:xfrm>
            <a:prstGeom prst="roundRect">
              <a:avLst/>
            </a:prstGeom>
            <a:solidFill>
              <a:srgbClr val="5770B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6" name="Forme libre 95"/>
            <p:cNvSpPr/>
            <p:nvPr/>
          </p:nvSpPr>
          <p:spPr>
            <a:xfrm>
              <a:off x="7106799" y="8691529"/>
              <a:ext cx="518615" cy="204716"/>
            </a:xfrm>
            <a:custGeom>
              <a:avLst/>
              <a:gdLst>
                <a:gd name="connsiteX0" fmla="*/ 0 w 518615"/>
                <a:gd name="connsiteY0" fmla="*/ 6824 h 204716"/>
                <a:gd name="connsiteX1" fmla="*/ 259307 w 518615"/>
                <a:gd name="connsiteY1" fmla="*/ 204716 h 204716"/>
                <a:gd name="connsiteX2" fmla="*/ 518615 w 518615"/>
                <a:gd name="connsiteY2" fmla="*/ 0 h 204716"/>
                <a:gd name="connsiteX3" fmla="*/ 518615 w 518615"/>
                <a:gd name="connsiteY3" fmla="*/ 0 h 204716"/>
              </a:gdLst>
              <a:ahLst/>
              <a:cxnLst>
                <a:cxn ang="0">
                  <a:pos x="connsiteX0" y="connsiteY0"/>
                </a:cxn>
                <a:cxn ang="0">
                  <a:pos x="connsiteX1" y="connsiteY1"/>
                </a:cxn>
                <a:cxn ang="0">
                  <a:pos x="connsiteX2" y="connsiteY2"/>
                </a:cxn>
                <a:cxn ang="0">
                  <a:pos x="connsiteX3" y="connsiteY3"/>
                </a:cxn>
              </a:cxnLst>
              <a:rect l="l" t="t" r="r" b="b"/>
              <a:pathLst>
                <a:path w="518615" h="204716">
                  <a:moveTo>
                    <a:pt x="0" y="6824"/>
                  </a:moveTo>
                  <a:lnTo>
                    <a:pt x="259307" y="204716"/>
                  </a:lnTo>
                  <a:lnTo>
                    <a:pt x="518615" y="0"/>
                  </a:lnTo>
                  <a:lnTo>
                    <a:pt x="518615" y="0"/>
                  </a:lnTo>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2" name="Image 1"/>
          <p:cNvPicPr>
            <a:picLocks noChangeAspect="1"/>
          </p:cNvPicPr>
          <p:nvPr/>
        </p:nvPicPr>
        <p:blipFill>
          <a:blip r:embed="rId4"/>
          <a:stretch>
            <a:fillRect/>
          </a:stretch>
        </p:blipFill>
        <p:spPr>
          <a:xfrm>
            <a:off x="4689255" y="6706957"/>
            <a:ext cx="461151" cy="612317"/>
          </a:xfrm>
          <a:prstGeom prst="rect">
            <a:avLst/>
          </a:prstGeom>
        </p:spPr>
      </p:pic>
      <p:sp>
        <p:nvSpPr>
          <p:cNvPr id="4" name="Ellipse 3"/>
          <p:cNvSpPr/>
          <p:nvPr/>
        </p:nvSpPr>
        <p:spPr>
          <a:xfrm>
            <a:off x="2996800" y="8691948"/>
            <a:ext cx="869564" cy="8695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7" name="Image 26"/>
          <p:cNvPicPr>
            <a:picLocks noChangeAspect="1"/>
          </p:cNvPicPr>
          <p:nvPr/>
        </p:nvPicPr>
        <p:blipFill>
          <a:blip r:embed="rId5"/>
          <a:stretch>
            <a:fillRect/>
          </a:stretch>
        </p:blipFill>
        <p:spPr>
          <a:xfrm>
            <a:off x="3183093" y="8857482"/>
            <a:ext cx="564115" cy="533827"/>
          </a:xfrm>
          <a:prstGeom prst="rect">
            <a:avLst/>
          </a:prstGeom>
        </p:spPr>
      </p:pic>
      <p:pic>
        <p:nvPicPr>
          <p:cNvPr id="12" name="Image 11"/>
          <p:cNvPicPr>
            <a:picLocks noChangeAspect="1"/>
          </p:cNvPicPr>
          <p:nvPr/>
        </p:nvPicPr>
        <p:blipFill>
          <a:blip r:embed="rId6"/>
          <a:stretch>
            <a:fillRect/>
          </a:stretch>
        </p:blipFill>
        <p:spPr>
          <a:xfrm>
            <a:off x="1640456" y="6806155"/>
            <a:ext cx="644266" cy="505260"/>
          </a:xfrm>
          <a:prstGeom prst="rect">
            <a:avLst/>
          </a:prstGeom>
        </p:spPr>
      </p:pic>
      <p:grpSp>
        <p:nvGrpSpPr>
          <p:cNvPr id="3" name="Groupe 2"/>
          <p:cNvGrpSpPr/>
          <p:nvPr/>
        </p:nvGrpSpPr>
        <p:grpSpPr>
          <a:xfrm>
            <a:off x="1235092" y="4825596"/>
            <a:ext cx="446549" cy="276999"/>
            <a:chOff x="1795959" y="4814501"/>
            <a:chExt cx="446549" cy="276999"/>
          </a:xfrm>
        </p:grpSpPr>
        <p:sp>
          <p:nvSpPr>
            <p:cNvPr id="11" name="Ellipse 10"/>
            <p:cNvSpPr/>
            <p:nvPr/>
          </p:nvSpPr>
          <p:spPr>
            <a:xfrm>
              <a:off x="1911028" y="4833559"/>
              <a:ext cx="221828" cy="221828"/>
            </a:xfrm>
            <a:prstGeom prst="ellipse">
              <a:avLst/>
            </a:prstGeom>
            <a:solidFill>
              <a:srgbClr val="484D7A"/>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ZoneTexte 42"/>
            <p:cNvSpPr txBox="1"/>
            <p:nvPr/>
          </p:nvSpPr>
          <p:spPr>
            <a:xfrm>
              <a:off x="1795959" y="4814501"/>
              <a:ext cx="446549" cy="276999"/>
            </a:xfrm>
            <a:prstGeom prst="rect">
              <a:avLst/>
            </a:prstGeom>
            <a:noFill/>
          </p:spPr>
          <p:txBody>
            <a:bodyPr wrap="square" rtlCol="0">
              <a:spAutoFit/>
            </a:bodyPr>
            <a:lstStyle/>
            <a:p>
              <a:pPr algn="ctr"/>
              <a:r>
                <a:rPr lang="fr-FR" sz="1200" b="1" dirty="0" smtClean="0">
                  <a:solidFill>
                    <a:schemeClr val="bg1"/>
                  </a:solidFill>
                  <a:cs typeface="Arial" panose="020B0604020202020204" pitchFamily="34" charset="0"/>
                </a:rPr>
                <a:t>75</a:t>
              </a:r>
              <a:r>
                <a:rPr lang="fr-FR" sz="900" b="1" dirty="0" smtClean="0">
                  <a:solidFill>
                    <a:srgbClr val="484D7A"/>
                  </a:solidFill>
                  <a:cs typeface="Arial" panose="020B0604020202020204" pitchFamily="34" charset="0"/>
                </a:rPr>
                <a:t> </a:t>
              </a:r>
              <a:endParaRPr lang="fr-FR" sz="900" dirty="0">
                <a:solidFill>
                  <a:srgbClr val="484D7A"/>
                </a:solidFill>
                <a:cs typeface="Arial" panose="020B0604020202020204" pitchFamily="34" charset="0"/>
              </a:endParaRPr>
            </a:p>
          </p:txBody>
        </p:sp>
      </p:grpSp>
      <p:pic>
        <p:nvPicPr>
          <p:cNvPr id="14" name="Image 13"/>
          <p:cNvPicPr>
            <a:picLocks noChangeAspect="1"/>
          </p:cNvPicPr>
          <p:nvPr/>
        </p:nvPicPr>
        <p:blipFill>
          <a:blip r:embed="rId7"/>
          <a:stretch>
            <a:fillRect/>
          </a:stretch>
        </p:blipFill>
        <p:spPr>
          <a:xfrm>
            <a:off x="1671162" y="5480374"/>
            <a:ext cx="607008" cy="609256"/>
          </a:xfrm>
          <a:prstGeom prst="rect">
            <a:avLst/>
          </a:prstGeom>
        </p:spPr>
      </p:pic>
      <p:pic>
        <p:nvPicPr>
          <p:cNvPr id="15" name="Image 14"/>
          <p:cNvPicPr>
            <a:picLocks noChangeAspect="1"/>
          </p:cNvPicPr>
          <p:nvPr/>
        </p:nvPicPr>
        <p:blipFill>
          <a:blip r:embed="rId8"/>
          <a:stretch>
            <a:fillRect/>
          </a:stretch>
        </p:blipFill>
        <p:spPr>
          <a:xfrm>
            <a:off x="4656335" y="5371623"/>
            <a:ext cx="494071" cy="616495"/>
          </a:xfrm>
          <a:prstGeom prst="rect">
            <a:avLst/>
          </a:prstGeom>
        </p:spPr>
      </p:pic>
      <p:sp>
        <p:nvSpPr>
          <p:cNvPr id="19" name="ZoneTexte 18"/>
          <p:cNvSpPr txBox="1"/>
          <p:nvPr/>
        </p:nvSpPr>
        <p:spPr>
          <a:xfrm>
            <a:off x="528508" y="2768431"/>
            <a:ext cx="5779601" cy="646331"/>
          </a:xfrm>
          <a:prstGeom prst="rect">
            <a:avLst/>
          </a:prstGeom>
          <a:noFill/>
        </p:spPr>
        <p:txBody>
          <a:bodyPr wrap="square" rtlCol="0">
            <a:spAutoFit/>
          </a:bodyPr>
          <a:lstStyle/>
          <a:p>
            <a:r>
              <a:rPr lang="fr-FR" sz="900" b="1" dirty="0" smtClean="0">
                <a:solidFill>
                  <a:srgbClr val="5770BE"/>
                </a:solidFill>
              </a:rPr>
              <a:t>EXPERIMENTATEURS</a:t>
            </a:r>
          </a:p>
          <a:p>
            <a:r>
              <a:rPr lang="fr-FR" sz="900" dirty="0" smtClean="0">
                <a:solidFill>
                  <a:srgbClr val="484D7A"/>
                </a:solidFill>
              </a:rPr>
              <a:t>Société </a:t>
            </a:r>
            <a:r>
              <a:rPr lang="fr-FR" sz="900" dirty="0" err="1" smtClean="0">
                <a:solidFill>
                  <a:srgbClr val="484D7A"/>
                </a:solidFill>
              </a:rPr>
              <a:t>Epoca</a:t>
            </a:r>
            <a:r>
              <a:rPr lang="fr-FR" sz="900" dirty="0" smtClean="0">
                <a:solidFill>
                  <a:srgbClr val="484D7A"/>
                </a:solidFill>
              </a:rPr>
              <a:t>. </a:t>
            </a:r>
            <a:r>
              <a:rPr lang="fr-FR" sz="900" dirty="0">
                <a:solidFill>
                  <a:srgbClr val="484D7A"/>
                </a:solidFill>
              </a:rPr>
              <a:t>Centre hospitalier Rives-de-Seine </a:t>
            </a:r>
            <a:r>
              <a:rPr lang="fr-FR" sz="900" dirty="0" smtClean="0">
                <a:solidFill>
                  <a:srgbClr val="484D7A"/>
                </a:solidFill>
              </a:rPr>
              <a:t>(92) et </a:t>
            </a:r>
            <a:r>
              <a:rPr lang="fr-FR" sz="900" dirty="0">
                <a:solidFill>
                  <a:srgbClr val="484D7A"/>
                </a:solidFill>
              </a:rPr>
              <a:t>ses partenaires, SSIAD </a:t>
            </a:r>
            <a:r>
              <a:rPr lang="fr-FR" sz="900" dirty="0" smtClean="0">
                <a:solidFill>
                  <a:srgbClr val="484D7A"/>
                </a:solidFill>
              </a:rPr>
              <a:t>renforcés SAPA, ANSIAD et </a:t>
            </a:r>
            <a:r>
              <a:rPr lang="fr-FR" sz="900" dirty="0" err="1" smtClean="0">
                <a:solidFill>
                  <a:srgbClr val="484D7A"/>
                </a:solidFill>
              </a:rPr>
              <a:t>Aulagnier</a:t>
            </a:r>
            <a:r>
              <a:rPr lang="fr-FR" sz="900" dirty="0" smtClean="0">
                <a:solidFill>
                  <a:srgbClr val="484D7A"/>
                </a:solidFill>
              </a:rPr>
              <a:t>. </a:t>
            </a:r>
            <a:endParaRPr lang="fr-FR" sz="900" dirty="0">
              <a:solidFill>
                <a:srgbClr val="484D7A"/>
              </a:solidFill>
            </a:endParaRPr>
          </a:p>
          <a:p>
            <a:r>
              <a:rPr lang="fr-FR" sz="900" dirty="0">
                <a:solidFill>
                  <a:srgbClr val="484D7A"/>
                </a:solidFill>
              </a:rPr>
              <a:t>Fondation Léopold </a:t>
            </a:r>
            <a:r>
              <a:rPr lang="fr-FR" sz="900" dirty="0" err="1">
                <a:solidFill>
                  <a:srgbClr val="484D7A"/>
                </a:solidFill>
              </a:rPr>
              <a:t>Bellan</a:t>
            </a:r>
            <a:r>
              <a:rPr lang="fr-FR" sz="900" dirty="0">
                <a:solidFill>
                  <a:srgbClr val="484D7A"/>
                </a:solidFill>
              </a:rPr>
              <a:t> avec son hôpital gériatrique Paris </a:t>
            </a:r>
            <a:r>
              <a:rPr lang="fr-FR" sz="900" dirty="0" smtClean="0">
                <a:solidFill>
                  <a:srgbClr val="484D7A"/>
                </a:solidFill>
              </a:rPr>
              <a:t>14 (75), </a:t>
            </a:r>
            <a:r>
              <a:rPr lang="fr-FR" sz="900" dirty="0">
                <a:solidFill>
                  <a:srgbClr val="484D7A"/>
                </a:solidFill>
              </a:rPr>
              <a:t>son SSIAD </a:t>
            </a:r>
            <a:r>
              <a:rPr lang="fr-FR" sz="900" dirty="0" smtClean="0">
                <a:solidFill>
                  <a:srgbClr val="484D7A"/>
                </a:solidFill>
              </a:rPr>
              <a:t>et </a:t>
            </a:r>
            <a:r>
              <a:rPr lang="fr-FR" sz="900" dirty="0">
                <a:solidFill>
                  <a:srgbClr val="484D7A"/>
                </a:solidFill>
              </a:rPr>
              <a:t>son SPASAD. Hôpital de la Porte Verte gériatrique à </a:t>
            </a:r>
            <a:r>
              <a:rPr lang="fr-FR" sz="900" dirty="0" smtClean="0">
                <a:solidFill>
                  <a:srgbClr val="484D7A"/>
                </a:solidFill>
              </a:rPr>
              <a:t>Versailles (78) et le SSIAD Lépine.</a:t>
            </a:r>
            <a:endParaRPr lang="fr-FR" sz="900" dirty="0">
              <a:solidFill>
                <a:srgbClr val="484D7A"/>
              </a:solidFill>
            </a:endParaRPr>
          </a:p>
        </p:txBody>
      </p:sp>
      <p:pic>
        <p:nvPicPr>
          <p:cNvPr id="23" name="Image 22"/>
          <p:cNvPicPr>
            <a:picLocks noChangeAspect="1"/>
          </p:cNvPicPr>
          <p:nvPr/>
        </p:nvPicPr>
        <p:blipFill>
          <a:blip r:embed="rId9"/>
          <a:stretch>
            <a:fillRect/>
          </a:stretch>
        </p:blipFill>
        <p:spPr>
          <a:xfrm>
            <a:off x="2853857" y="2034657"/>
            <a:ext cx="791167" cy="675336"/>
          </a:xfrm>
          <a:prstGeom prst="rect">
            <a:avLst/>
          </a:prstGeom>
        </p:spPr>
      </p:pic>
      <p:sp>
        <p:nvSpPr>
          <p:cNvPr id="45" name="ZoneTexte 44"/>
          <p:cNvSpPr txBox="1"/>
          <p:nvPr/>
        </p:nvSpPr>
        <p:spPr>
          <a:xfrm>
            <a:off x="1311675" y="363521"/>
            <a:ext cx="1305164" cy="400110"/>
          </a:xfrm>
          <a:prstGeom prst="rect">
            <a:avLst/>
          </a:prstGeom>
          <a:noFill/>
        </p:spPr>
        <p:txBody>
          <a:bodyPr wrap="none" rtlCol="0">
            <a:spAutoFit/>
          </a:bodyPr>
          <a:lstStyle/>
          <a:p>
            <a:pPr algn="r"/>
            <a:r>
              <a:rPr lang="fr-FR" sz="1000" dirty="0" smtClean="0">
                <a:solidFill>
                  <a:srgbClr val="5770BE"/>
                </a:solidFill>
                <a:latin typeface="Century Gothic" panose="020B0502020202020204" pitchFamily="34" charset="0"/>
              </a:rPr>
              <a:t>EXPERIMENTATION</a:t>
            </a:r>
          </a:p>
          <a:p>
            <a:pPr algn="r"/>
            <a:r>
              <a:rPr lang="fr-FR" sz="1000" dirty="0" smtClean="0">
                <a:solidFill>
                  <a:srgbClr val="5770BE"/>
                </a:solidFill>
                <a:latin typeface="Century Gothic" panose="020B0502020202020204" pitchFamily="34" charset="0"/>
              </a:rPr>
              <a:t>REGIONALE</a:t>
            </a:r>
            <a:endParaRPr lang="fr-FR" sz="1000" dirty="0">
              <a:solidFill>
                <a:srgbClr val="5770BE"/>
              </a:solidFill>
              <a:latin typeface="Century Gothic" panose="020B0502020202020204" pitchFamily="34" charset="0"/>
            </a:endParaRPr>
          </a:p>
        </p:txBody>
      </p:sp>
      <p:grpSp>
        <p:nvGrpSpPr>
          <p:cNvPr id="46" name="Groupe 45"/>
          <p:cNvGrpSpPr/>
          <p:nvPr/>
        </p:nvGrpSpPr>
        <p:grpSpPr>
          <a:xfrm>
            <a:off x="2352758" y="4825596"/>
            <a:ext cx="446549" cy="276999"/>
            <a:chOff x="1795959" y="4814501"/>
            <a:chExt cx="446549" cy="276999"/>
          </a:xfrm>
        </p:grpSpPr>
        <p:sp>
          <p:nvSpPr>
            <p:cNvPr id="49" name="Ellipse 48"/>
            <p:cNvSpPr/>
            <p:nvPr/>
          </p:nvSpPr>
          <p:spPr>
            <a:xfrm>
              <a:off x="1911028" y="4833559"/>
              <a:ext cx="221828" cy="221828"/>
            </a:xfrm>
            <a:prstGeom prst="ellipse">
              <a:avLst/>
            </a:prstGeom>
            <a:solidFill>
              <a:srgbClr val="484D7A"/>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ZoneTexte 49"/>
            <p:cNvSpPr txBox="1"/>
            <p:nvPr/>
          </p:nvSpPr>
          <p:spPr>
            <a:xfrm>
              <a:off x="1795959" y="4814501"/>
              <a:ext cx="446549" cy="276999"/>
            </a:xfrm>
            <a:prstGeom prst="rect">
              <a:avLst/>
            </a:prstGeom>
            <a:noFill/>
          </p:spPr>
          <p:txBody>
            <a:bodyPr wrap="square" rtlCol="0">
              <a:spAutoFit/>
            </a:bodyPr>
            <a:lstStyle/>
            <a:p>
              <a:pPr algn="ctr"/>
              <a:r>
                <a:rPr lang="fr-FR" sz="1200" b="1" dirty="0" smtClean="0">
                  <a:solidFill>
                    <a:schemeClr val="bg1"/>
                  </a:solidFill>
                  <a:cs typeface="Arial" panose="020B0604020202020204" pitchFamily="34" charset="0"/>
                </a:rPr>
                <a:t>92</a:t>
              </a:r>
              <a:r>
                <a:rPr lang="fr-FR" sz="900" b="1" dirty="0" smtClean="0">
                  <a:solidFill>
                    <a:srgbClr val="484D7A"/>
                  </a:solidFill>
                  <a:cs typeface="Arial" panose="020B0604020202020204" pitchFamily="34" charset="0"/>
                </a:rPr>
                <a:t> </a:t>
              </a:r>
              <a:endParaRPr lang="fr-FR" sz="900" dirty="0">
                <a:solidFill>
                  <a:srgbClr val="484D7A"/>
                </a:solidFill>
                <a:cs typeface="Arial" panose="020B0604020202020204" pitchFamily="34" charset="0"/>
              </a:endParaRPr>
            </a:p>
          </p:txBody>
        </p:sp>
      </p:grpSp>
      <p:grpSp>
        <p:nvGrpSpPr>
          <p:cNvPr id="52" name="Groupe 51"/>
          <p:cNvGrpSpPr/>
          <p:nvPr/>
        </p:nvGrpSpPr>
        <p:grpSpPr>
          <a:xfrm>
            <a:off x="1850545" y="4825596"/>
            <a:ext cx="446549" cy="276999"/>
            <a:chOff x="1795959" y="4814501"/>
            <a:chExt cx="446549" cy="276999"/>
          </a:xfrm>
        </p:grpSpPr>
        <p:sp>
          <p:nvSpPr>
            <p:cNvPr id="53" name="Ellipse 52"/>
            <p:cNvSpPr/>
            <p:nvPr/>
          </p:nvSpPr>
          <p:spPr>
            <a:xfrm>
              <a:off x="1911028" y="4833559"/>
              <a:ext cx="221828" cy="221828"/>
            </a:xfrm>
            <a:prstGeom prst="ellipse">
              <a:avLst/>
            </a:prstGeom>
            <a:solidFill>
              <a:srgbClr val="484D7A"/>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ZoneTexte 53"/>
            <p:cNvSpPr txBox="1"/>
            <p:nvPr/>
          </p:nvSpPr>
          <p:spPr>
            <a:xfrm>
              <a:off x="1795959" y="4814501"/>
              <a:ext cx="446549" cy="276999"/>
            </a:xfrm>
            <a:prstGeom prst="rect">
              <a:avLst/>
            </a:prstGeom>
            <a:noFill/>
          </p:spPr>
          <p:txBody>
            <a:bodyPr wrap="square" rtlCol="0">
              <a:spAutoFit/>
            </a:bodyPr>
            <a:lstStyle/>
            <a:p>
              <a:pPr algn="ctr"/>
              <a:r>
                <a:rPr lang="fr-FR" sz="1200" b="1" dirty="0" smtClean="0">
                  <a:solidFill>
                    <a:schemeClr val="bg1"/>
                  </a:solidFill>
                  <a:cs typeface="Arial" panose="020B0604020202020204" pitchFamily="34" charset="0"/>
                </a:rPr>
                <a:t>78</a:t>
              </a:r>
              <a:r>
                <a:rPr lang="fr-FR" sz="900" b="1" dirty="0" smtClean="0">
                  <a:solidFill>
                    <a:srgbClr val="484D7A"/>
                  </a:solidFill>
                  <a:cs typeface="Arial" panose="020B0604020202020204" pitchFamily="34" charset="0"/>
                </a:rPr>
                <a:t> </a:t>
              </a:r>
              <a:endParaRPr lang="fr-FR" sz="900" dirty="0">
                <a:solidFill>
                  <a:srgbClr val="484D7A"/>
                </a:solidFill>
                <a:cs typeface="Arial" panose="020B0604020202020204" pitchFamily="34" charset="0"/>
              </a:endParaRPr>
            </a:p>
          </p:txBody>
        </p:sp>
      </p:grpSp>
      <p:sp>
        <p:nvSpPr>
          <p:cNvPr id="55" name="Forme libre 54"/>
          <p:cNvSpPr/>
          <p:nvPr/>
        </p:nvSpPr>
        <p:spPr>
          <a:xfrm>
            <a:off x="1307861" y="3698056"/>
            <a:ext cx="511118" cy="738700"/>
          </a:xfrm>
          <a:custGeom>
            <a:avLst/>
            <a:gdLst>
              <a:gd name="connsiteX0" fmla="*/ 232565 w 1458812"/>
              <a:gd name="connsiteY0" fmla="*/ 0 h 1939796"/>
              <a:gd name="connsiteX1" fmla="*/ 718835 w 1458812"/>
              <a:gd name="connsiteY1" fmla="*/ 216707 h 1939796"/>
              <a:gd name="connsiteX2" fmla="*/ 1231533 w 1458812"/>
              <a:gd name="connsiteY2" fmla="*/ 243135 h 1939796"/>
              <a:gd name="connsiteX3" fmla="*/ 1411242 w 1458812"/>
              <a:gd name="connsiteY3" fmla="*/ 491556 h 1939796"/>
              <a:gd name="connsiteX4" fmla="*/ 1294960 w 1458812"/>
              <a:gd name="connsiteY4" fmla="*/ 702978 h 1939796"/>
              <a:gd name="connsiteX5" fmla="*/ 1458812 w 1458812"/>
              <a:gd name="connsiteY5" fmla="*/ 983112 h 1939796"/>
              <a:gd name="connsiteX6" fmla="*/ 1014826 w 1458812"/>
              <a:gd name="connsiteY6" fmla="*/ 1321387 h 1939796"/>
              <a:gd name="connsiteX7" fmla="*/ 1125822 w 1458812"/>
              <a:gd name="connsiteY7" fmla="*/ 1448240 h 1939796"/>
              <a:gd name="connsiteX8" fmla="*/ 903829 w 1458812"/>
              <a:gd name="connsiteY8" fmla="*/ 1596236 h 1939796"/>
              <a:gd name="connsiteX9" fmla="*/ 798118 w 1458812"/>
              <a:gd name="connsiteY9" fmla="*/ 1939796 h 1939796"/>
              <a:gd name="connsiteX10" fmla="*/ 243136 w 1458812"/>
              <a:gd name="connsiteY10" fmla="*/ 1236818 h 1939796"/>
              <a:gd name="connsiteX11" fmla="*/ 237850 w 1458812"/>
              <a:gd name="connsiteY11" fmla="*/ 724120 h 1939796"/>
              <a:gd name="connsiteX12" fmla="*/ 0 w 1458812"/>
              <a:gd name="connsiteY12" fmla="*/ 89854 h 1939796"/>
              <a:gd name="connsiteX13" fmla="*/ 232565 w 1458812"/>
              <a:gd name="connsiteY13" fmla="*/ 0 h 1939796"/>
              <a:gd name="connsiteX0" fmla="*/ 232565 w 1544664"/>
              <a:gd name="connsiteY0" fmla="*/ 0 h 1939796"/>
              <a:gd name="connsiteX1" fmla="*/ 718835 w 1544664"/>
              <a:gd name="connsiteY1" fmla="*/ 216707 h 1939796"/>
              <a:gd name="connsiteX2" fmla="*/ 1231533 w 1544664"/>
              <a:gd name="connsiteY2" fmla="*/ 243135 h 1939796"/>
              <a:gd name="connsiteX3" fmla="*/ 1411242 w 1544664"/>
              <a:gd name="connsiteY3" fmla="*/ 491556 h 1939796"/>
              <a:gd name="connsiteX4" fmla="*/ 1294960 w 1544664"/>
              <a:gd name="connsiteY4" fmla="*/ 702978 h 1939796"/>
              <a:gd name="connsiteX5" fmla="*/ 1544664 w 1544664"/>
              <a:gd name="connsiteY5" fmla="*/ 1068964 h 1939796"/>
              <a:gd name="connsiteX6" fmla="*/ 1014826 w 1544664"/>
              <a:gd name="connsiteY6" fmla="*/ 1321387 h 1939796"/>
              <a:gd name="connsiteX7" fmla="*/ 1125822 w 1544664"/>
              <a:gd name="connsiteY7" fmla="*/ 1448240 h 1939796"/>
              <a:gd name="connsiteX8" fmla="*/ 903829 w 1544664"/>
              <a:gd name="connsiteY8" fmla="*/ 1596236 h 1939796"/>
              <a:gd name="connsiteX9" fmla="*/ 798118 w 1544664"/>
              <a:gd name="connsiteY9" fmla="*/ 1939796 h 1939796"/>
              <a:gd name="connsiteX10" fmla="*/ 243136 w 1544664"/>
              <a:gd name="connsiteY10" fmla="*/ 1236818 h 1939796"/>
              <a:gd name="connsiteX11" fmla="*/ 237850 w 1544664"/>
              <a:gd name="connsiteY11" fmla="*/ 724120 h 1939796"/>
              <a:gd name="connsiteX12" fmla="*/ 0 w 1544664"/>
              <a:gd name="connsiteY12" fmla="*/ 89854 h 1939796"/>
              <a:gd name="connsiteX13" fmla="*/ 232565 w 1544664"/>
              <a:gd name="connsiteY13" fmla="*/ 0 h 1939796"/>
              <a:gd name="connsiteX0" fmla="*/ 232565 w 1544664"/>
              <a:gd name="connsiteY0" fmla="*/ 0 h 1939796"/>
              <a:gd name="connsiteX1" fmla="*/ 718835 w 1544664"/>
              <a:gd name="connsiteY1" fmla="*/ 216707 h 1939796"/>
              <a:gd name="connsiteX2" fmla="*/ 1231533 w 1544664"/>
              <a:gd name="connsiteY2" fmla="*/ 243135 h 1939796"/>
              <a:gd name="connsiteX3" fmla="*/ 1411242 w 1544664"/>
              <a:gd name="connsiteY3" fmla="*/ 491556 h 1939796"/>
              <a:gd name="connsiteX4" fmla="*/ 1294960 w 1544664"/>
              <a:gd name="connsiteY4" fmla="*/ 702978 h 1939796"/>
              <a:gd name="connsiteX5" fmla="*/ 1544664 w 1544664"/>
              <a:gd name="connsiteY5" fmla="*/ 1068964 h 1939796"/>
              <a:gd name="connsiteX6" fmla="*/ 1165067 w 1544664"/>
              <a:gd name="connsiteY6" fmla="*/ 1371467 h 1939796"/>
              <a:gd name="connsiteX7" fmla="*/ 1125822 w 1544664"/>
              <a:gd name="connsiteY7" fmla="*/ 1448240 h 1939796"/>
              <a:gd name="connsiteX8" fmla="*/ 903829 w 1544664"/>
              <a:gd name="connsiteY8" fmla="*/ 1596236 h 1939796"/>
              <a:gd name="connsiteX9" fmla="*/ 798118 w 1544664"/>
              <a:gd name="connsiteY9" fmla="*/ 1939796 h 1939796"/>
              <a:gd name="connsiteX10" fmla="*/ 243136 w 1544664"/>
              <a:gd name="connsiteY10" fmla="*/ 1236818 h 1939796"/>
              <a:gd name="connsiteX11" fmla="*/ 237850 w 1544664"/>
              <a:gd name="connsiteY11" fmla="*/ 724120 h 1939796"/>
              <a:gd name="connsiteX12" fmla="*/ 0 w 1544664"/>
              <a:gd name="connsiteY12" fmla="*/ 89854 h 1939796"/>
              <a:gd name="connsiteX13" fmla="*/ 232565 w 1544664"/>
              <a:gd name="connsiteY13" fmla="*/ 0 h 1939796"/>
              <a:gd name="connsiteX0" fmla="*/ 232565 w 1544664"/>
              <a:gd name="connsiteY0" fmla="*/ 0 h 1939796"/>
              <a:gd name="connsiteX1" fmla="*/ 718835 w 1544664"/>
              <a:gd name="connsiteY1" fmla="*/ 216707 h 1939796"/>
              <a:gd name="connsiteX2" fmla="*/ 1231533 w 1544664"/>
              <a:gd name="connsiteY2" fmla="*/ 243135 h 1939796"/>
              <a:gd name="connsiteX3" fmla="*/ 1411242 w 1544664"/>
              <a:gd name="connsiteY3" fmla="*/ 491556 h 1939796"/>
              <a:gd name="connsiteX4" fmla="*/ 1294960 w 1544664"/>
              <a:gd name="connsiteY4" fmla="*/ 702978 h 1939796"/>
              <a:gd name="connsiteX5" fmla="*/ 1544664 w 1544664"/>
              <a:gd name="connsiteY5" fmla="*/ 1068964 h 1939796"/>
              <a:gd name="connsiteX6" fmla="*/ 1165067 w 1544664"/>
              <a:gd name="connsiteY6" fmla="*/ 1371467 h 1939796"/>
              <a:gd name="connsiteX7" fmla="*/ 1240292 w 1544664"/>
              <a:gd name="connsiteY7" fmla="*/ 1484012 h 1939796"/>
              <a:gd name="connsiteX8" fmla="*/ 903829 w 1544664"/>
              <a:gd name="connsiteY8" fmla="*/ 1596236 h 1939796"/>
              <a:gd name="connsiteX9" fmla="*/ 798118 w 1544664"/>
              <a:gd name="connsiteY9" fmla="*/ 1939796 h 1939796"/>
              <a:gd name="connsiteX10" fmla="*/ 243136 w 1544664"/>
              <a:gd name="connsiteY10" fmla="*/ 1236818 h 1939796"/>
              <a:gd name="connsiteX11" fmla="*/ 237850 w 1544664"/>
              <a:gd name="connsiteY11" fmla="*/ 724120 h 1939796"/>
              <a:gd name="connsiteX12" fmla="*/ 0 w 1544664"/>
              <a:gd name="connsiteY12" fmla="*/ 89854 h 1939796"/>
              <a:gd name="connsiteX13" fmla="*/ 232565 w 1544664"/>
              <a:gd name="connsiteY13" fmla="*/ 0 h 1939796"/>
              <a:gd name="connsiteX0" fmla="*/ 232565 w 1544664"/>
              <a:gd name="connsiteY0" fmla="*/ 0 h 1939796"/>
              <a:gd name="connsiteX1" fmla="*/ 718835 w 1544664"/>
              <a:gd name="connsiteY1" fmla="*/ 216707 h 1939796"/>
              <a:gd name="connsiteX2" fmla="*/ 1231533 w 1544664"/>
              <a:gd name="connsiteY2" fmla="*/ 243135 h 1939796"/>
              <a:gd name="connsiteX3" fmla="*/ 1411242 w 1544664"/>
              <a:gd name="connsiteY3" fmla="*/ 491556 h 1939796"/>
              <a:gd name="connsiteX4" fmla="*/ 1294960 w 1544664"/>
              <a:gd name="connsiteY4" fmla="*/ 702978 h 1939796"/>
              <a:gd name="connsiteX5" fmla="*/ 1544664 w 1544664"/>
              <a:gd name="connsiteY5" fmla="*/ 1068964 h 1939796"/>
              <a:gd name="connsiteX6" fmla="*/ 1165067 w 1544664"/>
              <a:gd name="connsiteY6" fmla="*/ 1371467 h 1939796"/>
              <a:gd name="connsiteX7" fmla="*/ 1240292 w 1544664"/>
              <a:gd name="connsiteY7" fmla="*/ 1484012 h 1939796"/>
              <a:gd name="connsiteX8" fmla="*/ 1075533 w 1544664"/>
              <a:gd name="connsiteY8" fmla="*/ 1567619 h 1939796"/>
              <a:gd name="connsiteX9" fmla="*/ 798118 w 1544664"/>
              <a:gd name="connsiteY9" fmla="*/ 1939796 h 1939796"/>
              <a:gd name="connsiteX10" fmla="*/ 243136 w 1544664"/>
              <a:gd name="connsiteY10" fmla="*/ 1236818 h 1939796"/>
              <a:gd name="connsiteX11" fmla="*/ 237850 w 1544664"/>
              <a:gd name="connsiteY11" fmla="*/ 724120 h 1939796"/>
              <a:gd name="connsiteX12" fmla="*/ 0 w 1544664"/>
              <a:gd name="connsiteY12" fmla="*/ 89854 h 1939796"/>
              <a:gd name="connsiteX13" fmla="*/ 232565 w 1544664"/>
              <a:gd name="connsiteY13" fmla="*/ 0 h 1939796"/>
              <a:gd name="connsiteX0" fmla="*/ 232565 w 1544664"/>
              <a:gd name="connsiteY0" fmla="*/ 0 h 1997030"/>
              <a:gd name="connsiteX1" fmla="*/ 718835 w 1544664"/>
              <a:gd name="connsiteY1" fmla="*/ 216707 h 1997030"/>
              <a:gd name="connsiteX2" fmla="*/ 1231533 w 1544664"/>
              <a:gd name="connsiteY2" fmla="*/ 243135 h 1997030"/>
              <a:gd name="connsiteX3" fmla="*/ 1411242 w 1544664"/>
              <a:gd name="connsiteY3" fmla="*/ 491556 h 1997030"/>
              <a:gd name="connsiteX4" fmla="*/ 1294960 w 1544664"/>
              <a:gd name="connsiteY4" fmla="*/ 702978 h 1997030"/>
              <a:gd name="connsiteX5" fmla="*/ 1544664 w 1544664"/>
              <a:gd name="connsiteY5" fmla="*/ 1068964 h 1997030"/>
              <a:gd name="connsiteX6" fmla="*/ 1165067 w 1544664"/>
              <a:gd name="connsiteY6" fmla="*/ 1371467 h 1997030"/>
              <a:gd name="connsiteX7" fmla="*/ 1240292 w 1544664"/>
              <a:gd name="connsiteY7" fmla="*/ 1484012 h 1997030"/>
              <a:gd name="connsiteX8" fmla="*/ 1075533 w 1544664"/>
              <a:gd name="connsiteY8" fmla="*/ 1567619 h 1997030"/>
              <a:gd name="connsiteX9" fmla="*/ 941205 w 1544664"/>
              <a:gd name="connsiteY9" fmla="*/ 1997030 h 1997030"/>
              <a:gd name="connsiteX10" fmla="*/ 243136 w 1544664"/>
              <a:gd name="connsiteY10" fmla="*/ 1236818 h 1997030"/>
              <a:gd name="connsiteX11" fmla="*/ 237850 w 1544664"/>
              <a:gd name="connsiteY11" fmla="*/ 724120 h 1997030"/>
              <a:gd name="connsiteX12" fmla="*/ 0 w 1544664"/>
              <a:gd name="connsiteY12" fmla="*/ 89854 h 1997030"/>
              <a:gd name="connsiteX13" fmla="*/ 232565 w 1544664"/>
              <a:gd name="connsiteY13" fmla="*/ 0 h 1997030"/>
              <a:gd name="connsiteX0" fmla="*/ 232565 w 1544664"/>
              <a:gd name="connsiteY0" fmla="*/ 0 h 1997030"/>
              <a:gd name="connsiteX1" fmla="*/ 790378 w 1544664"/>
              <a:gd name="connsiteY1" fmla="*/ 80774 h 1997030"/>
              <a:gd name="connsiteX2" fmla="*/ 1231533 w 1544664"/>
              <a:gd name="connsiteY2" fmla="*/ 243135 h 1997030"/>
              <a:gd name="connsiteX3" fmla="*/ 1411242 w 1544664"/>
              <a:gd name="connsiteY3" fmla="*/ 491556 h 1997030"/>
              <a:gd name="connsiteX4" fmla="*/ 1294960 w 1544664"/>
              <a:gd name="connsiteY4" fmla="*/ 702978 h 1997030"/>
              <a:gd name="connsiteX5" fmla="*/ 1544664 w 1544664"/>
              <a:gd name="connsiteY5" fmla="*/ 1068964 h 1997030"/>
              <a:gd name="connsiteX6" fmla="*/ 1165067 w 1544664"/>
              <a:gd name="connsiteY6" fmla="*/ 1371467 h 1997030"/>
              <a:gd name="connsiteX7" fmla="*/ 1240292 w 1544664"/>
              <a:gd name="connsiteY7" fmla="*/ 1484012 h 1997030"/>
              <a:gd name="connsiteX8" fmla="*/ 1075533 w 1544664"/>
              <a:gd name="connsiteY8" fmla="*/ 1567619 h 1997030"/>
              <a:gd name="connsiteX9" fmla="*/ 941205 w 1544664"/>
              <a:gd name="connsiteY9" fmla="*/ 1997030 h 1997030"/>
              <a:gd name="connsiteX10" fmla="*/ 243136 w 1544664"/>
              <a:gd name="connsiteY10" fmla="*/ 1236818 h 1997030"/>
              <a:gd name="connsiteX11" fmla="*/ 237850 w 1544664"/>
              <a:gd name="connsiteY11" fmla="*/ 724120 h 1997030"/>
              <a:gd name="connsiteX12" fmla="*/ 0 w 1544664"/>
              <a:gd name="connsiteY12" fmla="*/ 89854 h 1997030"/>
              <a:gd name="connsiteX13" fmla="*/ 232565 w 1544664"/>
              <a:gd name="connsiteY13" fmla="*/ 0 h 1997030"/>
              <a:gd name="connsiteX0" fmla="*/ 232565 w 1544664"/>
              <a:gd name="connsiteY0" fmla="*/ 0 h 1997030"/>
              <a:gd name="connsiteX1" fmla="*/ 790378 w 1544664"/>
              <a:gd name="connsiteY1" fmla="*/ 80774 h 1997030"/>
              <a:gd name="connsiteX2" fmla="*/ 1231533 w 1544664"/>
              <a:gd name="connsiteY2" fmla="*/ 193055 h 1997030"/>
              <a:gd name="connsiteX3" fmla="*/ 1411242 w 1544664"/>
              <a:gd name="connsiteY3" fmla="*/ 491556 h 1997030"/>
              <a:gd name="connsiteX4" fmla="*/ 1294960 w 1544664"/>
              <a:gd name="connsiteY4" fmla="*/ 702978 h 1997030"/>
              <a:gd name="connsiteX5" fmla="*/ 1544664 w 1544664"/>
              <a:gd name="connsiteY5" fmla="*/ 1068964 h 1997030"/>
              <a:gd name="connsiteX6" fmla="*/ 1165067 w 1544664"/>
              <a:gd name="connsiteY6" fmla="*/ 1371467 h 1997030"/>
              <a:gd name="connsiteX7" fmla="*/ 1240292 w 1544664"/>
              <a:gd name="connsiteY7" fmla="*/ 1484012 h 1997030"/>
              <a:gd name="connsiteX8" fmla="*/ 1075533 w 1544664"/>
              <a:gd name="connsiteY8" fmla="*/ 1567619 h 1997030"/>
              <a:gd name="connsiteX9" fmla="*/ 941205 w 1544664"/>
              <a:gd name="connsiteY9" fmla="*/ 1997030 h 1997030"/>
              <a:gd name="connsiteX10" fmla="*/ 243136 w 1544664"/>
              <a:gd name="connsiteY10" fmla="*/ 1236818 h 1997030"/>
              <a:gd name="connsiteX11" fmla="*/ 237850 w 1544664"/>
              <a:gd name="connsiteY11" fmla="*/ 724120 h 1997030"/>
              <a:gd name="connsiteX12" fmla="*/ 0 w 1544664"/>
              <a:gd name="connsiteY12" fmla="*/ 89854 h 1997030"/>
              <a:gd name="connsiteX13" fmla="*/ 232565 w 1544664"/>
              <a:gd name="connsiteY13" fmla="*/ 0 h 1997030"/>
              <a:gd name="connsiteX0" fmla="*/ 232565 w 1544664"/>
              <a:gd name="connsiteY0" fmla="*/ 0 h 1997030"/>
              <a:gd name="connsiteX1" fmla="*/ 790378 w 1544664"/>
              <a:gd name="connsiteY1" fmla="*/ 80774 h 1997030"/>
              <a:gd name="connsiteX2" fmla="*/ 1231533 w 1544664"/>
              <a:gd name="connsiteY2" fmla="*/ 193055 h 1997030"/>
              <a:gd name="connsiteX3" fmla="*/ 1482785 w 1544664"/>
              <a:gd name="connsiteY3" fmla="*/ 441475 h 1997030"/>
              <a:gd name="connsiteX4" fmla="*/ 1294960 w 1544664"/>
              <a:gd name="connsiteY4" fmla="*/ 702978 h 1997030"/>
              <a:gd name="connsiteX5" fmla="*/ 1544664 w 1544664"/>
              <a:gd name="connsiteY5" fmla="*/ 1068964 h 1997030"/>
              <a:gd name="connsiteX6" fmla="*/ 1165067 w 1544664"/>
              <a:gd name="connsiteY6" fmla="*/ 1371467 h 1997030"/>
              <a:gd name="connsiteX7" fmla="*/ 1240292 w 1544664"/>
              <a:gd name="connsiteY7" fmla="*/ 1484012 h 1997030"/>
              <a:gd name="connsiteX8" fmla="*/ 1075533 w 1544664"/>
              <a:gd name="connsiteY8" fmla="*/ 1567619 h 1997030"/>
              <a:gd name="connsiteX9" fmla="*/ 941205 w 1544664"/>
              <a:gd name="connsiteY9" fmla="*/ 1997030 h 1997030"/>
              <a:gd name="connsiteX10" fmla="*/ 243136 w 1544664"/>
              <a:gd name="connsiteY10" fmla="*/ 1236818 h 1997030"/>
              <a:gd name="connsiteX11" fmla="*/ 237850 w 1544664"/>
              <a:gd name="connsiteY11" fmla="*/ 724120 h 1997030"/>
              <a:gd name="connsiteX12" fmla="*/ 0 w 1544664"/>
              <a:gd name="connsiteY12" fmla="*/ 89854 h 1997030"/>
              <a:gd name="connsiteX13" fmla="*/ 232565 w 1544664"/>
              <a:gd name="connsiteY13" fmla="*/ 0 h 1997030"/>
              <a:gd name="connsiteX0" fmla="*/ 232565 w 1544664"/>
              <a:gd name="connsiteY0" fmla="*/ 0 h 1997030"/>
              <a:gd name="connsiteX1" fmla="*/ 790378 w 1544664"/>
              <a:gd name="connsiteY1" fmla="*/ 80774 h 1997030"/>
              <a:gd name="connsiteX2" fmla="*/ 1231533 w 1544664"/>
              <a:gd name="connsiteY2" fmla="*/ 193055 h 1997030"/>
              <a:gd name="connsiteX3" fmla="*/ 1482785 w 1544664"/>
              <a:gd name="connsiteY3" fmla="*/ 441475 h 1997030"/>
              <a:gd name="connsiteX4" fmla="*/ 1302115 w 1544664"/>
              <a:gd name="connsiteY4" fmla="*/ 745904 h 1997030"/>
              <a:gd name="connsiteX5" fmla="*/ 1544664 w 1544664"/>
              <a:gd name="connsiteY5" fmla="*/ 1068964 h 1997030"/>
              <a:gd name="connsiteX6" fmla="*/ 1165067 w 1544664"/>
              <a:gd name="connsiteY6" fmla="*/ 1371467 h 1997030"/>
              <a:gd name="connsiteX7" fmla="*/ 1240292 w 1544664"/>
              <a:gd name="connsiteY7" fmla="*/ 1484012 h 1997030"/>
              <a:gd name="connsiteX8" fmla="*/ 1075533 w 1544664"/>
              <a:gd name="connsiteY8" fmla="*/ 1567619 h 1997030"/>
              <a:gd name="connsiteX9" fmla="*/ 941205 w 1544664"/>
              <a:gd name="connsiteY9" fmla="*/ 1997030 h 1997030"/>
              <a:gd name="connsiteX10" fmla="*/ 243136 w 1544664"/>
              <a:gd name="connsiteY10" fmla="*/ 1236818 h 1997030"/>
              <a:gd name="connsiteX11" fmla="*/ 237850 w 1544664"/>
              <a:gd name="connsiteY11" fmla="*/ 724120 h 1997030"/>
              <a:gd name="connsiteX12" fmla="*/ 0 w 1544664"/>
              <a:gd name="connsiteY12" fmla="*/ 89854 h 1997030"/>
              <a:gd name="connsiteX13" fmla="*/ 232565 w 1544664"/>
              <a:gd name="connsiteY13" fmla="*/ 0 h 1997030"/>
              <a:gd name="connsiteX0" fmla="*/ 232565 w 1516047"/>
              <a:gd name="connsiteY0" fmla="*/ 0 h 1997030"/>
              <a:gd name="connsiteX1" fmla="*/ 790378 w 1516047"/>
              <a:gd name="connsiteY1" fmla="*/ 80774 h 1997030"/>
              <a:gd name="connsiteX2" fmla="*/ 1231533 w 1516047"/>
              <a:gd name="connsiteY2" fmla="*/ 193055 h 1997030"/>
              <a:gd name="connsiteX3" fmla="*/ 1482785 w 1516047"/>
              <a:gd name="connsiteY3" fmla="*/ 441475 h 1997030"/>
              <a:gd name="connsiteX4" fmla="*/ 1302115 w 1516047"/>
              <a:gd name="connsiteY4" fmla="*/ 745904 h 1997030"/>
              <a:gd name="connsiteX5" fmla="*/ 1516047 w 1516047"/>
              <a:gd name="connsiteY5" fmla="*/ 1068964 h 1997030"/>
              <a:gd name="connsiteX6" fmla="*/ 1165067 w 1516047"/>
              <a:gd name="connsiteY6" fmla="*/ 1371467 h 1997030"/>
              <a:gd name="connsiteX7" fmla="*/ 1240292 w 1516047"/>
              <a:gd name="connsiteY7" fmla="*/ 1484012 h 1997030"/>
              <a:gd name="connsiteX8" fmla="*/ 1075533 w 1516047"/>
              <a:gd name="connsiteY8" fmla="*/ 1567619 h 1997030"/>
              <a:gd name="connsiteX9" fmla="*/ 941205 w 1516047"/>
              <a:gd name="connsiteY9" fmla="*/ 1997030 h 1997030"/>
              <a:gd name="connsiteX10" fmla="*/ 243136 w 1516047"/>
              <a:gd name="connsiteY10" fmla="*/ 1236818 h 1997030"/>
              <a:gd name="connsiteX11" fmla="*/ 237850 w 1516047"/>
              <a:gd name="connsiteY11" fmla="*/ 724120 h 1997030"/>
              <a:gd name="connsiteX12" fmla="*/ 0 w 1516047"/>
              <a:gd name="connsiteY12" fmla="*/ 89854 h 1997030"/>
              <a:gd name="connsiteX13" fmla="*/ 232565 w 1516047"/>
              <a:gd name="connsiteY13" fmla="*/ 0 h 1997030"/>
              <a:gd name="connsiteX0" fmla="*/ 425733 w 1516047"/>
              <a:gd name="connsiteY0" fmla="*/ 0 h 2025647"/>
              <a:gd name="connsiteX1" fmla="*/ 790378 w 1516047"/>
              <a:gd name="connsiteY1" fmla="*/ 109391 h 2025647"/>
              <a:gd name="connsiteX2" fmla="*/ 1231533 w 1516047"/>
              <a:gd name="connsiteY2" fmla="*/ 221672 h 2025647"/>
              <a:gd name="connsiteX3" fmla="*/ 1482785 w 1516047"/>
              <a:gd name="connsiteY3" fmla="*/ 470092 h 2025647"/>
              <a:gd name="connsiteX4" fmla="*/ 1302115 w 1516047"/>
              <a:gd name="connsiteY4" fmla="*/ 774521 h 2025647"/>
              <a:gd name="connsiteX5" fmla="*/ 1516047 w 1516047"/>
              <a:gd name="connsiteY5" fmla="*/ 1097581 h 2025647"/>
              <a:gd name="connsiteX6" fmla="*/ 1165067 w 1516047"/>
              <a:gd name="connsiteY6" fmla="*/ 1400084 h 2025647"/>
              <a:gd name="connsiteX7" fmla="*/ 1240292 w 1516047"/>
              <a:gd name="connsiteY7" fmla="*/ 1512629 h 2025647"/>
              <a:gd name="connsiteX8" fmla="*/ 1075533 w 1516047"/>
              <a:gd name="connsiteY8" fmla="*/ 1596236 h 2025647"/>
              <a:gd name="connsiteX9" fmla="*/ 941205 w 1516047"/>
              <a:gd name="connsiteY9" fmla="*/ 2025647 h 2025647"/>
              <a:gd name="connsiteX10" fmla="*/ 243136 w 1516047"/>
              <a:gd name="connsiteY10" fmla="*/ 1265435 h 2025647"/>
              <a:gd name="connsiteX11" fmla="*/ 237850 w 1516047"/>
              <a:gd name="connsiteY11" fmla="*/ 752737 h 2025647"/>
              <a:gd name="connsiteX12" fmla="*/ 0 w 1516047"/>
              <a:gd name="connsiteY12" fmla="*/ 118471 h 2025647"/>
              <a:gd name="connsiteX13" fmla="*/ 425733 w 1516047"/>
              <a:gd name="connsiteY13" fmla="*/ 0 h 2025647"/>
              <a:gd name="connsiteX0" fmla="*/ 311263 w 1401577"/>
              <a:gd name="connsiteY0" fmla="*/ 0 h 2025647"/>
              <a:gd name="connsiteX1" fmla="*/ 675908 w 1401577"/>
              <a:gd name="connsiteY1" fmla="*/ 109391 h 2025647"/>
              <a:gd name="connsiteX2" fmla="*/ 1117063 w 1401577"/>
              <a:gd name="connsiteY2" fmla="*/ 221672 h 2025647"/>
              <a:gd name="connsiteX3" fmla="*/ 1368315 w 1401577"/>
              <a:gd name="connsiteY3" fmla="*/ 470092 h 2025647"/>
              <a:gd name="connsiteX4" fmla="*/ 1187645 w 1401577"/>
              <a:gd name="connsiteY4" fmla="*/ 774521 h 2025647"/>
              <a:gd name="connsiteX5" fmla="*/ 1401577 w 1401577"/>
              <a:gd name="connsiteY5" fmla="*/ 1097581 h 2025647"/>
              <a:gd name="connsiteX6" fmla="*/ 1050597 w 1401577"/>
              <a:gd name="connsiteY6" fmla="*/ 1400084 h 2025647"/>
              <a:gd name="connsiteX7" fmla="*/ 1125822 w 1401577"/>
              <a:gd name="connsiteY7" fmla="*/ 1512629 h 2025647"/>
              <a:gd name="connsiteX8" fmla="*/ 961063 w 1401577"/>
              <a:gd name="connsiteY8" fmla="*/ 1596236 h 2025647"/>
              <a:gd name="connsiteX9" fmla="*/ 826735 w 1401577"/>
              <a:gd name="connsiteY9" fmla="*/ 2025647 h 2025647"/>
              <a:gd name="connsiteX10" fmla="*/ 128666 w 1401577"/>
              <a:gd name="connsiteY10" fmla="*/ 1265435 h 2025647"/>
              <a:gd name="connsiteX11" fmla="*/ 123380 w 1401577"/>
              <a:gd name="connsiteY11" fmla="*/ 752737 h 2025647"/>
              <a:gd name="connsiteX12" fmla="*/ 0 w 1401577"/>
              <a:gd name="connsiteY12" fmla="*/ 161397 h 2025647"/>
              <a:gd name="connsiteX13" fmla="*/ 311263 w 1401577"/>
              <a:gd name="connsiteY13" fmla="*/ 0 h 2025647"/>
              <a:gd name="connsiteX0" fmla="*/ 311263 w 1401577"/>
              <a:gd name="connsiteY0" fmla="*/ 0 h 2025647"/>
              <a:gd name="connsiteX1" fmla="*/ 675908 w 1401577"/>
              <a:gd name="connsiteY1" fmla="*/ 109391 h 2025647"/>
              <a:gd name="connsiteX2" fmla="*/ 1138526 w 1401577"/>
              <a:gd name="connsiteY2" fmla="*/ 243135 h 2025647"/>
              <a:gd name="connsiteX3" fmla="*/ 1368315 w 1401577"/>
              <a:gd name="connsiteY3" fmla="*/ 470092 h 2025647"/>
              <a:gd name="connsiteX4" fmla="*/ 1187645 w 1401577"/>
              <a:gd name="connsiteY4" fmla="*/ 774521 h 2025647"/>
              <a:gd name="connsiteX5" fmla="*/ 1401577 w 1401577"/>
              <a:gd name="connsiteY5" fmla="*/ 1097581 h 2025647"/>
              <a:gd name="connsiteX6" fmla="*/ 1050597 w 1401577"/>
              <a:gd name="connsiteY6" fmla="*/ 1400084 h 2025647"/>
              <a:gd name="connsiteX7" fmla="*/ 1125822 w 1401577"/>
              <a:gd name="connsiteY7" fmla="*/ 1512629 h 2025647"/>
              <a:gd name="connsiteX8" fmla="*/ 961063 w 1401577"/>
              <a:gd name="connsiteY8" fmla="*/ 1596236 h 2025647"/>
              <a:gd name="connsiteX9" fmla="*/ 826735 w 1401577"/>
              <a:gd name="connsiteY9" fmla="*/ 2025647 h 2025647"/>
              <a:gd name="connsiteX10" fmla="*/ 128666 w 1401577"/>
              <a:gd name="connsiteY10" fmla="*/ 1265435 h 2025647"/>
              <a:gd name="connsiteX11" fmla="*/ 123380 w 1401577"/>
              <a:gd name="connsiteY11" fmla="*/ 752737 h 2025647"/>
              <a:gd name="connsiteX12" fmla="*/ 0 w 1401577"/>
              <a:gd name="connsiteY12" fmla="*/ 161397 h 2025647"/>
              <a:gd name="connsiteX13" fmla="*/ 311263 w 1401577"/>
              <a:gd name="connsiteY13" fmla="*/ 0 h 2025647"/>
              <a:gd name="connsiteX0" fmla="*/ 311263 w 1401577"/>
              <a:gd name="connsiteY0" fmla="*/ 0 h 2025647"/>
              <a:gd name="connsiteX1" fmla="*/ 675908 w 1401577"/>
              <a:gd name="connsiteY1" fmla="*/ 109391 h 2025647"/>
              <a:gd name="connsiteX2" fmla="*/ 1138526 w 1401577"/>
              <a:gd name="connsiteY2" fmla="*/ 243135 h 2025647"/>
              <a:gd name="connsiteX3" fmla="*/ 1368315 w 1401577"/>
              <a:gd name="connsiteY3" fmla="*/ 470092 h 2025647"/>
              <a:gd name="connsiteX4" fmla="*/ 1216262 w 1401577"/>
              <a:gd name="connsiteY4" fmla="*/ 745904 h 2025647"/>
              <a:gd name="connsiteX5" fmla="*/ 1401577 w 1401577"/>
              <a:gd name="connsiteY5" fmla="*/ 1097581 h 2025647"/>
              <a:gd name="connsiteX6" fmla="*/ 1050597 w 1401577"/>
              <a:gd name="connsiteY6" fmla="*/ 1400084 h 2025647"/>
              <a:gd name="connsiteX7" fmla="*/ 1125822 w 1401577"/>
              <a:gd name="connsiteY7" fmla="*/ 1512629 h 2025647"/>
              <a:gd name="connsiteX8" fmla="*/ 961063 w 1401577"/>
              <a:gd name="connsiteY8" fmla="*/ 1596236 h 2025647"/>
              <a:gd name="connsiteX9" fmla="*/ 826735 w 1401577"/>
              <a:gd name="connsiteY9" fmla="*/ 2025647 h 2025647"/>
              <a:gd name="connsiteX10" fmla="*/ 128666 w 1401577"/>
              <a:gd name="connsiteY10" fmla="*/ 1265435 h 2025647"/>
              <a:gd name="connsiteX11" fmla="*/ 123380 w 1401577"/>
              <a:gd name="connsiteY11" fmla="*/ 752737 h 2025647"/>
              <a:gd name="connsiteX12" fmla="*/ 0 w 1401577"/>
              <a:gd name="connsiteY12" fmla="*/ 161397 h 2025647"/>
              <a:gd name="connsiteX13" fmla="*/ 311263 w 1401577"/>
              <a:gd name="connsiteY13" fmla="*/ 0 h 2025647"/>
              <a:gd name="connsiteX0" fmla="*/ 311263 w 1401577"/>
              <a:gd name="connsiteY0" fmla="*/ 0 h 2025647"/>
              <a:gd name="connsiteX1" fmla="*/ 675908 w 1401577"/>
              <a:gd name="connsiteY1" fmla="*/ 109391 h 2025647"/>
              <a:gd name="connsiteX2" fmla="*/ 1138526 w 1401577"/>
              <a:gd name="connsiteY2" fmla="*/ 243135 h 2025647"/>
              <a:gd name="connsiteX3" fmla="*/ 1368315 w 1401577"/>
              <a:gd name="connsiteY3" fmla="*/ 470092 h 2025647"/>
              <a:gd name="connsiteX4" fmla="*/ 1216262 w 1401577"/>
              <a:gd name="connsiteY4" fmla="*/ 767367 h 2025647"/>
              <a:gd name="connsiteX5" fmla="*/ 1401577 w 1401577"/>
              <a:gd name="connsiteY5" fmla="*/ 1097581 h 2025647"/>
              <a:gd name="connsiteX6" fmla="*/ 1050597 w 1401577"/>
              <a:gd name="connsiteY6" fmla="*/ 1400084 h 2025647"/>
              <a:gd name="connsiteX7" fmla="*/ 1125822 w 1401577"/>
              <a:gd name="connsiteY7" fmla="*/ 1512629 h 2025647"/>
              <a:gd name="connsiteX8" fmla="*/ 961063 w 1401577"/>
              <a:gd name="connsiteY8" fmla="*/ 1596236 h 2025647"/>
              <a:gd name="connsiteX9" fmla="*/ 826735 w 1401577"/>
              <a:gd name="connsiteY9" fmla="*/ 2025647 h 2025647"/>
              <a:gd name="connsiteX10" fmla="*/ 128666 w 1401577"/>
              <a:gd name="connsiteY10" fmla="*/ 1265435 h 2025647"/>
              <a:gd name="connsiteX11" fmla="*/ 123380 w 1401577"/>
              <a:gd name="connsiteY11" fmla="*/ 752737 h 2025647"/>
              <a:gd name="connsiteX12" fmla="*/ 0 w 1401577"/>
              <a:gd name="connsiteY12" fmla="*/ 161397 h 2025647"/>
              <a:gd name="connsiteX13" fmla="*/ 311263 w 1401577"/>
              <a:gd name="connsiteY13" fmla="*/ 0 h 2025647"/>
              <a:gd name="connsiteX0" fmla="*/ 311263 w 1401577"/>
              <a:gd name="connsiteY0" fmla="*/ 0 h 2025647"/>
              <a:gd name="connsiteX1" fmla="*/ 675908 w 1401577"/>
              <a:gd name="connsiteY1" fmla="*/ 109391 h 2025647"/>
              <a:gd name="connsiteX2" fmla="*/ 1138526 w 1401577"/>
              <a:gd name="connsiteY2" fmla="*/ 243135 h 2025647"/>
              <a:gd name="connsiteX3" fmla="*/ 1368315 w 1401577"/>
              <a:gd name="connsiteY3" fmla="*/ 470092 h 2025647"/>
              <a:gd name="connsiteX4" fmla="*/ 1209108 w 1401577"/>
              <a:gd name="connsiteY4" fmla="*/ 738750 h 2025647"/>
              <a:gd name="connsiteX5" fmla="*/ 1401577 w 1401577"/>
              <a:gd name="connsiteY5" fmla="*/ 1097581 h 2025647"/>
              <a:gd name="connsiteX6" fmla="*/ 1050597 w 1401577"/>
              <a:gd name="connsiteY6" fmla="*/ 1400084 h 2025647"/>
              <a:gd name="connsiteX7" fmla="*/ 1125822 w 1401577"/>
              <a:gd name="connsiteY7" fmla="*/ 1512629 h 2025647"/>
              <a:gd name="connsiteX8" fmla="*/ 961063 w 1401577"/>
              <a:gd name="connsiteY8" fmla="*/ 1596236 h 2025647"/>
              <a:gd name="connsiteX9" fmla="*/ 826735 w 1401577"/>
              <a:gd name="connsiteY9" fmla="*/ 2025647 h 2025647"/>
              <a:gd name="connsiteX10" fmla="*/ 128666 w 1401577"/>
              <a:gd name="connsiteY10" fmla="*/ 1265435 h 2025647"/>
              <a:gd name="connsiteX11" fmla="*/ 123380 w 1401577"/>
              <a:gd name="connsiteY11" fmla="*/ 752737 h 2025647"/>
              <a:gd name="connsiteX12" fmla="*/ 0 w 1401577"/>
              <a:gd name="connsiteY12" fmla="*/ 161397 h 2025647"/>
              <a:gd name="connsiteX13" fmla="*/ 311263 w 1401577"/>
              <a:gd name="connsiteY13" fmla="*/ 0 h 2025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01577" h="2025647">
                <a:moveTo>
                  <a:pt x="311263" y="0"/>
                </a:moveTo>
                <a:lnTo>
                  <a:pt x="675908" y="109391"/>
                </a:lnTo>
                <a:lnTo>
                  <a:pt x="1138526" y="243135"/>
                </a:lnTo>
                <a:lnTo>
                  <a:pt x="1368315" y="470092"/>
                </a:lnTo>
                <a:lnTo>
                  <a:pt x="1209108" y="738750"/>
                </a:lnTo>
                <a:lnTo>
                  <a:pt x="1401577" y="1097581"/>
                </a:lnTo>
                <a:lnTo>
                  <a:pt x="1050597" y="1400084"/>
                </a:lnTo>
                <a:lnTo>
                  <a:pt x="1125822" y="1512629"/>
                </a:lnTo>
                <a:lnTo>
                  <a:pt x="961063" y="1596236"/>
                </a:lnTo>
                <a:lnTo>
                  <a:pt x="826735" y="2025647"/>
                </a:lnTo>
                <a:lnTo>
                  <a:pt x="128666" y="1265435"/>
                </a:lnTo>
                <a:lnTo>
                  <a:pt x="123380" y="752737"/>
                </a:lnTo>
                <a:lnTo>
                  <a:pt x="0" y="161397"/>
                </a:lnTo>
                <a:lnTo>
                  <a:pt x="311263" y="0"/>
                </a:lnTo>
                <a:close/>
              </a:path>
            </a:pathLst>
          </a:custGeom>
          <a:solidFill>
            <a:srgbClr val="484D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6" name="Forme libre 55"/>
          <p:cNvSpPr/>
          <p:nvPr/>
        </p:nvSpPr>
        <p:spPr>
          <a:xfrm>
            <a:off x="1781798" y="3849145"/>
            <a:ext cx="138708" cy="243308"/>
          </a:xfrm>
          <a:custGeom>
            <a:avLst/>
            <a:gdLst>
              <a:gd name="connsiteX0" fmla="*/ 905773 w 1061049"/>
              <a:gd name="connsiteY0" fmla="*/ 0 h 1846052"/>
              <a:gd name="connsiteX1" fmla="*/ 931653 w 1061049"/>
              <a:gd name="connsiteY1" fmla="*/ 224286 h 1846052"/>
              <a:gd name="connsiteX2" fmla="*/ 310551 w 1061049"/>
              <a:gd name="connsiteY2" fmla="*/ 552090 h 1846052"/>
              <a:gd name="connsiteX3" fmla="*/ 474453 w 1061049"/>
              <a:gd name="connsiteY3" fmla="*/ 1017916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10551 w 1061049"/>
              <a:gd name="connsiteY2" fmla="*/ 552090 h 1846052"/>
              <a:gd name="connsiteX3" fmla="*/ 370936 w 1061049"/>
              <a:gd name="connsiteY3" fmla="*/ 888519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10551 w 1061049"/>
              <a:gd name="connsiteY2" fmla="*/ 552090 h 1846052"/>
              <a:gd name="connsiteX3" fmla="*/ 319177 w 1061049"/>
              <a:gd name="connsiteY3" fmla="*/ 888519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62310 w 1061049"/>
              <a:gd name="connsiteY2" fmla="*/ 526210 h 1846052"/>
              <a:gd name="connsiteX3" fmla="*/ 319177 w 1061049"/>
              <a:gd name="connsiteY3" fmla="*/ 888519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62310 w 1061049"/>
              <a:gd name="connsiteY2" fmla="*/ 526210 h 1846052"/>
              <a:gd name="connsiteX3" fmla="*/ 336430 w 1061049"/>
              <a:gd name="connsiteY3" fmla="*/ 974783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62310 w 1061049"/>
              <a:gd name="connsiteY2" fmla="*/ 526210 h 1846052"/>
              <a:gd name="connsiteX3" fmla="*/ 336430 w 1061049"/>
              <a:gd name="connsiteY3" fmla="*/ 974783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62310 w 1061049"/>
              <a:gd name="connsiteY2" fmla="*/ 526210 h 1846052"/>
              <a:gd name="connsiteX3" fmla="*/ 345056 w 1061049"/>
              <a:gd name="connsiteY3" fmla="*/ 888519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61049"/>
              <a:gd name="connsiteY0" fmla="*/ 0 h 1846052"/>
              <a:gd name="connsiteX1" fmla="*/ 931653 w 1061049"/>
              <a:gd name="connsiteY1" fmla="*/ 224286 h 1846052"/>
              <a:gd name="connsiteX2" fmla="*/ 362310 w 1061049"/>
              <a:gd name="connsiteY2" fmla="*/ 526210 h 1846052"/>
              <a:gd name="connsiteX3" fmla="*/ 345056 w 1061049"/>
              <a:gd name="connsiteY3" fmla="*/ 888519 h 1846052"/>
              <a:gd name="connsiteX4" fmla="*/ 1061049 w 1061049"/>
              <a:gd name="connsiteY4" fmla="*/ 1276709 h 1846052"/>
              <a:gd name="connsiteX5" fmla="*/ 983411 w 1061049"/>
              <a:gd name="connsiteY5" fmla="*/ 1846052 h 1846052"/>
              <a:gd name="connsiteX6" fmla="*/ 414068 w 1061049"/>
              <a:gd name="connsiteY6" fmla="*/ 1500996 h 1846052"/>
              <a:gd name="connsiteX7" fmla="*/ 0 w 1061049"/>
              <a:gd name="connsiteY7" fmla="*/ 776377 h 1846052"/>
              <a:gd name="connsiteX8" fmla="*/ 336430 w 1061049"/>
              <a:gd name="connsiteY8" fmla="*/ 138022 h 1846052"/>
              <a:gd name="connsiteX9" fmla="*/ 905773 w 1061049"/>
              <a:gd name="connsiteY9" fmla="*/ 0 h 1846052"/>
              <a:gd name="connsiteX0" fmla="*/ 905773 w 1052422"/>
              <a:gd name="connsiteY0" fmla="*/ 0 h 1846052"/>
              <a:gd name="connsiteX1" fmla="*/ 931653 w 1052422"/>
              <a:gd name="connsiteY1" fmla="*/ 224286 h 1846052"/>
              <a:gd name="connsiteX2" fmla="*/ 362310 w 1052422"/>
              <a:gd name="connsiteY2" fmla="*/ 526210 h 1846052"/>
              <a:gd name="connsiteX3" fmla="*/ 345056 w 1052422"/>
              <a:gd name="connsiteY3" fmla="*/ 888519 h 1846052"/>
              <a:gd name="connsiteX4" fmla="*/ 1052422 w 1052422"/>
              <a:gd name="connsiteY4" fmla="*/ 1362973 h 1846052"/>
              <a:gd name="connsiteX5" fmla="*/ 983411 w 1052422"/>
              <a:gd name="connsiteY5" fmla="*/ 1846052 h 1846052"/>
              <a:gd name="connsiteX6" fmla="*/ 414068 w 1052422"/>
              <a:gd name="connsiteY6" fmla="*/ 1500996 h 1846052"/>
              <a:gd name="connsiteX7" fmla="*/ 0 w 1052422"/>
              <a:gd name="connsiteY7" fmla="*/ 776377 h 1846052"/>
              <a:gd name="connsiteX8" fmla="*/ 336430 w 1052422"/>
              <a:gd name="connsiteY8" fmla="*/ 138022 h 1846052"/>
              <a:gd name="connsiteX9" fmla="*/ 905773 w 1052422"/>
              <a:gd name="connsiteY9" fmla="*/ 0 h 1846052"/>
              <a:gd name="connsiteX0" fmla="*/ 905773 w 1052422"/>
              <a:gd name="connsiteY0" fmla="*/ 0 h 1846052"/>
              <a:gd name="connsiteX1" fmla="*/ 931653 w 1052422"/>
              <a:gd name="connsiteY1" fmla="*/ 224286 h 1846052"/>
              <a:gd name="connsiteX2" fmla="*/ 362310 w 1052422"/>
              <a:gd name="connsiteY2" fmla="*/ 526210 h 1846052"/>
              <a:gd name="connsiteX3" fmla="*/ 345056 w 1052422"/>
              <a:gd name="connsiteY3" fmla="*/ 888519 h 1846052"/>
              <a:gd name="connsiteX4" fmla="*/ 1052422 w 1052422"/>
              <a:gd name="connsiteY4" fmla="*/ 1362973 h 1846052"/>
              <a:gd name="connsiteX5" fmla="*/ 983411 w 1052422"/>
              <a:gd name="connsiteY5" fmla="*/ 1846052 h 1846052"/>
              <a:gd name="connsiteX6" fmla="*/ 414068 w 1052422"/>
              <a:gd name="connsiteY6" fmla="*/ 1500996 h 1846052"/>
              <a:gd name="connsiteX7" fmla="*/ 0 w 1052422"/>
              <a:gd name="connsiteY7" fmla="*/ 776377 h 1846052"/>
              <a:gd name="connsiteX8" fmla="*/ 336430 w 1052422"/>
              <a:gd name="connsiteY8" fmla="*/ 138022 h 1846052"/>
              <a:gd name="connsiteX9" fmla="*/ 905773 w 1052422"/>
              <a:gd name="connsiteY9" fmla="*/ 0 h 1846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52422" h="1846052">
                <a:moveTo>
                  <a:pt x="905773" y="0"/>
                </a:moveTo>
                <a:lnTo>
                  <a:pt x="931653" y="224286"/>
                </a:lnTo>
                <a:lnTo>
                  <a:pt x="362310" y="526210"/>
                </a:lnTo>
                <a:lnTo>
                  <a:pt x="345056" y="888519"/>
                </a:lnTo>
                <a:cubicBezTo>
                  <a:pt x="543463" y="1187568"/>
                  <a:pt x="491705" y="1201946"/>
                  <a:pt x="1052422" y="1362973"/>
                </a:cubicBezTo>
                <a:lnTo>
                  <a:pt x="983411" y="1846052"/>
                </a:lnTo>
                <a:lnTo>
                  <a:pt x="414068" y="1500996"/>
                </a:lnTo>
                <a:lnTo>
                  <a:pt x="0" y="776377"/>
                </a:lnTo>
                <a:lnTo>
                  <a:pt x="336430" y="138022"/>
                </a:lnTo>
                <a:lnTo>
                  <a:pt x="905773" y="0"/>
                </a:lnTo>
                <a:close/>
              </a:path>
            </a:pathLst>
          </a:custGeom>
          <a:solidFill>
            <a:srgbClr val="484D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87" name="Groupe 86"/>
          <p:cNvGrpSpPr>
            <a:grpSpLocks noChangeAspect="1"/>
          </p:cNvGrpSpPr>
          <p:nvPr/>
        </p:nvGrpSpPr>
        <p:grpSpPr>
          <a:xfrm>
            <a:off x="4442800" y="3836448"/>
            <a:ext cx="337336" cy="684000"/>
            <a:chOff x="3946894" y="1603914"/>
            <a:chExt cx="1828800" cy="3708156"/>
          </a:xfrm>
        </p:grpSpPr>
        <p:sp>
          <p:nvSpPr>
            <p:cNvPr id="88" name="Forme libre 87"/>
            <p:cNvSpPr/>
            <p:nvPr/>
          </p:nvSpPr>
          <p:spPr>
            <a:xfrm>
              <a:off x="3946894" y="3850094"/>
              <a:ext cx="1828800" cy="1461976"/>
            </a:xfrm>
            <a:custGeom>
              <a:avLst/>
              <a:gdLst>
                <a:gd name="connsiteX0" fmla="*/ 0 w 1828800"/>
                <a:gd name="connsiteY0" fmla="*/ 542260 h 1461976"/>
                <a:gd name="connsiteX1" fmla="*/ 10633 w 1828800"/>
                <a:gd name="connsiteY1" fmla="*/ 1461976 h 1461976"/>
                <a:gd name="connsiteX2" fmla="*/ 1828800 w 1828800"/>
                <a:gd name="connsiteY2" fmla="*/ 1461976 h 1461976"/>
                <a:gd name="connsiteX3" fmla="*/ 1828800 w 1828800"/>
                <a:gd name="connsiteY3" fmla="*/ 547576 h 1461976"/>
                <a:gd name="connsiteX4" fmla="*/ 1041991 w 1828800"/>
                <a:gd name="connsiteY4" fmla="*/ 0 h 1461976"/>
                <a:gd name="connsiteX5" fmla="*/ 754912 w 1828800"/>
                <a:gd name="connsiteY5" fmla="*/ 0 h 1461976"/>
                <a:gd name="connsiteX6" fmla="*/ 0 w 1828800"/>
                <a:gd name="connsiteY6" fmla="*/ 542260 h 1461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800" h="1461976">
                  <a:moveTo>
                    <a:pt x="0" y="542260"/>
                  </a:moveTo>
                  <a:lnTo>
                    <a:pt x="10633" y="1461976"/>
                  </a:lnTo>
                  <a:lnTo>
                    <a:pt x="1828800" y="1461976"/>
                  </a:lnTo>
                  <a:lnTo>
                    <a:pt x="1828800" y="547576"/>
                  </a:lnTo>
                  <a:lnTo>
                    <a:pt x="1041991" y="0"/>
                  </a:lnTo>
                  <a:lnTo>
                    <a:pt x="754912" y="0"/>
                  </a:lnTo>
                  <a:lnTo>
                    <a:pt x="0" y="542260"/>
                  </a:lnTo>
                  <a:close/>
                </a:path>
              </a:pathLst>
            </a:custGeom>
            <a:solidFill>
              <a:srgbClr val="CC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9" name="Ellipse 88"/>
            <p:cNvSpPr/>
            <p:nvPr/>
          </p:nvSpPr>
          <p:spPr>
            <a:xfrm>
              <a:off x="4595481" y="3706554"/>
              <a:ext cx="520996" cy="505047"/>
            </a:xfrm>
            <a:prstGeom prst="ellipse">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2" name="Rectangle à coins arrondis 91"/>
            <p:cNvSpPr/>
            <p:nvPr/>
          </p:nvSpPr>
          <p:spPr>
            <a:xfrm>
              <a:off x="4590718" y="3409228"/>
              <a:ext cx="520996" cy="520996"/>
            </a:xfrm>
            <a:prstGeom prst="roundRect">
              <a:avLst>
                <a:gd name="adj" fmla="val 0"/>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3" name="Rectangle à coins arrondis 92"/>
            <p:cNvSpPr/>
            <p:nvPr/>
          </p:nvSpPr>
          <p:spPr>
            <a:xfrm>
              <a:off x="4590718" y="3280887"/>
              <a:ext cx="520996" cy="520996"/>
            </a:xfrm>
            <a:prstGeom prst="roundRect">
              <a:avLst>
                <a:gd name="adj" fmla="val 0"/>
              </a:avLst>
            </a:prstGeom>
            <a:solidFill>
              <a:srgbClr val="FFB4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4" name="Forme libre 93"/>
            <p:cNvSpPr/>
            <p:nvPr/>
          </p:nvSpPr>
          <p:spPr>
            <a:xfrm>
              <a:off x="4050730" y="1603914"/>
              <a:ext cx="1602854" cy="2044161"/>
            </a:xfrm>
            <a:custGeom>
              <a:avLst/>
              <a:gdLst>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602848 w 1602848"/>
                <a:gd name="connsiteY6" fmla="*/ 1585196 h 2044161"/>
                <a:gd name="connsiteX7" fmla="*/ 808485 w 1602848"/>
                <a:gd name="connsiteY7" fmla="*/ 2044161 h 2044161"/>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602848 w 1602848"/>
                <a:gd name="connsiteY6" fmla="*/ 1585196 h 2044161"/>
                <a:gd name="connsiteX7" fmla="*/ 808485 w 1602848"/>
                <a:gd name="connsiteY7" fmla="*/ 2044161 h 2044161"/>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602848 w 1602848"/>
                <a:gd name="connsiteY6" fmla="*/ 1585196 h 2044161"/>
                <a:gd name="connsiteX7" fmla="*/ 808485 w 1602848"/>
                <a:gd name="connsiteY7" fmla="*/ 2044161 h 2044161"/>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602848 w 1602848"/>
                <a:gd name="connsiteY6" fmla="*/ 1585196 h 2044161"/>
                <a:gd name="connsiteX7" fmla="*/ 808485 w 1602848"/>
                <a:gd name="connsiteY7" fmla="*/ 2044161 h 2044161"/>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602848 w 1602848"/>
                <a:gd name="connsiteY6" fmla="*/ 1585196 h 2044161"/>
                <a:gd name="connsiteX7" fmla="*/ 808485 w 1602848"/>
                <a:gd name="connsiteY7" fmla="*/ 2044161 h 2044161"/>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602848 w 1602848"/>
                <a:gd name="connsiteY6" fmla="*/ 1585196 h 2044161"/>
                <a:gd name="connsiteX7" fmla="*/ 808485 w 1602848"/>
                <a:gd name="connsiteY7" fmla="*/ 2044161 h 2044161"/>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602848 w 1602848"/>
                <a:gd name="connsiteY6" fmla="*/ 1585196 h 2044161"/>
                <a:gd name="connsiteX7" fmla="*/ 808485 w 1602848"/>
                <a:gd name="connsiteY7" fmla="*/ 2044161 h 2044161"/>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602848 w 1602848"/>
                <a:gd name="connsiteY6" fmla="*/ 1585196 h 2044161"/>
                <a:gd name="connsiteX7" fmla="*/ 808485 w 1602848"/>
                <a:gd name="connsiteY7" fmla="*/ 2044161 h 2044161"/>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602848 w 1602848"/>
                <a:gd name="connsiteY6" fmla="*/ 1585196 h 2044161"/>
                <a:gd name="connsiteX7" fmla="*/ 808485 w 1602848"/>
                <a:gd name="connsiteY7" fmla="*/ 2044161 h 2044161"/>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602848 w 1602848"/>
                <a:gd name="connsiteY6" fmla="*/ 1585196 h 2044161"/>
                <a:gd name="connsiteX7" fmla="*/ 808485 w 1602848"/>
                <a:gd name="connsiteY7" fmla="*/ 2044161 h 2044161"/>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599318 w 1602848"/>
                <a:gd name="connsiteY6" fmla="*/ 1511056 h 2044161"/>
                <a:gd name="connsiteX7" fmla="*/ 808485 w 1602848"/>
                <a:gd name="connsiteY7" fmla="*/ 2044161 h 2044161"/>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599318 w 1602848"/>
                <a:gd name="connsiteY6" fmla="*/ 1542831 h 2044161"/>
                <a:gd name="connsiteX7" fmla="*/ 808485 w 1602848"/>
                <a:gd name="connsiteY7" fmla="*/ 2044161 h 2044161"/>
                <a:gd name="connsiteX0" fmla="*/ 808485 w 1602848"/>
                <a:gd name="connsiteY0" fmla="*/ 2044161 h 2044161"/>
                <a:gd name="connsiteX1" fmla="*/ 0 w 1602848"/>
                <a:gd name="connsiteY1" fmla="*/ 1588726 h 2044161"/>
                <a:gd name="connsiteX2" fmla="*/ 0 w 1602848"/>
                <a:gd name="connsiteY2" fmla="*/ 607247 h 2044161"/>
                <a:gd name="connsiteX3" fmla="*/ 677856 w 1602848"/>
                <a:gd name="connsiteY3" fmla="*/ 0 h 2044161"/>
                <a:gd name="connsiteX4" fmla="*/ 1002663 w 1602848"/>
                <a:gd name="connsiteY4" fmla="*/ 0 h 2044161"/>
                <a:gd name="connsiteX5" fmla="*/ 1602848 w 1602848"/>
                <a:gd name="connsiteY5" fmla="*/ 600186 h 2044161"/>
                <a:gd name="connsiteX6" fmla="*/ 1599318 w 1602848"/>
                <a:gd name="connsiteY6" fmla="*/ 1542831 h 2044161"/>
                <a:gd name="connsiteX7" fmla="*/ 808485 w 1602848"/>
                <a:gd name="connsiteY7" fmla="*/ 2044161 h 2044161"/>
                <a:gd name="connsiteX0" fmla="*/ 808491 w 1602854"/>
                <a:gd name="connsiteY0" fmla="*/ 2044161 h 2044161"/>
                <a:gd name="connsiteX1" fmla="*/ 6 w 1602854"/>
                <a:gd name="connsiteY1" fmla="*/ 1588726 h 2044161"/>
                <a:gd name="connsiteX2" fmla="*/ 6 w 1602854"/>
                <a:gd name="connsiteY2" fmla="*/ 607247 h 2044161"/>
                <a:gd name="connsiteX3" fmla="*/ 677862 w 1602854"/>
                <a:gd name="connsiteY3" fmla="*/ 0 h 2044161"/>
                <a:gd name="connsiteX4" fmla="*/ 1002669 w 1602854"/>
                <a:gd name="connsiteY4" fmla="*/ 0 h 2044161"/>
                <a:gd name="connsiteX5" fmla="*/ 1602854 w 1602854"/>
                <a:gd name="connsiteY5" fmla="*/ 600186 h 2044161"/>
                <a:gd name="connsiteX6" fmla="*/ 1599324 w 1602854"/>
                <a:gd name="connsiteY6" fmla="*/ 1542831 h 2044161"/>
                <a:gd name="connsiteX7" fmla="*/ 808491 w 1602854"/>
                <a:gd name="connsiteY7" fmla="*/ 2044161 h 2044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02854" h="2044161">
                  <a:moveTo>
                    <a:pt x="808491" y="2044161"/>
                  </a:moveTo>
                  <a:cubicBezTo>
                    <a:pt x="634320" y="2019447"/>
                    <a:pt x="-2347" y="2019448"/>
                    <a:pt x="6" y="1588726"/>
                  </a:cubicBezTo>
                  <a:lnTo>
                    <a:pt x="6" y="607247"/>
                  </a:lnTo>
                  <a:cubicBezTo>
                    <a:pt x="6" y="468380"/>
                    <a:pt x="183592" y="11769"/>
                    <a:pt x="677862" y="0"/>
                  </a:cubicBezTo>
                  <a:lnTo>
                    <a:pt x="1002669" y="0"/>
                  </a:lnTo>
                  <a:cubicBezTo>
                    <a:pt x="1156834" y="12946"/>
                    <a:pt x="1589908" y="68256"/>
                    <a:pt x="1602854" y="600186"/>
                  </a:cubicBezTo>
                  <a:cubicBezTo>
                    <a:pt x="1601677" y="903809"/>
                    <a:pt x="1600501" y="1239208"/>
                    <a:pt x="1599324" y="1542831"/>
                  </a:cubicBezTo>
                  <a:cubicBezTo>
                    <a:pt x="1599323" y="1695818"/>
                    <a:pt x="1447512" y="2035924"/>
                    <a:pt x="808491" y="2044161"/>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5" name="Forme libre 94"/>
            <p:cNvSpPr/>
            <p:nvPr/>
          </p:nvSpPr>
          <p:spPr>
            <a:xfrm>
              <a:off x="4187344" y="2044026"/>
              <a:ext cx="1431636" cy="1689315"/>
            </a:xfrm>
            <a:custGeom>
              <a:avLst/>
              <a:gdLst>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44072"/>
                <a:gd name="connsiteX1" fmla="*/ 0 w 1431636"/>
                <a:gd name="connsiteY1" fmla="*/ 1034472 h 1644072"/>
                <a:gd name="connsiteX2" fmla="*/ 517236 w 1431636"/>
                <a:gd name="connsiteY2" fmla="*/ 1644072 h 1644072"/>
                <a:gd name="connsiteX3" fmla="*/ 831273 w 1431636"/>
                <a:gd name="connsiteY3" fmla="*/ 1644072 h 1644072"/>
                <a:gd name="connsiteX4" fmla="*/ 1431636 w 1431636"/>
                <a:gd name="connsiteY4" fmla="*/ 960581 h 1644072"/>
                <a:gd name="connsiteX5" fmla="*/ 1431636 w 1431636"/>
                <a:gd name="connsiteY5" fmla="*/ 692727 h 1644072"/>
                <a:gd name="connsiteX6" fmla="*/ 1114521 w 1431636"/>
                <a:gd name="connsiteY6" fmla="*/ 649624 h 1644072"/>
                <a:gd name="connsiteX7" fmla="*/ 997527 w 1431636"/>
                <a:gd name="connsiteY7" fmla="*/ 769696 h 1644072"/>
                <a:gd name="connsiteX8" fmla="*/ 994448 w 1431636"/>
                <a:gd name="connsiteY8" fmla="*/ 618836 h 1644072"/>
                <a:gd name="connsiteX9" fmla="*/ 175491 w 1431636"/>
                <a:gd name="connsiteY9" fmla="*/ 0 h 1644072"/>
                <a:gd name="connsiteX10" fmla="*/ 0 w 1431636"/>
                <a:gd name="connsiteY10" fmla="*/ 403321 h 1644072"/>
                <a:gd name="connsiteX0" fmla="*/ 0 w 1431636"/>
                <a:gd name="connsiteY0" fmla="*/ 403321 h 1693332"/>
                <a:gd name="connsiteX1" fmla="*/ 0 w 1431636"/>
                <a:gd name="connsiteY1" fmla="*/ 1034472 h 1693332"/>
                <a:gd name="connsiteX2" fmla="*/ 517236 w 1431636"/>
                <a:gd name="connsiteY2" fmla="*/ 1644072 h 1693332"/>
                <a:gd name="connsiteX3" fmla="*/ 831273 w 1431636"/>
                <a:gd name="connsiteY3" fmla="*/ 1644072 h 1693332"/>
                <a:gd name="connsiteX4" fmla="*/ 1431636 w 1431636"/>
                <a:gd name="connsiteY4" fmla="*/ 960581 h 1693332"/>
                <a:gd name="connsiteX5" fmla="*/ 1431636 w 1431636"/>
                <a:gd name="connsiteY5" fmla="*/ 692727 h 1693332"/>
                <a:gd name="connsiteX6" fmla="*/ 1114521 w 1431636"/>
                <a:gd name="connsiteY6" fmla="*/ 649624 h 1693332"/>
                <a:gd name="connsiteX7" fmla="*/ 997527 w 1431636"/>
                <a:gd name="connsiteY7" fmla="*/ 769696 h 1693332"/>
                <a:gd name="connsiteX8" fmla="*/ 994448 w 1431636"/>
                <a:gd name="connsiteY8" fmla="*/ 618836 h 1693332"/>
                <a:gd name="connsiteX9" fmla="*/ 175491 w 1431636"/>
                <a:gd name="connsiteY9" fmla="*/ 0 h 1693332"/>
                <a:gd name="connsiteX10" fmla="*/ 0 w 1431636"/>
                <a:gd name="connsiteY10" fmla="*/ 403321 h 1693332"/>
                <a:gd name="connsiteX0" fmla="*/ 0 w 1431636"/>
                <a:gd name="connsiteY0" fmla="*/ 403321 h 1706186"/>
                <a:gd name="connsiteX1" fmla="*/ 0 w 1431636"/>
                <a:gd name="connsiteY1" fmla="*/ 1034472 h 1706186"/>
                <a:gd name="connsiteX2" fmla="*/ 517236 w 1431636"/>
                <a:gd name="connsiteY2" fmla="*/ 1644072 h 1706186"/>
                <a:gd name="connsiteX3" fmla="*/ 831273 w 1431636"/>
                <a:gd name="connsiteY3" fmla="*/ 1644072 h 1706186"/>
                <a:gd name="connsiteX4" fmla="*/ 1431636 w 1431636"/>
                <a:gd name="connsiteY4" fmla="*/ 960581 h 1706186"/>
                <a:gd name="connsiteX5" fmla="*/ 1431636 w 1431636"/>
                <a:gd name="connsiteY5" fmla="*/ 692727 h 1706186"/>
                <a:gd name="connsiteX6" fmla="*/ 1114521 w 1431636"/>
                <a:gd name="connsiteY6" fmla="*/ 649624 h 1706186"/>
                <a:gd name="connsiteX7" fmla="*/ 997527 w 1431636"/>
                <a:gd name="connsiteY7" fmla="*/ 769696 h 1706186"/>
                <a:gd name="connsiteX8" fmla="*/ 994448 w 1431636"/>
                <a:gd name="connsiteY8" fmla="*/ 618836 h 1706186"/>
                <a:gd name="connsiteX9" fmla="*/ 175491 w 1431636"/>
                <a:gd name="connsiteY9" fmla="*/ 0 h 1706186"/>
                <a:gd name="connsiteX10" fmla="*/ 0 w 1431636"/>
                <a:gd name="connsiteY10" fmla="*/ 403321 h 1706186"/>
                <a:gd name="connsiteX0" fmla="*/ 0 w 1431636"/>
                <a:gd name="connsiteY0" fmla="*/ 403321 h 1706186"/>
                <a:gd name="connsiteX1" fmla="*/ 0 w 1431636"/>
                <a:gd name="connsiteY1" fmla="*/ 1034472 h 1706186"/>
                <a:gd name="connsiteX2" fmla="*/ 517236 w 1431636"/>
                <a:gd name="connsiteY2" fmla="*/ 1644072 h 1706186"/>
                <a:gd name="connsiteX3" fmla="*/ 831273 w 1431636"/>
                <a:gd name="connsiteY3" fmla="*/ 1644072 h 1706186"/>
                <a:gd name="connsiteX4" fmla="*/ 1431636 w 1431636"/>
                <a:gd name="connsiteY4" fmla="*/ 960581 h 1706186"/>
                <a:gd name="connsiteX5" fmla="*/ 1431636 w 1431636"/>
                <a:gd name="connsiteY5" fmla="*/ 692727 h 1706186"/>
                <a:gd name="connsiteX6" fmla="*/ 1114521 w 1431636"/>
                <a:gd name="connsiteY6" fmla="*/ 649624 h 1706186"/>
                <a:gd name="connsiteX7" fmla="*/ 997527 w 1431636"/>
                <a:gd name="connsiteY7" fmla="*/ 769696 h 1706186"/>
                <a:gd name="connsiteX8" fmla="*/ 994448 w 1431636"/>
                <a:gd name="connsiteY8" fmla="*/ 618836 h 1706186"/>
                <a:gd name="connsiteX9" fmla="*/ 175491 w 1431636"/>
                <a:gd name="connsiteY9" fmla="*/ 0 h 1706186"/>
                <a:gd name="connsiteX10" fmla="*/ 0 w 1431636"/>
                <a:gd name="connsiteY10" fmla="*/ 403321 h 1706186"/>
                <a:gd name="connsiteX0" fmla="*/ 0 w 1431636"/>
                <a:gd name="connsiteY0" fmla="*/ 403321 h 1706186"/>
                <a:gd name="connsiteX1" fmla="*/ 0 w 1431636"/>
                <a:gd name="connsiteY1" fmla="*/ 1034472 h 1706186"/>
                <a:gd name="connsiteX2" fmla="*/ 517236 w 1431636"/>
                <a:gd name="connsiteY2" fmla="*/ 1644072 h 1706186"/>
                <a:gd name="connsiteX3" fmla="*/ 831273 w 1431636"/>
                <a:gd name="connsiteY3" fmla="*/ 1644072 h 1706186"/>
                <a:gd name="connsiteX4" fmla="*/ 1431636 w 1431636"/>
                <a:gd name="connsiteY4" fmla="*/ 960581 h 1706186"/>
                <a:gd name="connsiteX5" fmla="*/ 1431636 w 1431636"/>
                <a:gd name="connsiteY5" fmla="*/ 692727 h 1706186"/>
                <a:gd name="connsiteX6" fmla="*/ 1114521 w 1431636"/>
                <a:gd name="connsiteY6" fmla="*/ 649624 h 1706186"/>
                <a:gd name="connsiteX7" fmla="*/ 997527 w 1431636"/>
                <a:gd name="connsiteY7" fmla="*/ 769696 h 1706186"/>
                <a:gd name="connsiteX8" fmla="*/ 994448 w 1431636"/>
                <a:gd name="connsiteY8" fmla="*/ 618836 h 1706186"/>
                <a:gd name="connsiteX9" fmla="*/ 175491 w 1431636"/>
                <a:gd name="connsiteY9" fmla="*/ 0 h 1706186"/>
                <a:gd name="connsiteX10" fmla="*/ 0 w 1431636"/>
                <a:gd name="connsiteY10" fmla="*/ 403321 h 1706186"/>
                <a:gd name="connsiteX0" fmla="*/ 0 w 1431636"/>
                <a:gd name="connsiteY0" fmla="*/ 403321 h 1706186"/>
                <a:gd name="connsiteX1" fmla="*/ 0 w 1431636"/>
                <a:gd name="connsiteY1" fmla="*/ 1034472 h 1706186"/>
                <a:gd name="connsiteX2" fmla="*/ 517236 w 1431636"/>
                <a:gd name="connsiteY2" fmla="*/ 1644072 h 1706186"/>
                <a:gd name="connsiteX3" fmla="*/ 831273 w 1431636"/>
                <a:gd name="connsiteY3" fmla="*/ 1644072 h 1706186"/>
                <a:gd name="connsiteX4" fmla="*/ 1431636 w 1431636"/>
                <a:gd name="connsiteY4" fmla="*/ 960581 h 1706186"/>
                <a:gd name="connsiteX5" fmla="*/ 1431636 w 1431636"/>
                <a:gd name="connsiteY5" fmla="*/ 692727 h 1706186"/>
                <a:gd name="connsiteX6" fmla="*/ 1114521 w 1431636"/>
                <a:gd name="connsiteY6" fmla="*/ 649624 h 1706186"/>
                <a:gd name="connsiteX7" fmla="*/ 997527 w 1431636"/>
                <a:gd name="connsiteY7" fmla="*/ 769696 h 1706186"/>
                <a:gd name="connsiteX8" fmla="*/ 994448 w 1431636"/>
                <a:gd name="connsiteY8" fmla="*/ 618836 h 1706186"/>
                <a:gd name="connsiteX9" fmla="*/ 175491 w 1431636"/>
                <a:gd name="connsiteY9" fmla="*/ 0 h 1706186"/>
                <a:gd name="connsiteX10" fmla="*/ 0 w 1431636"/>
                <a:gd name="connsiteY10" fmla="*/ 403321 h 1706186"/>
                <a:gd name="connsiteX0" fmla="*/ 0 w 1431636"/>
                <a:gd name="connsiteY0" fmla="*/ 403321 h 1706186"/>
                <a:gd name="connsiteX1" fmla="*/ 0 w 1431636"/>
                <a:gd name="connsiteY1" fmla="*/ 1034472 h 1706186"/>
                <a:gd name="connsiteX2" fmla="*/ 517236 w 1431636"/>
                <a:gd name="connsiteY2" fmla="*/ 1644072 h 1706186"/>
                <a:gd name="connsiteX3" fmla="*/ 831273 w 1431636"/>
                <a:gd name="connsiteY3" fmla="*/ 1644072 h 1706186"/>
                <a:gd name="connsiteX4" fmla="*/ 1431636 w 1431636"/>
                <a:gd name="connsiteY4" fmla="*/ 960581 h 1706186"/>
                <a:gd name="connsiteX5" fmla="*/ 1431636 w 1431636"/>
                <a:gd name="connsiteY5" fmla="*/ 692727 h 1706186"/>
                <a:gd name="connsiteX6" fmla="*/ 1114521 w 1431636"/>
                <a:gd name="connsiteY6" fmla="*/ 649624 h 1706186"/>
                <a:gd name="connsiteX7" fmla="*/ 997527 w 1431636"/>
                <a:gd name="connsiteY7" fmla="*/ 769696 h 1706186"/>
                <a:gd name="connsiteX8" fmla="*/ 994448 w 1431636"/>
                <a:gd name="connsiteY8" fmla="*/ 618836 h 1706186"/>
                <a:gd name="connsiteX9" fmla="*/ 175491 w 1431636"/>
                <a:gd name="connsiteY9" fmla="*/ 0 h 1706186"/>
                <a:gd name="connsiteX10" fmla="*/ 0 w 1431636"/>
                <a:gd name="connsiteY10" fmla="*/ 403321 h 1706186"/>
                <a:gd name="connsiteX0" fmla="*/ 0 w 1431636"/>
                <a:gd name="connsiteY0" fmla="*/ 403321 h 1706186"/>
                <a:gd name="connsiteX1" fmla="*/ 0 w 1431636"/>
                <a:gd name="connsiteY1" fmla="*/ 1034472 h 1706186"/>
                <a:gd name="connsiteX2" fmla="*/ 517236 w 1431636"/>
                <a:gd name="connsiteY2" fmla="*/ 1644072 h 1706186"/>
                <a:gd name="connsiteX3" fmla="*/ 831273 w 1431636"/>
                <a:gd name="connsiteY3" fmla="*/ 1644072 h 1706186"/>
                <a:gd name="connsiteX4" fmla="*/ 1431636 w 1431636"/>
                <a:gd name="connsiteY4" fmla="*/ 960581 h 1706186"/>
                <a:gd name="connsiteX5" fmla="*/ 1431636 w 1431636"/>
                <a:gd name="connsiteY5" fmla="*/ 692727 h 1706186"/>
                <a:gd name="connsiteX6" fmla="*/ 1114521 w 1431636"/>
                <a:gd name="connsiteY6" fmla="*/ 649624 h 1706186"/>
                <a:gd name="connsiteX7" fmla="*/ 997527 w 1431636"/>
                <a:gd name="connsiteY7" fmla="*/ 769696 h 1706186"/>
                <a:gd name="connsiteX8" fmla="*/ 994448 w 1431636"/>
                <a:gd name="connsiteY8" fmla="*/ 618836 h 1706186"/>
                <a:gd name="connsiteX9" fmla="*/ 175491 w 1431636"/>
                <a:gd name="connsiteY9" fmla="*/ 0 h 1706186"/>
                <a:gd name="connsiteX10" fmla="*/ 0 w 1431636"/>
                <a:gd name="connsiteY10" fmla="*/ 403321 h 1706186"/>
                <a:gd name="connsiteX0" fmla="*/ 0 w 1431636"/>
                <a:gd name="connsiteY0" fmla="*/ 403321 h 1700086"/>
                <a:gd name="connsiteX1" fmla="*/ 0 w 1431636"/>
                <a:gd name="connsiteY1" fmla="*/ 1034472 h 1700086"/>
                <a:gd name="connsiteX2" fmla="*/ 517236 w 1431636"/>
                <a:gd name="connsiteY2" fmla="*/ 1644072 h 1700086"/>
                <a:gd name="connsiteX3" fmla="*/ 831273 w 1431636"/>
                <a:gd name="connsiteY3" fmla="*/ 1644072 h 1700086"/>
                <a:gd name="connsiteX4" fmla="*/ 1431636 w 1431636"/>
                <a:gd name="connsiteY4" fmla="*/ 960581 h 1700086"/>
                <a:gd name="connsiteX5" fmla="*/ 1431636 w 1431636"/>
                <a:gd name="connsiteY5" fmla="*/ 692727 h 1700086"/>
                <a:gd name="connsiteX6" fmla="*/ 1114521 w 1431636"/>
                <a:gd name="connsiteY6" fmla="*/ 649624 h 1700086"/>
                <a:gd name="connsiteX7" fmla="*/ 997527 w 1431636"/>
                <a:gd name="connsiteY7" fmla="*/ 769696 h 1700086"/>
                <a:gd name="connsiteX8" fmla="*/ 994448 w 1431636"/>
                <a:gd name="connsiteY8" fmla="*/ 618836 h 1700086"/>
                <a:gd name="connsiteX9" fmla="*/ 175491 w 1431636"/>
                <a:gd name="connsiteY9" fmla="*/ 0 h 1700086"/>
                <a:gd name="connsiteX10" fmla="*/ 0 w 1431636"/>
                <a:gd name="connsiteY10" fmla="*/ 403321 h 1700086"/>
                <a:gd name="connsiteX0" fmla="*/ 0 w 1431636"/>
                <a:gd name="connsiteY0" fmla="*/ 403321 h 1689315"/>
                <a:gd name="connsiteX1" fmla="*/ 0 w 1431636"/>
                <a:gd name="connsiteY1" fmla="*/ 1034472 h 1689315"/>
                <a:gd name="connsiteX2" fmla="*/ 517236 w 1431636"/>
                <a:gd name="connsiteY2" fmla="*/ 1644072 h 1689315"/>
                <a:gd name="connsiteX3" fmla="*/ 831273 w 1431636"/>
                <a:gd name="connsiteY3" fmla="*/ 1644072 h 1689315"/>
                <a:gd name="connsiteX4" fmla="*/ 1431636 w 1431636"/>
                <a:gd name="connsiteY4" fmla="*/ 960581 h 1689315"/>
                <a:gd name="connsiteX5" fmla="*/ 1431636 w 1431636"/>
                <a:gd name="connsiteY5" fmla="*/ 692727 h 1689315"/>
                <a:gd name="connsiteX6" fmla="*/ 1114521 w 1431636"/>
                <a:gd name="connsiteY6" fmla="*/ 649624 h 1689315"/>
                <a:gd name="connsiteX7" fmla="*/ 997527 w 1431636"/>
                <a:gd name="connsiteY7" fmla="*/ 769696 h 1689315"/>
                <a:gd name="connsiteX8" fmla="*/ 994448 w 1431636"/>
                <a:gd name="connsiteY8" fmla="*/ 618836 h 1689315"/>
                <a:gd name="connsiteX9" fmla="*/ 175491 w 1431636"/>
                <a:gd name="connsiteY9" fmla="*/ 0 h 1689315"/>
                <a:gd name="connsiteX10" fmla="*/ 0 w 1431636"/>
                <a:gd name="connsiteY10" fmla="*/ 403321 h 1689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31636" h="1689315">
                  <a:moveTo>
                    <a:pt x="0" y="403321"/>
                  </a:moveTo>
                  <a:lnTo>
                    <a:pt x="0" y="1034472"/>
                  </a:lnTo>
                  <a:cubicBezTo>
                    <a:pt x="46181" y="1514763"/>
                    <a:pt x="477212" y="1613284"/>
                    <a:pt x="517236" y="1644072"/>
                  </a:cubicBezTo>
                  <a:cubicBezTo>
                    <a:pt x="615756" y="1671781"/>
                    <a:pt x="677333" y="1730278"/>
                    <a:pt x="831273" y="1644072"/>
                  </a:cubicBezTo>
                  <a:cubicBezTo>
                    <a:pt x="849746" y="1613285"/>
                    <a:pt x="1370061" y="1456266"/>
                    <a:pt x="1431636" y="960581"/>
                  </a:cubicBezTo>
                  <a:lnTo>
                    <a:pt x="1431636" y="692727"/>
                  </a:lnTo>
                  <a:cubicBezTo>
                    <a:pt x="1282827" y="706068"/>
                    <a:pt x="1152492" y="673229"/>
                    <a:pt x="1114521" y="649624"/>
                  </a:cubicBezTo>
                  <a:cubicBezTo>
                    <a:pt x="1097075" y="689648"/>
                    <a:pt x="1076549" y="720435"/>
                    <a:pt x="997527" y="769696"/>
                  </a:cubicBezTo>
                  <a:cubicBezTo>
                    <a:pt x="1018053" y="722488"/>
                    <a:pt x="1017026" y="678360"/>
                    <a:pt x="994448" y="618836"/>
                  </a:cubicBezTo>
                  <a:cubicBezTo>
                    <a:pt x="792274" y="566496"/>
                    <a:pt x="691701" y="597286"/>
                    <a:pt x="175491" y="0"/>
                  </a:cubicBezTo>
                  <a:cubicBezTo>
                    <a:pt x="86207" y="82100"/>
                    <a:pt x="12316" y="96469"/>
                    <a:pt x="0" y="403321"/>
                  </a:cubicBezTo>
                  <a:close/>
                </a:path>
              </a:pathLst>
            </a:cu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98" name="Groupe 97"/>
          <p:cNvGrpSpPr>
            <a:grpSpLocks noChangeAspect="1"/>
          </p:cNvGrpSpPr>
          <p:nvPr/>
        </p:nvGrpSpPr>
        <p:grpSpPr>
          <a:xfrm>
            <a:off x="4854541" y="3836448"/>
            <a:ext cx="509951" cy="684000"/>
            <a:chOff x="5950379" y="1554293"/>
            <a:chExt cx="2782949" cy="3732758"/>
          </a:xfrm>
        </p:grpSpPr>
        <p:sp>
          <p:nvSpPr>
            <p:cNvPr id="99" name="Ellipse 98"/>
            <p:cNvSpPr/>
            <p:nvPr/>
          </p:nvSpPr>
          <p:spPr>
            <a:xfrm>
              <a:off x="6699740" y="1554293"/>
              <a:ext cx="1257300" cy="1171659"/>
            </a:xfrm>
            <a:prstGeom prst="ellipse">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00" name="Groupe 99"/>
            <p:cNvGrpSpPr/>
            <p:nvPr/>
          </p:nvGrpSpPr>
          <p:grpSpPr>
            <a:xfrm>
              <a:off x="5950379" y="2083673"/>
              <a:ext cx="2782949" cy="3203378"/>
              <a:chOff x="5950379" y="2083673"/>
              <a:chExt cx="2782949" cy="3203378"/>
            </a:xfrm>
          </p:grpSpPr>
          <p:sp>
            <p:nvSpPr>
              <p:cNvPr id="101" name="Rectangle avec coins arrondis du même côté 100"/>
              <p:cNvSpPr/>
              <p:nvPr/>
            </p:nvSpPr>
            <p:spPr>
              <a:xfrm>
                <a:off x="5950379" y="3667801"/>
                <a:ext cx="2782949" cy="1619250"/>
              </a:xfrm>
              <a:prstGeom prst="round2SameRect">
                <a:avLst>
                  <a:gd name="adj1" fmla="val 31373"/>
                  <a:gd name="adj2" fmla="val 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2" name="Triangle isocèle 101"/>
              <p:cNvSpPr/>
              <p:nvPr/>
            </p:nvSpPr>
            <p:spPr>
              <a:xfrm rot="10800000">
                <a:off x="6804514" y="3667801"/>
                <a:ext cx="1057275" cy="161925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3" name="Ellipse 102"/>
              <p:cNvSpPr/>
              <p:nvPr/>
            </p:nvSpPr>
            <p:spPr>
              <a:xfrm>
                <a:off x="6875953" y="3289349"/>
                <a:ext cx="919162" cy="745306"/>
              </a:xfrm>
              <a:prstGeom prst="ellipse">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4" name="Rectangle 103"/>
              <p:cNvSpPr/>
              <p:nvPr/>
            </p:nvSpPr>
            <p:spPr>
              <a:xfrm>
                <a:off x="6875953" y="2668731"/>
                <a:ext cx="919162" cy="999069"/>
              </a:xfrm>
              <a:prstGeom prst="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5" name="Forme libre 104"/>
              <p:cNvSpPr/>
              <p:nvPr/>
            </p:nvSpPr>
            <p:spPr>
              <a:xfrm>
                <a:off x="6875953" y="2945807"/>
                <a:ext cx="923925" cy="472946"/>
              </a:xfrm>
              <a:custGeom>
                <a:avLst/>
                <a:gdLst>
                  <a:gd name="connsiteX0" fmla="*/ 9525 w 933450"/>
                  <a:gd name="connsiteY0" fmla="*/ 104775 h 323850"/>
                  <a:gd name="connsiteX1" fmla="*/ 9525 w 933450"/>
                  <a:gd name="connsiteY1" fmla="*/ 323850 h 323850"/>
                  <a:gd name="connsiteX2" fmla="*/ 933450 w 933450"/>
                  <a:gd name="connsiteY2" fmla="*/ 233363 h 323850"/>
                  <a:gd name="connsiteX3" fmla="*/ 933450 w 933450"/>
                  <a:gd name="connsiteY3" fmla="*/ 0 h 323850"/>
                  <a:gd name="connsiteX4" fmla="*/ 0 w 933450"/>
                  <a:gd name="connsiteY4" fmla="*/ 0 h 323850"/>
                  <a:gd name="connsiteX5" fmla="*/ 9525 w 933450"/>
                  <a:gd name="connsiteY5" fmla="*/ 104775 h 323850"/>
                  <a:gd name="connsiteX0" fmla="*/ 9525 w 933450"/>
                  <a:gd name="connsiteY0" fmla="*/ 104775 h 462651"/>
                  <a:gd name="connsiteX1" fmla="*/ 9525 w 933450"/>
                  <a:gd name="connsiteY1" fmla="*/ 323850 h 462651"/>
                  <a:gd name="connsiteX2" fmla="*/ 933450 w 933450"/>
                  <a:gd name="connsiteY2" fmla="*/ 233363 h 462651"/>
                  <a:gd name="connsiteX3" fmla="*/ 933450 w 933450"/>
                  <a:gd name="connsiteY3" fmla="*/ 0 h 462651"/>
                  <a:gd name="connsiteX4" fmla="*/ 0 w 933450"/>
                  <a:gd name="connsiteY4" fmla="*/ 0 h 462651"/>
                  <a:gd name="connsiteX5" fmla="*/ 9525 w 933450"/>
                  <a:gd name="connsiteY5" fmla="*/ 104775 h 462651"/>
                  <a:gd name="connsiteX0" fmla="*/ 9525 w 933450"/>
                  <a:gd name="connsiteY0" fmla="*/ 104775 h 471888"/>
                  <a:gd name="connsiteX1" fmla="*/ 9525 w 933450"/>
                  <a:gd name="connsiteY1" fmla="*/ 323850 h 471888"/>
                  <a:gd name="connsiteX2" fmla="*/ 933450 w 933450"/>
                  <a:gd name="connsiteY2" fmla="*/ 233363 h 471888"/>
                  <a:gd name="connsiteX3" fmla="*/ 933450 w 933450"/>
                  <a:gd name="connsiteY3" fmla="*/ 0 h 471888"/>
                  <a:gd name="connsiteX4" fmla="*/ 0 w 933450"/>
                  <a:gd name="connsiteY4" fmla="*/ 0 h 471888"/>
                  <a:gd name="connsiteX5" fmla="*/ 9525 w 933450"/>
                  <a:gd name="connsiteY5" fmla="*/ 104775 h 471888"/>
                  <a:gd name="connsiteX0" fmla="*/ 9525 w 933450"/>
                  <a:gd name="connsiteY0" fmla="*/ 104775 h 465326"/>
                  <a:gd name="connsiteX1" fmla="*/ 9525 w 933450"/>
                  <a:gd name="connsiteY1" fmla="*/ 323850 h 465326"/>
                  <a:gd name="connsiteX2" fmla="*/ 933450 w 933450"/>
                  <a:gd name="connsiteY2" fmla="*/ 233363 h 465326"/>
                  <a:gd name="connsiteX3" fmla="*/ 933450 w 933450"/>
                  <a:gd name="connsiteY3" fmla="*/ 0 h 465326"/>
                  <a:gd name="connsiteX4" fmla="*/ 0 w 933450"/>
                  <a:gd name="connsiteY4" fmla="*/ 0 h 465326"/>
                  <a:gd name="connsiteX5" fmla="*/ 9525 w 933450"/>
                  <a:gd name="connsiteY5" fmla="*/ 104775 h 465326"/>
                  <a:gd name="connsiteX0" fmla="*/ 0 w 923925"/>
                  <a:gd name="connsiteY0" fmla="*/ 108585 h 469136"/>
                  <a:gd name="connsiteX1" fmla="*/ 0 w 923925"/>
                  <a:gd name="connsiteY1" fmla="*/ 327660 h 469136"/>
                  <a:gd name="connsiteX2" fmla="*/ 923925 w 923925"/>
                  <a:gd name="connsiteY2" fmla="*/ 237173 h 469136"/>
                  <a:gd name="connsiteX3" fmla="*/ 923925 w 923925"/>
                  <a:gd name="connsiteY3" fmla="*/ 3810 h 469136"/>
                  <a:gd name="connsiteX4" fmla="*/ 5715 w 923925"/>
                  <a:gd name="connsiteY4" fmla="*/ 0 h 469136"/>
                  <a:gd name="connsiteX5" fmla="*/ 0 w 923925"/>
                  <a:gd name="connsiteY5" fmla="*/ 108585 h 469136"/>
                  <a:gd name="connsiteX0" fmla="*/ 0 w 923925"/>
                  <a:gd name="connsiteY0" fmla="*/ 108585 h 469136"/>
                  <a:gd name="connsiteX1" fmla="*/ 0 w 923925"/>
                  <a:gd name="connsiteY1" fmla="*/ 327660 h 469136"/>
                  <a:gd name="connsiteX2" fmla="*/ 923925 w 923925"/>
                  <a:gd name="connsiteY2" fmla="*/ 237173 h 469136"/>
                  <a:gd name="connsiteX3" fmla="*/ 908685 w 923925"/>
                  <a:gd name="connsiteY3" fmla="*/ 0 h 469136"/>
                  <a:gd name="connsiteX4" fmla="*/ 5715 w 923925"/>
                  <a:gd name="connsiteY4" fmla="*/ 0 h 469136"/>
                  <a:gd name="connsiteX5" fmla="*/ 0 w 923925"/>
                  <a:gd name="connsiteY5" fmla="*/ 108585 h 469136"/>
                  <a:gd name="connsiteX0" fmla="*/ 0 w 923925"/>
                  <a:gd name="connsiteY0" fmla="*/ 112395 h 472946"/>
                  <a:gd name="connsiteX1" fmla="*/ 0 w 923925"/>
                  <a:gd name="connsiteY1" fmla="*/ 331470 h 472946"/>
                  <a:gd name="connsiteX2" fmla="*/ 923925 w 923925"/>
                  <a:gd name="connsiteY2" fmla="*/ 240983 h 472946"/>
                  <a:gd name="connsiteX3" fmla="*/ 923925 w 923925"/>
                  <a:gd name="connsiteY3" fmla="*/ 0 h 472946"/>
                  <a:gd name="connsiteX4" fmla="*/ 5715 w 923925"/>
                  <a:gd name="connsiteY4" fmla="*/ 3810 h 472946"/>
                  <a:gd name="connsiteX5" fmla="*/ 0 w 923925"/>
                  <a:gd name="connsiteY5" fmla="*/ 112395 h 472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3925" h="472946">
                    <a:moveTo>
                      <a:pt x="0" y="112395"/>
                    </a:moveTo>
                    <a:lnTo>
                      <a:pt x="0" y="331470"/>
                    </a:lnTo>
                    <a:cubicBezTo>
                      <a:pt x="679450" y="677546"/>
                      <a:pt x="887412" y="285432"/>
                      <a:pt x="923925" y="240983"/>
                    </a:cubicBezTo>
                    <a:lnTo>
                      <a:pt x="923925" y="0"/>
                    </a:lnTo>
                    <a:lnTo>
                      <a:pt x="5715" y="3810"/>
                    </a:lnTo>
                    <a:lnTo>
                      <a:pt x="0" y="112395"/>
                    </a:lnTo>
                    <a:close/>
                  </a:path>
                </a:pathLst>
              </a:custGeom>
              <a:solidFill>
                <a:srgbClr val="FFB4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6" name="Ellipse 105"/>
              <p:cNvSpPr/>
              <p:nvPr/>
            </p:nvSpPr>
            <p:spPr>
              <a:xfrm>
                <a:off x="6699740" y="2168714"/>
                <a:ext cx="1257300" cy="1171659"/>
              </a:xfrm>
              <a:prstGeom prst="ellipse">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7" name="Rectangle 106"/>
              <p:cNvSpPr/>
              <p:nvPr/>
            </p:nvSpPr>
            <p:spPr>
              <a:xfrm>
                <a:off x="6697359" y="2168713"/>
                <a:ext cx="1260586" cy="592216"/>
              </a:xfrm>
              <a:prstGeom prst="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8" name="Rectangle 2"/>
              <p:cNvSpPr/>
              <p:nvPr/>
            </p:nvSpPr>
            <p:spPr>
              <a:xfrm>
                <a:off x="6629041" y="2083673"/>
                <a:ext cx="193724" cy="544566"/>
              </a:xfrm>
              <a:custGeom>
                <a:avLst/>
                <a:gdLst>
                  <a:gd name="connsiteX0" fmla="*/ 0 w 193724"/>
                  <a:gd name="connsiteY0" fmla="*/ 0 h 501112"/>
                  <a:gd name="connsiteX1" fmla="*/ 193724 w 193724"/>
                  <a:gd name="connsiteY1" fmla="*/ 0 h 501112"/>
                  <a:gd name="connsiteX2" fmla="*/ 193724 w 193724"/>
                  <a:gd name="connsiteY2" fmla="*/ 501112 h 501112"/>
                  <a:gd name="connsiteX3" fmla="*/ 0 w 193724"/>
                  <a:gd name="connsiteY3" fmla="*/ 501112 h 501112"/>
                  <a:gd name="connsiteX4" fmla="*/ 0 w 193724"/>
                  <a:gd name="connsiteY4" fmla="*/ 0 h 501112"/>
                  <a:gd name="connsiteX0" fmla="*/ 0 w 193724"/>
                  <a:gd name="connsiteY0" fmla="*/ 32350 h 533462"/>
                  <a:gd name="connsiteX1" fmla="*/ 193724 w 193724"/>
                  <a:gd name="connsiteY1" fmla="*/ 32350 h 533462"/>
                  <a:gd name="connsiteX2" fmla="*/ 193724 w 193724"/>
                  <a:gd name="connsiteY2" fmla="*/ 533462 h 533462"/>
                  <a:gd name="connsiteX3" fmla="*/ 0 w 193724"/>
                  <a:gd name="connsiteY3" fmla="*/ 533462 h 533462"/>
                  <a:gd name="connsiteX4" fmla="*/ 0 w 193724"/>
                  <a:gd name="connsiteY4" fmla="*/ 32350 h 533462"/>
                  <a:gd name="connsiteX0" fmla="*/ 0 w 193724"/>
                  <a:gd name="connsiteY0" fmla="*/ 43454 h 544566"/>
                  <a:gd name="connsiteX1" fmla="*/ 193724 w 193724"/>
                  <a:gd name="connsiteY1" fmla="*/ 43454 h 544566"/>
                  <a:gd name="connsiteX2" fmla="*/ 193724 w 193724"/>
                  <a:gd name="connsiteY2" fmla="*/ 544566 h 544566"/>
                  <a:gd name="connsiteX3" fmla="*/ 0 w 193724"/>
                  <a:gd name="connsiteY3" fmla="*/ 544566 h 544566"/>
                  <a:gd name="connsiteX4" fmla="*/ 0 w 193724"/>
                  <a:gd name="connsiteY4" fmla="*/ 43454 h 544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724" h="544566">
                    <a:moveTo>
                      <a:pt x="0" y="43454"/>
                    </a:moveTo>
                    <a:cubicBezTo>
                      <a:pt x="60026" y="2511"/>
                      <a:pt x="88206" y="-29334"/>
                      <a:pt x="193724" y="43454"/>
                    </a:cubicBezTo>
                    <a:lnTo>
                      <a:pt x="193724" y="544566"/>
                    </a:lnTo>
                    <a:lnTo>
                      <a:pt x="0" y="544566"/>
                    </a:lnTo>
                    <a:lnTo>
                      <a:pt x="0" y="43454"/>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9" name="Ellipse 108"/>
              <p:cNvSpPr/>
              <p:nvPr/>
            </p:nvSpPr>
            <p:spPr>
              <a:xfrm>
                <a:off x="6531365" y="2355957"/>
                <a:ext cx="220255" cy="430781"/>
              </a:xfrm>
              <a:prstGeom prst="ellipse">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0" name="Rectangle 2"/>
              <p:cNvSpPr/>
              <p:nvPr/>
            </p:nvSpPr>
            <p:spPr>
              <a:xfrm>
                <a:off x="7841313" y="2083673"/>
                <a:ext cx="193724" cy="544566"/>
              </a:xfrm>
              <a:custGeom>
                <a:avLst/>
                <a:gdLst>
                  <a:gd name="connsiteX0" fmla="*/ 0 w 193724"/>
                  <a:gd name="connsiteY0" fmla="*/ 0 h 501112"/>
                  <a:gd name="connsiteX1" fmla="*/ 193724 w 193724"/>
                  <a:gd name="connsiteY1" fmla="*/ 0 h 501112"/>
                  <a:gd name="connsiteX2" fmla="*/ 193724 w 193724"/>
                  <a:gd name="connsiteY2" fmla="*/ 501112 h 501112"/>
                  <a:gd name="connsiteX3" fmla="*/ 0 w 193724"/>
                  <a:gd name="connsiteY3" fmla="*/ 501112 h 501112"/>
                  <a:gd name="connsiteX4" fmla="*/ 0 w 193724"/>
                  <a:gd name="connsiteY4" fmla="*/ 0 h 501112"/>
                  <a:gd name="connsiteX0" fmla="*/ 0 w 193724"/>
                  <a:gd name="connsiteY0" fmla="*/ 32350 h 533462"/>
                  <a:gd name="connsiteX1" fmla="*/ 193724 w 193724"/>
                  <a:gd name="connsiteY1" fmla="*/ 32350 h 533462"/>
                  <a:gd name="connsiteX2" fmla="*/ 193724 w 193724"/>
                  <a:gd name="connsiteY2" fmla="*/ 533462 h 533462"/>
                  <a:gd name="connsiteX3" fmla="*/ 0 w 193724"/>
                  <a:gd name="connsiteY3" fmla="*/ 533462 h 533462"/>
                  <a:gd name="connsiteX4" fmla="*/ 0 w 193724"/>
                  <a:gd name="connsiteY4" fmla="*/ 32350 h 533462"/>
                  <a:gd name="connsiteX0" fmla="*/ 0 w 193724"/>
                  <a:gd name="connsiteY0" fmla="*/ 43454 h 544566"/>
                  <a:gd name="connsiteX1" fmla="*/ 193724 w 193724"/>
                  <a:gd name="connsiteY1" fmla="*/ 43454 h 544566"/>
                  <a:gd name="connsiteX2" fmla="*/ 193724 w 193724"/>
                  <a:gd name="connsiteY2" fmla="*/ 544566 h 544566"/>
                  <a:gd name="connsiteX3" fmla="*/ 0 w 193724"/>
                  <a:gd name="connsiteY3" fmla="*/ 544566 h 544566"/>
                  <a:gd name="connsiteX4" fmla="*/ 0 w 193724"/>
                  <a:gd name="connsiteY4" fmla="*/ 43454 h 544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724" h="544566">
                    <a:moveTo>
                      <a:pt x="0" y="43454"/>
                    </a:moveTo>
                    <a:cubicBezTo>
                      <a:pt x="60026" y="2511"/>
                      <a:pt x="88206" y="-29334"/>
                      <a:pt x="193724" y="43454"/>
                    </a:cubicBezTo>
                    <a:lnTo>
                      <a:pt x="193724" y="544566"/>
                    </a:lnTo>
                    <a:lnTo>
                      <a:pt x="0" y="544566"/>
                    </a:lnTo>
                    <a:lnTo>
                      <a:pt x="0" y="43454"/>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1" name="Ellipse 110"/>
              <p:cNvSpPr/>
              <p:nvPr/>
            </p:nvSpPr>
            <p:spPr>
              <a:xfrm>
                <a:off x="7892778" y="2355957"/>
                <a:ext cx="220255" cy="430781"/>
              </a:xfrm>
              <a:prstGeom prst="ellipse">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spTree>
    <p:extLst>
      <p:ext uri="{BB962C8B-B14F-4D97-AF65-F5344CB8AC3E}">
        <p14:creationId xmlns:p14="http://schemas.microsoft.com/office/powerpoint/2010/main" val="21659631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53740" y="5483142"/>
            <a:ext cx="5742596" cy="2719971"/>
          </a:xfrm>
          <a:prstGeom prst="roundRect">
            <a:avLst>
              <a:gd name="adj" fmla="val 3671"/>
            </a:avLst>
          </a:prstGeom>
          <a:solidFill>
            <a:srgbClr val="5770BE">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endParaRPr lang="fr-FR" sz="1100" dirty="0" smtClean="0">
              <a:solidFill>
                <a:srgbClr val="484D7A"/>
              </a:solidFill>
              <a:cs typeface="Arial" panose="020B0604020202020204" pitchFamily="34" charset="0"/>
            </a:endParaRPr>
          </a:p>
          <a:p>
            <a:pPr lvl="0" algn="just"/>
            <a:r>
              <a:rPr lang="fr-FR" sz="1100" dirty="0" smtClean="0">
                <a:solidFill>
                  <a:srgbClr val="484D7A"/>
                </a:solidFill>
                <a:cs typeface="Arial" panose="020B0604020202020204" pitchFamily="34" charset="0"/>
              </a:rPr>
              <a:t>Trois </a:t>
            </a:r>
            <a:r>
              <a:rPr lang="fr-FR" sz="1100" dirty="0">
                <a:solidFill>
                  <a:srgbClr val="484D7A"/>
                </a:solidFill>
                <a:cs typeface="Arial" panose="020B0604020202020204" pitchFamily="34" charset="0"/>
              </a:rPr>
              <a:t>parcours de prise en charge </a:t>
            </a:r>
            <a:r>
              <a:rPr lang="fr-FR" sz="1100" dirty="0" smtClean="0">
                <a:solidFill>
                  <a:srgbClr val="484D7A"/>
                </a:solidFill>
                <a:cs typeface="Arial" panose="020B0604020202020204" pitchFamily="34" charset="0"/>
              </a:rPr>
              <a:t>sont proposés : aigu </a:t>
            </a:r>
            <a:r>
              <a:rPr lang="fr-FR" sz="1100" dirty="0">
                <a:solidFill>
                  <a:srgbClr val="484D7A"/>
                </a:solidFill>
                <a:cs typeface="Arial" panose="020B0604020202020204" pitchFamily="34" charset="0"/>
              </a:rPr>
              <a:t>(parcours GAD</a:t>
            </a:r>
            <a:r>
              <a:rPr lang="fr-FR" sz="1100" dirty="0" smtClean="0">
                <a:solidFill>
                  <a:srgbClr val="484D7A"/>
                </a:solidFill>
                <a:cs typeface="Arial" panose="020B0604020202020204" pitchFamily="34" charset="0"/>
              </a:rPr>
              <a:t>) et au </a:t>
            </a:r>
            <a:r>
              <a:rPr lang="fr-FR" sz="1100" dirty="0">
                <a:solidFill>
                  <a:srgbClr val="484D7A"/>
                </a:solidFill>
                <a:cs typeface="Arial" panose="020B0604020202020204" pitchFamily="34" charset="0"/>
              </a:rPr>
              <a:t>long cours (parcours </a:t>
            </a:r>
            <a:r>
              <a:rPr lang="fr-FR" sz="1100" dirty="0" smtClean="0">
                <a:solidFill>
                  <a:srgbClr val="484D7A"/>
                </a:solidFill>
                <a:cs typeface="Arial" panose="020B0604020202020204" pitchFamily="34" charset="0"/>
              </a:rPr>
              <a:t>AMAD) </a:t>
            </a:r>
            <a:r>
              <a:rPr lang="fr-FR" sz="1100" dirty="0">
                <a:solidFill>
                  <a:srgbClr val="484D7A"/>
                </a:solidFill>
                <a:cs typeface="Arial" panose="020B0604020202020204" pitchFamily="34" charset="0"/>
              </a:rPr>
              <a:t>décliné en AMAD 1 ou 2 selon l’intensité des </a:t>
            </a:r>
            <a:r>
              <a:rPr lang="fr-FR" sz="1100" dirty="0" smtClean="0">
                <a:solidFill>
                  <a:srgbClr val="484D7A"/>
                </a:solidFill>
                <a:cs typeface="Arial" panose="020B0604020202020204" pitchFamily="34" charset="0"/>
              </a:rPr>
              <a:t>interventions.</a:t>
            </a:r>
          </a:p>
          <a:p>
            <a:pPr lvl="0" algn="just"/>
            <a:endParaRPr lang="fr-FR" sz="1100" dirty="0" smtClean="0">
              <a:solidFill>
                <a:srgbClr val="484D7A"/>
              </a:solidFill>
              <a:cs typeface="Arial" panose="020B0604020202020204" pitchFamily="34" charset="0"/>
            </a:endParaRPr>
          </a:p>
          <a:p>
            <a:pPr lvl="0" algn="just"/>
            <a:r>
              <a:rPr lang="fr-FR" sz="1100" dirty="0" smtClean="0">
                <a:solidFill>
                  <a:srgbClr val="484D7A"/>
                </a:solidFill>
                <a:cs typeface="Arial" panose="020B0604020202020204" pitchFamily="34" charset="0"/>
              </a:rPr>
              <a:t>Le </a:t>
            </a:r>
            <a:r>
              <a:rPr lang="fr-FR" sz="1100" dirty="0">
                <a:solidFill>
                  <a:srgbClr val="484D7A"/>
                </a:solidFill>
                <a:cs typeface="Arial" panose="020B0604020202020204" pitchFamily="34" charset="0"/>
              </a:rPr>
              <a:t>modèle de financement des parcours GAD, AMAD 1 et AMAD 2 comprend : </a:t>
            </a:r>
          </a:p>
          <a:p>
            <a:pPr marL="171450" lvl="0" indent="-171450" algn="just">
              <a:buFont typeface="Arial" panose="020B0604020202020204" pitchFamily="34" charset="0"/>
              <a:buChar char="•"/>
            </a:pPr>
            <a:r>
              <a:rPr lang="fr-FR" sz="1100" dirty="0" smtClean="0">
                <a:solidFill>
                  <a:srgbClr val="484D7A"/>
                </a:solidFill>
                <a:cs typeface="Arial" panose="020B0604020202020204" pitchFamily="34" charset="0"/>
              </a:rPr>
              <a:t>un </a:t>
            </a:r>
            <a:r>
              <a:rPr lang="fr-FR" sz="1100" b="1" dirty="0">
                <a:solidFill>
                  <a:srgbClr val="484D7A"/>
                </a:solidFill>
                <a:cs typeface="Arial" panose="020B0604020202020204" pitchFamily="34" charset="0"/>
              </a:rPr>
              <a:t>forfait annuel de télésurveillance socle </a:t>
            </a:r>
            <a:r>
              <a:rPr lang="fr-FR" sz="1100" dirty="0">
                <a:solidFill>
                  <a:srgbClr val="484D7A"/>
                </a:solidFill>
                <a:cs typeface="Arial" panose="020B0604020202020204" pitchFamily="34" charset="0"/>
              </a:rPr>
              <a:t>à hauteur de 132€, qui couvre la mise à disposition d’une prestation de télésurveillance de premier niveau pour une durée d’un an</a:t>
            </a:r>
          </a:p>
          <a:p>
            <a:pPr marL="171450" lvl="0" indent="-171450" algn="just">
              <a:buFont typeface="Arial" panose="020B0604020202020204" pitchFamily="34" charset="0"/>
              <a:buChar char="•"/>
            </a:pPr>
            <a:r>
              <a:rPr lang="fr-FR" sz="1100" dirty="0" smtClean="0">
                <a:solidFill>
                  <a:srgbClr val="484D7A"/>
                </a:solidFill>
                <a:cs typeface="Arial" panose="020B0604020202020204" pitchFamily="34" charset="0"/>
              </a:rPr>
              <a:t>un </a:t>
            </a:r>
            <a:r>
              <a:rPr lang="fr-FR" sz="1100" b="1" dirty="0">
                <a:solidFill>
                  <a:srgbClr val="484D7A"/>
                </a:solidFill>
                <a:cs typeface="Arial" panose="020B0604020202020204" pitchFamily="34" charset="0"/>
              </a:rPr>
              <a:t>forfait Vigie Age </a:t>
            </a:r>
            <a:r>
              <a:rPr lang="fr-FR" sz="1100" dirty="0">
                <a:solidFill>
                  <a:srgbClr val="484D7A"/>
                </a:solidFill>
                <a:cs typeface="Arial" panose="020B0604020202020204" pitchFamily="34" charset="0"/>
              </a:rPr>
              <a:t>qui intègre les spécificités de l’activité télésurveillance liées au profil des patients âgés poly pathologiques et dépendants, ainsi que le suivi des patients par les équipes médicales et paramédicales (819€ pour GAD, 1 362€ pour AMAD 1 et 3 298€ pour AMAD 2)</a:t>
            </a:r>
          </a:p>
          <a:p>
            <a:pPr marL="171450" lvl="0" indent="-171450" algn="just">
              <a:buFont typeface="Arial" panose="020B0604020202020204" pitchFamily="34" charset="0"/>
              <a:buChar char="•"/>
            </a:pPr>
            <a:r>
              <a:rPr lang="fr-FR" sz="1100" dirty="0" smtClean="0">
                <a:solidFill>
                  <a:srgbClr val="484D7A"/>
                </a:solidFill>
                <a:cs typeface="Arial" panose="020B0604020202020204" pitchFamily="34" charset="0"/>
              </a:rPr>
              <a:t>une </a:t>
            </a:r>
            <a:r>
              <a:rPr lang="fr-FR" sz="1100" b="1" dirty="0">
                <a:solidFill>
                  <a:srgbClr val="484D7A"/>
                </a:solidFill>
                <a:cs typeface="Arial" panose="020B0604020202020204" pitchFamily="34" charset="0"/>
              </a:rPr>
              <a:t>part conditionnelle complémentaire </a:t>
            </a:r>
            <a:r>
              <a:rPr lang="fr-FR" sz="1100" dirty="0">
                <a:solidFill>
                  <a:srgbClr val="484D7A"/>
                </a:solidFill>
                <a:cs typeface="Arial" panose="020B0604020202020204" pitchFamily="34" charset="0"/>
              </a:rPr>
              <a:t>au forfait, versée sur la base du ratio des profils de soin. Une évaluation des niveaux de soins est réalisée par le porteur à l’aide du référentiel PATHOS pour toute admission. Une coupe PATHOS est réalisée par l’ARS une fois par an pour valider les profils de soins. Un ratio de profils de soins T2/Profils de soins T2, R2, CH, M2, S1 supérieur à 50% déclenche l’attribution de cette part conditionnelle.</a:t>
            </a:r>
          </a:p>
          <a:p>
            <a:pPr lvl="0" algn="just"/>
            <a:endParaRPr lang="fr-FR" sz="1100" dirty="0">
              <a:solidFill>
                <a:srgbClr val="484D7A"/>
              </a:solidFill>
              <a:cs typeface="Arial" panose="020B0604020202020204" pitchFamily="34" charset="0"/>
            </a:endParaRPr>
          </a:p>
          <a:p>
            <a:pPr lvl="0" algn="just"/>
            <a:endParaRPr lang="fr-FR" sz="1100" dirty="0">
              <a:solidFill>
                <a:srgbClr val="484D7A"/>
              </a:solidFill>
              <a:cs typeface="Arial" panose="020B0604020202020204" pitchFamily="34" charset="0"/>
            </a:endParaRPr>
          </a:p>
        </p:txBody>
      </p:sp>
      <p:sp>
        <p:nvSpPr>
          <p:cNvPr id="5" name="Rectangle à coins arrondis 4"/>
          <p:cNvSpPr/>
          <p:nvPr/>
        </p:nvSpPr>
        <p:spPr>
          <a:xfrm>
            <a:off x="534213" y="1567840"/>
            <a:ext cx="5762123" cy="3385159"/>
          </a:xfrm>
          <a:prstGeom prst="roundRect">
            <a:avLst>
              <a:gd name="adj" fmla="val 3671"/>
            </a:avLst>
          </a:prstGeom>
          <a:solidFill>
            <a:srgbClr val="5770BE">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fr-FR" sz="1000" dirty="0">
                <a:solidFill>
                  <a:srgbClr val="484D7A"/>
                </a:solidFill>
                <a:cs typeface="Arial" panose="020B0604020202020204" pitchFamily="34" charset="0"/>
              </a:rPr>
              <a:t>Vigie-Age propose d’éviter une hospitalisation ou de la raccourcir pour des personnes âgées de 70 ans ou plus, </a:t>
            </a:r>
            <a:r>
              <a:rPr lang="fr-FR" sz="1000" dirty="0" smtClean="0">
                <a:solidFill>
                  <a:srgbClr val="484D7A"/>
                </a:solidFill>
                <a:cs typeface="Arial" panose="020B0604020202020204" pitchFamily="34" charset="0"/>
              </a:rPr>
              <a:t>poly-pathologiques </a:t>
            </a:r>
            <a:r>
              <a:rPr lang="fr-FR" sz="1000" dirty="0">
                <a:solidFill>
                  <a:srgbClr val="484D7A"/>
                </a:solidFill>
                <a:cs typeface="Arial" panose="020B0604020202020204" pitchFamily="34" charset="0"/>
              </a:rPr>
              <a:t>et en situation clinique et cognitive instable avec perte d’autonomie ou en situation </a:t>
            </a:r>
            <a:r>
              <a:rPr lang="fr-FR" sz="1000" dirty="0" smtClean="0">
                <a:solidFill>
                  <a:srgbClr val="484D7A"/>
                </a:solidFill>
                <a:cs typeface="Arial" panose="020B0604020202020204" pitchFamily="34" charset="0"/>
              </a:rPr>
              <a:t>complexe, </a:t>
            </a:r>
            <a:r>
              <a:rPr lang="fr-FR" sz="1000" dirty="0">
                <a:solidFill>
                  <a:srgbClr val="484D7A"/>
                </a:solidFill>
                <a:cs typeface="Arial" panose="020B0604020202020204" pitchFamily="34" charset="0"/>
              </a:rPr>
              <a:t>puis le cas échéant de gérer et prévenir des décompensations </a:t>
            </a:r>
            <a:r>
              <a:rPr lang="fr-FR" sz="1000" dirty="0" smtClean="0">
                <a:solidFill>
                  <a:srgbClr val="484D7A"/>
                </a:solidFill>
                <a:cs typeface="Arial" panose="020B0604020202020204" pitchFamily="34" charset="0"/>
              </a:rPr>
              <a:t>aiguës </a:t>
            </a:r>
            <a:r>
              <a:rPr lang="fr-FR" sz="1000" dirty="0">
                <a:solidFill>
                  <a:srgbClr val="484D7A"/>
                </a:solidFill>
                <a:cs typeface="Arial" panose="020B0604020202020204" pitchFamily="34" charset="0"/>
              </a:rPr>
              <a:t>à répétition.</a:t>
            </a:r>
          </a:p>
          <a:p>
            <a:pPr lvl="0" algn="just"/>
            <a:endParaRPr lang="fr-FR" sz="1000" dirty="0">
              <a:solidFill>
                <a:srgbClr val="484D7A"/>
              </a:solidFill>
              <a:cs typeface="Arial" panose="020B0604020202020204" pitchFamily="34" charset="0"/>
            </a:endParaRPr>
          </a:p>
          <a:p>
            <a:pPr lvl="0" algn="just"/>
            <a:r>
              <a:rPr lang="fr-FR" sz="1000" dirty="0">
                <a:solidFill>
                  <a:srgbClr val="484D7A"/>
                </a:solidFill>
                <a:cs typeface="Arial" panose="020B0604020202020204" pitchFamily="34" charset="0"/>
              </a:rPr>
              <a:t>Le maintien à domicile est permis grâce à la mise en œuvre d’un trépied :</a:t>
            </a:r>
          </a:p>
          <a:p>
            <a:pPr lvl="0" algn="just"/>
            <a:r>
              <a:rPr lang="fr-FR" sz="1000" dirty="0">
                <a:solidFill>
                  <a:srgbClr val="484D7A"/>
                </a:solidFill>
                <a:cs typeface="Arial" panose="020B0604020202020204" pitchFamily="34" charset="0"/>
              </a:rPr>
              <a:t>- expertise gériatrique hospitalière réactive mise à disposition au domicile, permettant d’ajuster les traitements au jour le jour ; </a:t>
            </a:r>
          </a:p>
          <a:p>
            <a:pPr lvl="0" algn="just"/>
            <a:r>
              <a:rPr lang="fr-FR" sz="1000" dirty="0">
                <a:solidFill>
                  <a:srgbClr val="484D7A"/>
                </a:solidFill>
                <a:cs typeface="Arial" panose="020B0604020202020204" pitchFamily="34" charset="0"/>
              </a:rPr>
              <a:t>- soins paramédicaux à domicile facilités par l’appui médical permettant de mieux gérer les interventions, fournis par un SSIAD et des libéraux ;</a:t>
            </a:r>
          </a:p>
          <a:p>
            <a:pPr lvl="0" algn="just"/>
            <a:r>
              <a:rPr lang="fr-FR" sz="1000" dirty="0">
                <a:solidFill>
                  <a:srgbClr val="484D7A"/>
                </a:solidFill>
                <a:cs typeface="Arial" panose="020B0604020202020204" pitchFamily="34" charset="0"/>
              </a:rPr>
              <a:t>- structure d’assistance, de coordination et d’implémentation du plan personnalisé de santé (médicale et psycho-sociale) avec sécurisation des personnes 24h/7j, reposant sur une plateforme numérique analysant des données fournies automatiquement par des objets connectés, et une plateforme humaine composée de gestionnaires du PPS de profils médicaux et paramédicaux.</a:t>
            </a:r>
          </a:p>
          <a:p>
            <a:pPr lvl="0" algn="just"/>
            <a:endParaRPr lang="fr-FR" sz="1000" dirty="0" smtClean="0">
              <a:solidFill>
                <a:srgbClr val="484D7A"/>
              </a:solidFill>
              <a:cs typeface="Arial" panose="020B0604020202020204" pitchFamily="34" charset="0"/>
            </a:endParaRPr>
          </a:p>
          <a:p>
            <a:pPr lvl="0" algn="just"/>
            <a:r>
              <a:rPr lang="fr-FR" sz="1000" dirty="0" smtClean="0">
                <a:solidFill>
                  <a:srgbClr val="484D7A"/>
                </a:solidFill>
                <a:cs typeface="Arial" panose="020B0604020202020204" pitchFamily="34" charset="0"/>
              </a:rPr>
              <a:t>Le </a:t>
            </a:r>
            <a:r>
              <a:rPr lang="fr-FR" sz="1000" dirty="0">
                <a:solidFill>
                  <a:srgbClr val="484D7A"/>
                </a:solidFill>
                <a:cs typeface="Arial" panose="020B0604020202020204" pitchFamily="34" charset="0"/>
              </a:rPr>
              <a:t>médecin traitant peut ainsi reprendre sa place naturelle dans le cercle de soins et se concentrer sur le suivi médical global, grâce à l’appui apporté par Vigie-Age.</a:t>
            </a:r>
          </a:p>
          <a:p>
            <a:pPr lvl="0" algn="just"/>
            <a:endParaRPr lang="fr-FR" sz="1000" dirty="0" smtClean="0">
              <a:solidFill>
                <a:srgbClr val="484D7A"/>
              </a:solidFill>
              <a:cs typeface="Arial" panose="020B0604020202020204" pitchFamily="34" charset="0"/>
            </a:endParaRPr>
          </a:p>
          <a:p>
            <a:pPr lvl="0" algn="just"/>
            <a:r>
              <a:rPr lang="fr-FR" sz="1000" dirty="0" smtClean="0">
                <a:solidFill>
                  <a:srgbClr val="484D7A"/>
                </a:solidFill>
                <a:cs typeface="Arial" panose="020B0604020202020204" pitchFamily="34" charset="0"/>
              </a:rPr>
              <a:t>Le </a:t>
            </a:r>
            <a:r>
              <a:rPr lang="fr-FR" sz="1000" dirty="0">
                <a:solidFill>
                  <a:srgbClr val="484D7A"/>
                </a:solidFill>
                <a:cs typeface="Arial" panose="020B0604020202020204" pitchFamily="34" charset="0"/>
              </a:rPr>
              <a:t>projet prend en compte l’aspect humain et prévoit notamment l’intégration des </a:t>
            </a:r>
            <a:r>
              <a:rPr lang="fr-FR" sz="1000" dirty="0" smtClean="0">
                <a:solidFill>
                  <a:srgbClr val="484D7A"/>
                </a:solidFill>
                <a:cs typeface="Arial" panose="020B0604020202020204" pitchFamily="34" charset="0"/>
              </a:rPr>
              <a:t>professionnels de ville, </a:t>
            </a:r>
            <a:r>
              <a:rPr lang="fr-FR" sz="1000" dirty="0">
                <a:solidFill>
                  <a:srgbClr val="484D7A"/>
                </a:solidFill>
                <a:cs typeface="Arial" panose="020B0604020202020204" pitchFamily="34" charset="0"/>
              </a:rPr>
              <a:t>formés à un nouveau mode organisationnel de prise en charge et à l’utilisation des nouvelles technologies en télésanté.</a:t>
            </a:r>
          </a:p>
        </p:txBody>
      </p:sp>
      <p:sp>
        <p:nvSpPr>
          <p:cNvPr id="10" name="ZoneTexte 9"/>
          <p:cNvSpPr txBox="1"/>
          <p:nvPr/>
        </p:nvSpPr>
        <p:spPr>
          <a:xfrm>
            <a:off x="0" y="9457435"/>
            <a:ext cx="6857999" cy="2154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smtClean="0">
                <a:ln>
                  <a:noFill/>
                </a:ln>
                <a:solidFill>
                  <a:prstClr val="black"/>
                </a:solidFill>
                <a:effectLst/>
                <a:uLnTx/>
                <a:uFillTx/>
                <a:latin typeface="Calibri"/>
                <a:ea typeface="+mn-ea"/>
                <a:cs typeface="+mn-cs"/>
              </a:rPr>
              <a:t>ARS IDF / Direction </a:t>
            </a:r>
            <a:r>
              <a:rPr kumimoji="0" lang="fr-FR" sz="800" b="0" i="0" u="none" strike="noStrike" kern="1200" cap="none" spc="0" normalizeH="0" baseline="0" noProof="0" dirty="0">
                <a:ln>
                  <a:noFill/>
                </a:ln>
                <a:solidFill>
                  <a:prstClr val="black"/>
                </a:solidFill>
                <a:effectLst/>
                <a:uLnTx/>
                <a:uFillTx/>
                <a:latin typeface="Calibri"/>
                <a:ea typeface="+mn-ea"/>
                <a:cs typeface="+mn-cs"/>
              </a:rPr>
              <a:t>de l’Innovation, de la Recherche et de la Transformation </a:t>
            </a:r>
            <a:r>
              <a:rPr kumimoji="0" lang="fr-FR" sz="800" b="0" i="0" u="none" strike="noStrike" kern="1200" cap="none" spc="0" normalizeH="0" baseline="0" noProof="0" dirty="0" smtClean="0">
                <a:ln>
                  <a:noFill/>
                </a:ln>
                <a:solidFill>
                  <a:prstClr val="black"/>
                </a:solidFill>
                <a:effectLst/>
                <a:uLnTx/>
                <a:uFillTx/>
                <a:latin typeface="Calibri"/>
                <a:ea typeface="+mn-ea"/>
                <a:cs typeface="+mn-cs"/>
              </a:rPr>
              <a:t>Numérique / DATOS / Janvier 2022</a:t>
            </a:r>
            <a:endParaRPr kumimoji="0" lang="fr-FR" sz="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Rectangle 2"/>
          <p:cNvSpPr/>
          <p:nvPr/>
        </p:nvSpPr>
        <p:spPr>
          <a:xfrm>
            <a:off x="545307" y="540767"/>
            <a:ext cx="5762441" cy="338554"/>
          </a:xfrm>
          <a:prstGeom prst="rect">
            <a:avLst/>
          </a:prstGeom>
        </p:spPr>
        <p:txBody>
          <a:bodyPr wrap="square">
            <a:spAutoFit/>
          </a:bodyPr>
          <a:lstStyle/>
          <a:p>
            <a:pPr algn="ctr" defTabSz="995363"/>
            <a:r>
              <a:rPr lang="fr-FR" sz="1600" b="1" dirty="0">
                <a:solidFill>
                  <a:srgbClr val="484D7A"/>
                </a:solidFill>
                <a:latin typeface="Century Gothic" panose="020B0502020202020204" pitchFamily="34" charset="0"/>
              </a:rPr>
              <a:t>Modèle économique de </a:t>
            </a:r>
            <a:r>
              <a:rPr lang="fr-FR" sz="1600" b="1" dirty="0" smtClean="0">
                <a:solidFill>
                  <a:srgbClr val="484D7A"/>
                </a:solidFill>
                <a:latin typeface="Century Gothic" panose="020B0502020202020204" pitchFamily="34" charset="0"/>
              </a:rPr>
              <a:t>l’expérimentation</a:t>
            </a:r>
            <a:endParaRPr lang="fr-FR" sz="1600" b="1" dirty="0">
              <a:solidFill>
                <a:srgbClr val="484D7A"/>
              </a:solidFill>
              <a:latin typeface="Century Gothic" panose="020B0502020202020204" pitchFamily="34" charset="0"/>
            </a:endParaRPr>
          </a:p>
        </p:txBody>
      </p:sp>
      <p:grpSp>
        <p:nvGrpSpPr>
          <p:cNvPr id="7" name="Groupe 6"/>
          <p:cNvGrpSpPr/>
          <p:nvPr/>
        </p:nvGrpSpPr>
        <p:grpSpPr>
          <a:xfrm>
            <a:off x="557300" y="1208541"/>
            <a:ext cx="2410123" cy="288000"/>
            <a:chOff x="557300" y="1243377"/>
            <a:chExt cx="2410123" cy="288000"/>
          </a:xfrm>
        </p:grpSpPr>
        <p:pic>
          <p:nvPicPr>
            <p:cNvPr id="30" name="Picture 16" descr="C:\TEMP\enterprise.png"/>
            <p:cNvPicPr>
              <a:picLocks noChangeAspect="1" noChangeArrowheads="1"/>
            </p:cNvPicPr>
            <p:nvPr/>
          </p:nvPicPr>
          <p:blipFill>
            <a:blip r:embed="rId2" cstate="print">
              <a:duotone>
                <a:prstClr val="black"/>
                <a:schemeClr val="accent1">
                  <a:tint val="45000"/>
                  <a:satMod val="400000"/>
                </a:schemeClr>
              </a:duotone>
              <a:extLst>
                <a:ext uri="{BEBA8EAE-BF5A-486C-A8C5-ECC9F3942E4B}">
                  <a14:imgProps xmlns:a14="http://schemas.microsoft.com/office/drawing/2010/main">
                    <a14:imgLayer r:embed="rId3">
                      <a14:imgEffect>
                        <a14:artisticPhotocopy/>
                      </a14:imgEffect>
                      <a14:imgEffect>
                        <a14:colorTemperature colorTemp="4173"/>
                      </a14:imgEffect>
                      <a14:imgEffect>
                        <a14:saturation sat="398000"/>
                      </a14:imgEffect>
                    </a14:imgLayer>
                  </a14:imgProps>
                </a:ext>
                <a:ext uri="{28A0092B-C50C-407E-A947-70E740481C1C}">
                  <a14:useLocalDpi xmlns:a14="http://schemas.microsoft.com/office/drawing/2010/main" val="0"/>
                </a:ext>
              </a:extLst>
            </a:blip>
            <a:srcRect/>
            <a:stretch>
              <a:fillRect/>
            </a:stretch>
          </p:blipFill>
          <p:spPr bwMode="auto">
            <a:xfrm>
              <a:off x="557300" y="1243377"/>
              <a:ext cx="288000" cy="288000"/>
            </a:xfrm>
            <a:prstGeom prst="rect">
              <a:avLst/>
            </a:prstGeom>
            <a:noFill/>
            <a:extLst/>
          </p:spPr>
        </p:pic>
        <p:sp>
          <p:nvSpPr>
            <p:cNvPr id="6" name="Rectangle 5"/>
            <p:cNvSpPr/>
            <p:nvPr/>
          </p:nvSpPr>
          <p:spPr>
            <a:xfrm>
              <a:off x="836712" y="1248878"/>
              <a:ext cx="2130711" cy="276999"/>
            </a:xfrm>
            <a:prstGeom prst="rect">
              <a:avLst/>
            </a:prstGeom>
          </p:spPr>
          <p:txBody>
            <a:bodyPr wrap="none">
              <a:spAutoFit/>
            </a:bodyPr>
            <a:lstStyle/>
            <a:p>
              <a:r>
                <a:rPr lang="fr-FR" sz="1200" b="1" dirty="0">
                  <a:solidFill>
                    <a:srgbClr val="5770BE"/>
                  </a:solidFill>
                  <a:latin typeface="Century Gothic" panose="020B0502020202020204" pitchFamily="34" charset="0"/>
                </a:rPr>
                <a:t> </a:t>
              </a:r>
              <a:r>
                <a:rPr lang="fr-FR" sz="1100" b="1" dirty="0">
                  <a:solidFill>
                    <a:srgbClr val="5770BE"/>
                  </a:solidFill>
                  <a:latin typeface="Century Gothic" panose="020B0502020202020204" pitchFamily="34" charset="0"/>
                </a:rPr>
                <a:t>MODÈLE ORGANISATIONNEL</a:t>
              </a:r>
              <a:endParaRPr lang="fr-FR" sz="1100" dirty="0">
                <a:latin typeface="Century Gothic" panose="020B0502020202020204" pitchFamily="34" charset="0"/>
              </a:endParaRPr>
            </a:p>
          </p:txBody>
        </p:sp>
      </p:grpSp>
      <p:grpSp>
        <p:nvGrpSpPr>
          <p:cNvPr id="2" name="Groupe 1"/>
          <p:cNvGrpSpPr/>
          <p:nvPr/>
        </p:nvGrpSpPr>
        <p:grpSpPr>
          <a:xfrm>
            <a:off x="620720" y="5134188"/>
            <a:ext cx="1830626" cy="276999"/>
            <a:chOff x="620720" y="5252077"/>
            <a:chExt cx="1830626" cy="276999"/>
          </a:xfrm>
        </p:grpSpPr>
        <p:pic>
          <p:nvPicPr>
            <p:cNvPr id="31" name="Picture 3"/>
            <p:cNvPicPr>
              <a:picLocks noChangeAspect="1" noChangeArrowheads="1"/>
            </p:cNvPicPr>
            <p:nvPr/>
          </p:nvPicPr>
          <p:blipFill rotWithShape="1">
            <a:blip r:embed="rId4" cstate="print">
              <a:clrChange>
                <a:clrFrom>
                  <a:srgbClr val="0F799C"/>
                </a:clrFrom>
                <a:clrTo>
                  <a:srgbClr val="0F799C">
                    <a:alpha val="0"/>
                  </a:srgbClr>
                </a:clrTo>
              </a:clrChange>
              <a:duotone>
                <a:schemeClr val="accent2">
                  <a:shade val="45000"/>
                  <a:satMod val="135000"/>
                </a:schemeClr>
                <a:prstClr val="white"/>
              </a:duotone>
              <a:extLst>
                <a:ext uri="{28A0092B-C50C-407E-A947-70E740481C1C}">
                  <a14:useLocalDpi xmlns:a14="http://schemas.microsoft.com/office/drawing/2010/main" val="0"/>
                </a:ext>
              </a:extLst>
            </a:blip>
            <a:srcRect l="26282" t="12766" r="25641" b="11702"/>
            <a:stretch/>
          </p:blipFill>
          <p:spPr bwMode="auto">
            <a:xfrm>
              <a:off x="620720" y="5254256"/>
              <a:ext cx="288000" cy="272641"/>
            </a:xfrm>
            <a:prstGeom prst="rect">
              <a:avLst/>
            </a:prstGeom>
            <a:solidFill>
              <a:srgbClr val="5770BE"/>
            </a:solidFill>
            <a:ln>
              <a:noFill/>
            </a:ln>
            <a:extLst/>
          </p:spPr>
        </p:pic>
        <p:sp>
          <p:nvSpPr>
            <p:cNvPr id="32" name="Rectangle 31"/>
            <p:cNvSpPr/>
            <p:nvPr/>
          </p:nvSpPr>
          <p:spPr>
            <a:xfrm>
              <a:off x="902524" y="5252077"/>
              <a:ext cx="1548822" cy="276999"/>
            </a:xfrm>
            <a:prstGeom prst="rect">
              <a:avLst/>
            </a:prstGeom>
          </p:spPr>
          <p:txBody>
            <a:bodyPr wrap="none">
              <a:spAutoFit/>
            </a:bodyPr>
            <a:lstStyle/>
            <a:p>
              <a:r>
                <a:rPr lang="fr-FR" sz="1200" b="1" dirty="0">
                  <a:solidFill>
                    <a:srgbClr val="5770BE"/>
                  </a:solidFill>
                  <a:latin typeface="Century Gothic" panose="020B0502020202020204" pitchFamily="34" charset="0"/>
                </a:rPr>
                <a:t> </a:t>
              </a:r>
              <a:r>
                <a:rPr lang="fr-FR" sz="1100" b="1" dirty="0">
                  <a:solidFill>
                    <a:srgbClr val="5770BE"/>
                  </a:solidFill>
                  <a:latin typeface="Century Gothic" panose="020B0502020202020204" pitchFamily="34" charset="0"/>
                </a:rPr>
                <a:t>MODÈLE FINANCIER</a:t>
              </a:r>
            </a:p>
          </p:txBody>
        </p:sp>
      </p:grpSp>
      <p:sp>
        <p:nvSpPr>
          <p:cNvPr id="34" name="Rectangle à coins arrondis 33"/>
          <p:cNvSpPr/>
          <p:nvPr/>
        </p:nvSpPr>
        <p:spPr>
          <a:xfrm>
            <a:off x="565153" y="8805467"/>
            <a:ext cx="5742596" cy="396005"/>
          </a:xfrm>
          <a:prstGeom prst="roundRect">
            <a:avLst>
              <a:gd name="adj" fmla="val 16865"/>
            </a:avLst>
          </a:prstGeom>
          <a:solidFill>
            <a:srgbClr val="5770BE">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fr-FR" sz="1100" b="1" dirty="0">
                <a:solidFill>
                  <a:srgbClr val="5770BE"/>
                </a:solidFill>
              </a:rPr>
              <a:t> </a:t>
            </a:r>
            <a:r>
              <a:rPr lang="fr-FR" sz="1100" b="1" dirty="0" smtClean="0">
                <a:solidFill>
                  <a:srgbClr val="484D7A"/>
                </a:solidFill>
                <a:cs typeface="Arial" panose="020B0604020202020204" pitchFamily="34" charset="0"/>
              </a:rPr>
              <a:t>Mars 2022</a:t>
            </a:r>
            <a:endParaRPr lang="fr-FR" sz="1100" b="1" dirty="0">
              <a:solidFill>
                <a:srgbClr val="484D7A"/>
              </a:solidFill>
              <a:cs typeface="Arial" panose="020B0604020202020204" pitchFamily="34" charset="0"/>
            </a:endParaRPr>
          </a:p>
        </p:txBody>
      </p:sp>
      <p:grpSp>
        <p:nvGrpSpPr>
          <p:cNvPr id="8" name="Groupe 7"/>
          <p:cNvGrpSpPr/>
          <p:nvPr/>
        </p:nvGrpSpPr>
        <p:grpSpPr>
          <a:xfrm>
            <a:off x="603674" y="8435806"/>
            <a:ext cx="5692662" cy="261610"/>
            <a:chOff x="603674" y="8391350"/>
            <a:chExt cx="5692662" cy="261610"/>
          </a:xfrm>
        </p:grpSpPr>
        <p:sp>
          <p:nvSpPr>
            <p:cNvPr id="33" name="Freeform 581"/>
            <p:cNvSpPr/>
            <p:nvPr/>
          </p:nvSpPr>
          <p:spPr>
            <a:xfrm>
              <a:off x="603674" y="8405636"/>
              <a:ext cx="233038" cy="233038"/>
            </a:xfrm>
            <a:custGeom>
              <a:avLst/>
              <a:gdLst>
                <a:gd name="connsiteX0" fmla="*/ 225368 w 432707"/>
                <a:gd name="connsiteY0" fmla="*/ 126206 h 432707"/>
                <a:gd name="connsiteX1" fmla="*/ 243397 w 432707"/>
                <a:gd name="connsiteY1" fmla="*/ 126206 h 432707"/>
                <a:gd name="connsiteX2" fmla="*/ 249875 w 432707"/>
                <a:gd name="connsiteY2" fmla="*/ 128742 h 432707"/>
                <a:gd name="connsiteX3" fmla="*/ 252411 w 432707"/>
                <a:gd name="connsiteY3" fmla="*/ 135221 h 432707"/>
                <a:gd name="connsiteX4" fmla="*/ 252411 w 432707"/>
                <a:gd name="connsiteY4" fmla="*/ 261427 h 432707"/>
                <a:gd name="connsiteX5" fmla="*/ 249875 w 432707"/>
                <a:gd name="connsiteY5" fmla="*/ 267906 h 432707"/>
                <a:gd name="connsiteX6" fmla="*/ 243397 w 432707"/>
                <a:gd name="connsiteY6" fmla="*/ 270442 h 432707"/>
                <a:gd name="connsiteX7" fmla="*/ 153250 w 432707"/>
                <a:gd name="connsiteY7" fmla="*/ 270442 h 432707"/>
                <a:gd name="connsiteX8" fmla="*/ 146770 w 432707"/>
                <a:gd name="connsiteY8" fmla="*/ 267906 h 432707"/>
                <a:gd name="connsiteX9" fmla="*/ 144235 w 432707"/>
                <a:gd name="connsiteY9" fmla="*/ 261427 h 432707"/>
                <a:gd name="connsiteX10" fmla="*/ 144235 w 432707"/>
                <a:gd name="connsiteY10" fmla="*/ 243398 h 432707"/>
                <a:gd name="connsiteX11" fmla="*/ 146770 w 432707"/>
                <a:gd name="connsiteY11" fmla="*/ 236918 h 432707"/>
                <a:gd name="connsiteX12" fmla="*/ 153250 w 432707"/>
                <a:gd name="connsiteY12" fmla="*/ 234383 h 432707"/>
                <a:gd name="connsiteX13" fmla="*/ 216352 w 432707"/>
                <a:gd name="connsiteY13" fmla="*/ 234383 h 432707"/>
                <a:gd name="connsiteX14" fmla="*/ 216352 w 432707"/>
                <a:gd name="connsiteY14" fmla="*/ 135221 h 432707"/>
                <a:gd name="connsiteX15" fmla="*/ 218888 w 432707"/>
                <a:gd name="connsiteY15" fmla="*/ 128742 h 432707"/>
                <a:gd name="connsiteX16" fmla="*/ 225368 w 432707"/>
                <a:gd name="connsiteY16" fmla="*/ 126206 h 432707"/>
                <a:gd name="connsiteX17" fmla="*/ 216353 w 432707"/>
                <a:gd name="connsiteY17" fmla="*/ 0 h 432707"/>
                <a:gd name="connsiteX18" fmla="*/ 300304 w 432707"/>
                <a:gd name="connsiteY18" fmla="*/ 17184 h 432707"/>
                <a:gd name="connsiteX19" fmla="*/ 369323 w 432707"/>
                <a:gd name="connsiteY19" fmla="*/ 63385 h 432707"/>
                <a:gd name="connsiteX20" fmla="*/ 415522 w 432707"/>
                <a:gd name="connsiteY20" fmla="*/ 132404 h 432707"/>
                <a:gd name="connsiteX21" fmla="*/ 432707 w 432707"/>
                <a:gd name="connsiteY21" fmla="*/ 216353 h 432707"/>
                <a:gd name="connsiteX22" fmla="*/ 415522 w 432707"/>
                <a:gd name="connsiteY22" fmla="*/ 300303 h 432707"/>
                <a:gd name="connsiteX23" fmla="*/ 369323 w 432707"/>
                <a:gd name="connsiteY23" fmla="*/ 369322 h 432707"/>
                <a:gd name="connsiteX24" fmla="*/ 300304 w 432707"/>
                <a:gd name="connsiteY24" fmla="*/ 415523 h 432707"/>
                <a:gd name="connsiteX25" fmla="*/ 216353 w 432707"/>
                <a:gd name="connsiteY25" fmla="*/ 432707 h 432707"/>
                <a:gd name="connsiteX26" fmla="*/ 124234 w 432707"/>
                <a:gd name="connsiteY26" fmla="*/ 412283 h 432707"/>
                <a:gd name="connsiteX27" fmla="*/ 49862 w 432707"/>
                <a:gd name="connsiteY27" fmla="*/ 354673 h 432707"/>
                <a:gd name="connsiteX28" fmla="*/ 48031 w 432707"/>
                <a:gd name="connsiteY28" fmla="*/ 348335 h 432707"/>
                <a:gd name="connsiteX29" fmla="*/ 50426 w 432707"/>
                <a:gd name="connsiteY29" fmla="*/ 342560 h 432707"/>
                <a:gd name="connsiteX30" fmla="*/ 89021 w 432707"/>
                <a:gd name="connsiteY30" fmla="*/ 303684 h 432707"/>
                <a:gd name="connsiteX31" fmla="*/ 96064 w 432707"/>
                <a:gd name="connsiteY31" fmla="*/ 301148 h 432707"/>
                <a:gd name="connsiteX32" fmla="*/ 102542 w 432707"/>
                <a:gd name="connsiteY32" fmla="*/ 304529 h 432707"/>
                <a:gd name="connsiteX33" fmla="*/ 152968 w 432707"/>
                <a:gd name="connsiteY33" fmla="*/ 345940 h 432707"/>
                <a:gd name="connsiteX34" fmla="*/ 216353 w 432707"/>
                <a:gd name="connsiteY34" fmla="*/ 360589 h 432707"/>
                <a:gd name="connsiteX35" fmla="*/ 272273 w 432707"/>
                <a:gd name="connsiteY35" fmla="*/ 349180 h 432707"/>
                <a:gd name="connsiteX36" fmla="*/ 318333 w 432707"/>
                <a:gd name="connsiteY36" fmla="*/ 318333 h 432707"/>
                <a:gd name="connsiteX37" fmla="*/ 349180 w 432707"/>
                <a:gd name="connsiteY37" fmla="*/ 272273 h 432707"/>
                <a:gd name="connsiteX38" fmla="*/ 360589 w 432707"/>
                <a:gd name="connsiteY38" fmla="*/ 216353 h 432707"/>
                <a:gd name="connsiteX39" fmla="*/ 349180 w 432707"/>
                <a:gd name="connsiteY39" fmla="*/ 160434 h 432707"/>
                <a:gd name="connsiteX40" fmla="*/ 318333 w 432707"/>
                <a:gd name="connsiteY40" fmla="*/ 114374 h 432707"/>
                <a:gd name="connsiteX41" fmla="*/ 272273 w 432707"/>
                <a:gd name="connsiteY41" fmla="*/ 83527 h 432707"/>
                <a:gd name="connsiteX42" fmla="*/ 216353 w 432707"/>
                <a:gd name="connsiteY42" fmla="*/ 72118 h 432707"/>
                <a:gd name="connsiteX43" fmla="*/ 163392 w 432707"/>
                <a:gd name="connsiteY43" fmla="*/ 82118 h 432707"/>
                <a:gd name="connsiteX44" fmla="*/ 118318 w 432707"/>
                <a:gd name="connsiteY44" fmla="*/ 110712 h 432707"/>
                <a:gd name="connsiteX45" fmla="*/ 156912 w 432707"/>
                <a:gd name="connsiteY45" fmla="*/ 149588 h 432707"/>
                <a:gd name="connsiteX46" fmla="*/ 160856 w 432707"/>
                <a:gd name="connsiteY46" fmla="*/ 169026 h 432707"/>
                <a:gd name="connsiteX47" fmla="*/ 144236 w 432707"/>
                <a:gd name="connsiteY47" fmla="*/ 180295 h 432707"/>
                <a:gd name="connsiteX48" fmla="*/ 18029 w 432707"/>
                <a:gd name="connsiteY48" fmla="*/ 180295 h 432707"/>
                <a:gd name="connsiteX49" fmla="*/ 5352 w 432707"/>
                <a:gd name="connsiteY49" fmla="*/ 174942 h 432707"/>
                <a:gd name="connsiteX50" fmla="*/ 0 w 432707"/>
                <a:gd name="connsiteY50" fmla="*/ 162265 h 432707"/>
                <a:gd name="connsiteX51" fmla="*/ 0 w 432707"/>
                <a:gd name="connsiteY51" fmla="*/ 36059 h 432707"/>
                <a:gd name="connsiteX52" fmla="*/ 11268 w 432707"/>
                <a:gd name="connsiteY52" fmla="*/ 19438 h 432707"/>
                <a:gd name="connsiteX53" fmla="*/ 30706 w 432707"/>
                <a:gd name="connsiteY53" fmla="*/ 23382 h 432707"/>
                <a:gd name="connsiteX54" fmla="*/ 67329 w 432707"/>
                <a:gd name="connsiteY54" fmla="*/ 59723 h 432707"/>
                <a:gd name="connsiteX55" fmla="*/ 136207 w 432707"/>
                <a:gd name="connsiteY55" fmla="*/ 15635 h 432707"/>
                <a:gd name="connsiteX56" fmla="*/ 216353 w 432707"/>
                <a:gd name="connsiteY56" fmla="*/ 0 h 432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432707" h="432707">
                  <a:moveTo>
                    <a:pt x="225368" y="126206"/>
                  </a:moveTo>
                  <a:lnTo>
                    <a:pt x="243397" y="126206"/>
                  </a:lnTo>
                  <a:cubicBezTo>
                    <a:pt x="246026" y="126206"/>
                    <a:pt x="248186" y="127051"/>
                    <a:pt x="249875" y="128742"/>
                  </a:cubicBezTo>
                  <a:cubicBezTo>
                    <a:pt x="251566" y="130432"/>
                    <a:pt x="252411" y="132592"/>
                    <a:pt x="252411" y="135221"/>
                  </a:cubicBezTo>
                  <a:lnTo>
                    <a:pt x="252411" y="261427"/>
                  </a:lnTo>
                  <a:cubicBezTo>
                    <a:pt x="252411" y="264056"/>
                    <a:pt x="251566" y="266216"/>
                    <a:pt x="249875" y="267906"/>
                  </a:cubicBezTo>
                  <a:cubicBezTo>
                    <a:pt x="248186" y="269597"/>
                    <a:pt x="246026" y="270442"/>
                    <a:pt x="243397" y="270442"/>
                  </a:cubicBezTo>
                  <a:lnTo>
                    <a:pt x="153250" y="270442"/>
                  </a:lnTo>
                  <a:cubicBezTo>
                    <a:pt x="150621" y="270442"/>
                    <a:pt x="148461" y="269597"/>
                    <a:pt x="146770" y="267906"/>
                  </a:cubicBezTo>
                  <a:cubicBezTo>
                    <a:pt x="145079" y="266216"/>
                    <a:pt x="144235" y="264056"/>
                    <a:pt x="144235" y="261427"/>
                  </a:cubicBezTo>
                  <a:lnTo>
                    <a:pt x="144235" y="243398"/>
                  </a:lnTo>
                  <a:cubicBezTo>
                    <a:pt x="144235" y="240768"/>
                    <a:pt x="145079" y="238609"/>
                    <a:pt x="146770" y="236918"/>
                  </a:cubicBezTo>
                  <a:cubicBezTo>
                    <a:pt x="148461" y="235228"/>
                    <a:pt x="150621" y="234383"/>
                    <a:pt x="153250" y="234383"/>
                  </a:cubicBezTo>
                  <a:lnTo>
                    <a:pt x="216352" y="234383"/>
                  </a:lnTo>
                  <a:lnTo>
                    <a:pt x="216352" y="135221"/>
                  </a:lnTo>
                  <a:cubicBezTo>
                    <a:pt x="216352" y="132592"/>
                    <a:pt x="217197" y="130432"/>
                    <a:pt x="218888" y="128742"/>
                  </a:cubicBezTo>
                  <a:cubicBezTo>
                    <a:pt x="220578" y="127051"/>
                    <a:pt x="222739" y="126206"/>
                    <a:pt x="225368" y="126206"/>
                  </a:cubicBezTo>
                  <a:close/>
                  <a:moveTo>
                    <a:pt x="216353" y="0"/>
                  </a:moveTo>
                  <a:cubicBezTo>
                    <a:pt x="245651" y="0"/>
                    <a:pt x="273634" y="5728"/>
                    <a:pt x="300304" y="17184"/>
                  </a:cubicBezTo>
                  <a:cubicBezTo>
                    <a:pt x="326972" y="28641"/>
                    <a:pt x="349977" y="44041"/>
                    <a:pt x="369323" y="63385"/>
                  </a:cubicBezTo>
                  <a:cubicBezTo>
                    <a:pt x="388667" y="82729"/>
                    <a:pt x="404066" y="105735"/>
                    <a:pt x="415522" y="132404"/>
                  </a:cubicBezTo>
                  <a:cubicBezTo>
                    <a:pt x="426980" y="159072"/>
                    <a:pt x="432707" y="187056"/>
                    <a:pt x="432707" y="216353"/>
                  </a:cubicBezTo>
                  <a:cubicBezTo>
                    <a:pt x="432707" y="245651"/>
                    <a:pt x="426980" y="273635"/>
                    <a:pt x="415522" y="300303"/>
                  </a:cubicBezTo>
                  <a:cubicBezTo>
                    <a:pt x="404066" y="326972"/>
                    <a:pt x="388667" y="349978"/>
                    <a:pt x="369323" y="369322"/>
                  </a:cubicBezTo>
                  <a:cubicBezTo>
                    <a:pt x="349977" y="388666"/>
                    <a:pt x="326972" y="404066"/>
                    <a:pt x="300304" y="415523"/>
                  </a:cubicBezTo>
                  <a:cubicBezTo>
                    <a:pt x="273634" y="426979"/>
                    <a:pt x="245651" y="432707"/>
                    <a:pt x="216353" y="432707"/>
                  </a:cubicBezTo>
                  <a:cubicBezTo>
                    <a:pt x="184050" y="432707"/>
                    <a:pt x="153344" y="425899"/>
                    <a:pt x="124234" y="412283"/>
                  </a:cubicBezTo>
                  <a:cubicBezTo>
                    <a:pt x="95124" y="398667"/>
                    <a:pt x="70334" y="379464"/>
                    <a:pt x="49862" y="354673"/>
                  </a:cubicBezTo>
                  <a:cubicBezTo>
                    <a:pt x="48547" y="352795"/>
                    <a:pt x="47938" y="350683"/>
                    <a:pt x="48031" y="348335"/>
                  </a:cubicBezTo>
                  <a:cubicBezTo>
                    <a:pt x="48125" y="345987"/>
                    <a:pt x="48924" y="344062"/>
                    <a:pt x="50426" y="342560"/>
                  </a:cubicBezTo>
                  <a:lnTo>
                    <a:pt x="89021" y="303684"/>
                  </a:lnTo>
                  <a:cubicBezTo>
                    <a:pt x="90899" y="301993"/>
                    <a:pt x="93246" y="301148"/>
                    <a:pt x="96064" y="301148"/>
                  </a:cubicBezTo>
                  <a:cubicBezTo>
                    <a:pt x="99068" y="301524"/>
                    <a:pt x="101227" y="302651"/>
                    <a:pt x="102542" y="304529"/>
                  </a:cubicBezTo>
                  <a:cubicBezTo>
                    <a:pt x="116253" y="322371"/>
                    <a:pt x="133061" y="336174"/>
                    <a:pt x="152968" y="345940"/>
                  </a:cubicBezTo>
                  <a:cubicBezTo>
                    <a:pt x="172876" y="355706"/>
                    <a:pt x="194004" y="360589"/>
                    <a:pt x="216353" y="360589"/>
                  </a:cubicBezTo>
                  <a:cubicBezTo>
                    <a:pt x="235885" y="360589"/>
                    <a:pt x="254525" y="356786"/>
                    <a:pt x="272273" y="349180"/>
                  </a:cubicBezTo>
                  <a:cubicBezTo>
                    <a:pt x="290020" y="341574"/>
                    <a:pt x="305374" y="331291"/>
                    <a:pt x="318333" y="318333"/>
                  </a:cubicBezTo>
                  <a:cubicBezTo>
                    <a:pt x="331291" y="305374"/>
                    <a:pt x="341573" y="290021"/>
                    <a:pt x="349180" y="272273"/>
                  </a:cubicBezTo>
                  <a:cubicBezTo>
                    <a:pt x="356786" y="254525"/>
                    <a:pt x="360589" y="235885"/>
                    <a:pt x="360589" y="216353"/>
                  </a:cubicBezTo>
                  <a:cubicBezTo>
                    <a:pt x="360589" y="196822"/>
                    <a:pt x="356786" y="178182"/>
                    <a:pt x="349180" y="160434"/>
                  </a:cubicBezTo>
                  <a:cubicBezTo>
                    <a:pt x="341573" y="142686"/>
                    <a:pt x="331291" y="127333"/>
                    <a:pt x="318333" y="114374"/>
                  </a:cubicBezTo>
                  <a:cubicBezTo>
                    <a:pt x="305374" y="101416"/>
                    <a:pt x="290020" y="91133"/>
                    <a:pt x="272273" y="83527"/>
                  </a:cubicBezTo>
                  <a:cubicBezTo>
                    <a:pt x="254525" y="75921"/>
                    <a:pt x="235885" y="72118"/>
                    <a:pt x="216353" y="72118"/>
                  </a:cubicBezTo>
                  <a:cubicBezTo>
                    <a:pt x="197948" y="72118"/>
                    <a:pt x="180295" y="75451"/>
                    <a:pt x="163392" y="82118"/>
                  </a:cubicBezTo>
                  <a:cubicBezTo>
                    <a:pt x="146490" y="88786"/>
                    <a:pt x="131465" y="98317"/>
                    <a:pt x="118318" y="110712"/>
                  </a:cubicBezTo>
                  <a:lnTo>
                    <a:pt x="156912" y="149588"/>
                  </a:lnTo>
                  <a:cubicBezTo>
                    <a:pt x="162735" y="155222"/>
                    <a:pt x="164049" y="161702"/>
                    <a:pt x="160856" y="169026"/>
                  </a:cubicBezTo>
                  <a:cubicBezTo>
                    <a:pt x="157665" y="176538"/>
                    <a:pt x="152124" y="180295"/>
                    <a:pt x="144236" y="180295"/>
                  </a:cubicBezTo>
                  <a:lnTo>
                    <a:pt x="18029" y="180295"/>
                  </a:lnTo>
                  <a:cubicBezTo>
                    <a:pt x="13147" y="180295"/>
                    <a:pt x="8921" y="178510"/>
                    <a:pt x="5352" y="174942"/>
                  </a:cubicBezTo>
                  <a:cubicBezTo>
                    <a:pt x="1783" y="171374"/>
                    <a:pt x="0" y="167148"/>
                    <a:pt x="0" y="162265"/>
                  </a:cubicBezTo>
                  <a:lnTo>
                    <a:pt x="0" y="36059"/>
                  </a:lnTo>
                  <a:cubicBezTo>
                    <a:pt x="0" y="28171"/>
                    <a:pt x="3755" y="22631"/>
                    <a:pt x="11268" y="19438"/>
                  </a:cubicBezTo>
                  <a:cubicBezTo>
                    <a:pt x="18593" y="16245"/>
                    <a:pt x="25072" y="17560"/>
                    <a:pt x="30706" y="23382"/>
                  </a:cubicBezTo>
                  <a:lnTo>
                    <a:pt x="67329" y="59723"/>
                  </a:lnTo>
                  <a:cubicBezTo>
                    <a:pt x="87424" y="40754"/>
                    <a:pt x="110384" y="26058"/>
                    <a:pt x="136207" y="15635"/>
                  </a:cubicBezTo>
                  <a:cubicBezTo>
                    <a:pt x="162031" y="5211"/>
                    <a:pt x="188745" y="0"/>
                    <a:pt x="216353"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sp>
          <p:nvSpPr>
            <p:cNvPr id="35" name="Rectangle 34"/>
            <p:cNvSpPr/>
            <p:nvPr/>
          </p:nvSpPr>
          <p:spPr>
            <a:xfrm>
              <a:off x="886636" y="8391350"/>
              <a:ext cx="5409700" cy="261610"/>
            </a:xfrm>
            <a:prstGeom prst="rect">
              <a:avLst/>
            </a:prstGeom>
          </p:spPr>
          <p:txBody>
            <a:bodyPr wrap="square">
              <a:spAutoFit/>
            </a:bodyPr>
            <a:lstStyle/>
            <a:p>
              <a:r>
                <a:rPr lang="fr-FR" sz="1100" b="1" dirty="0">
                  <a:solidFill>
                    <a:srgbClr val="5770BE"/>
                  </a:solidFill>
                  <a:latin typeface="Century Gothic" panose="020B0502020202020204" pitchFamily="34" charset="0"/>
                </a:rPr>
                <a:t>MISE EN ŒUVRE DE L’EXPÉRIMENTATION</a:t>
              </a:r>
              <a:endParaRPr lang="fr-FR" sz="1100" dirty="0">
                <a:latin typeface="Century Gothic" panose="020B0502020202020204" pitchFamily="34" charset="0"/>
              </a:endParaRPr>
            </a:p>
          </p:txBody>
        </p:sp>
      </p:grpSp>
    </p:spTree>
    <p:extLst>
      <p:ext uri="{BB962C8B-B14F-4D97-AF65-F5344CB8AC3E}">
        <p14:creationId xmlns:p14="http://schemas.microsoft.com/office/powerpoint/2010/main" val="385512235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1860</TotalTime>
  <Words>745</Words>
  <Application>Microsoft Office PowerPoint</Application>
  <PresentationFormat>Format A4 (210 x 297 mm)</PresentationFormat>
  <Paragraphs>53</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Agency FB</vt:lpstr>
      <vt:lpstr>Arial</vt:lpstr>
      <vt:lpstr>Calibri</vt:lpstr>
      <vt:lpstr>Century Gothic</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Emmanuel Goupy</dc:creator>
  <cp:lastModifiedBy>MARTINOWSKY, Marina</cp:lastModifiedBy>
  <cp:revision>140</cp:revision>
  <cp:lastPrinted>2021-05-04T09:36:48Z</cp:lastPrinted>
  <dcterms:created xsi:type="dcterms:W3CDTF">2020-05-18T15:01:40Z</dcterms:created>
  <dcterms:modified xsi:type="dcterms:W3CDTF">2022-01-07T10:41:18Z</dcterms:modified>
</cp:coreProperties>
</file>