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13"/>
  </p:notesMasterIdLst>
  <p:sldIdLst>
    <p:sldId id="284" r:id="rId3"/>
    <p:sldId id="275" r:id="rId4"/>
    <p:sldId id="287" r:id="rId5"/>
    <p:sldId id="262" r:id="rId6"/>
    <p:sldId id="288" r:id="rId7"/>
    <p:sldId id="286" r:id="rId8"/>
    <p:sldId id="267" r:id="rId9"/>
    <p:sldId id="289" r:id="rId10"/>
    <p:sldId id="290" r:id="rId11"/>
    <p:sldId id="291" r:id="rId12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D8A"/>
    <a:srgbClr val="00A2E0"/>
    <a:srgbClr val="232E6A"/>
    <a:srgbClr val="5BC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>
      <p:cViewPr varScale="1">
        <p:scale>
          <a:sx n="131" d="100"/>
          <a:sy n="131" d="100"/>
        </p:scale>
        <p:origin x="79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euille_de_calcul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Feuil1!$A$2</c:f>
              <c:strCache>
                <c:ptCount val="1"/>
                <c:pt idx="0">
                  <c:v>Dossiers Dormants 2020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69-469D-B403-9C8FBE5C50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69-469D-B403-9C8FBE5C50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69-469D-B403-9C8FBE5C50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69-469D-B403-9C8FBE5C500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Feuil1!$B$1:$E$1</c:f>
              <c:strCache>
                <c:ptCount val="4"/>
                <c:pt idx="0">
                  <c:v>DC sans HAD</c:v>
                </c:pt>
                <c:pt idx="1">
                  <c:v>Dossiers ouverts</c:v>
                </c:pt>
                <c:pt idx="2">
                  <c:v>Dossiers clôturés</c:v>
                </c:pt>
                <c:pt idx="3">
                  <c:v>Dossiers reconduits</c:v>
                </c:pt>
              </c:strCache>
            </c:strRef>
          </c:cat>
          <c:val>
            <c:numRef>
              <c:f>Feuil1!$B$2:$E$2</c:f>
              <c:numCache>
                <c:formatCode>General</c:formatCode>
                <c:ptCount val="4"/>
                <c:pt idx="0">
                  <c:v>37</c:v>
                </c:pt>
                <c:pt idx="1">
                  <c:v>14</c:v>
                </c:pt>
                <c:pt idx="2">
                  <c:v>10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69-469D-B403-9C8FBE5C500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A78B3-1941-4274-B3EE-FEA2CE8AD089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46CD-B1C0-49BD-9AC1-65FD3D2DE7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856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746CD-B1C0-49BD-9AC1-65FD3D2DE71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707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2028" y="620688"/>
            <a:ext cx="9141972" cy="5508650"/>
          </a:xfrm>
          <a:prstGeom prst="rect">
            <a:avLst/>
          </a:prstGeom>
          <a:solidFill>
            <a:srgbClr val="00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47701" y="980728"/>
            <a:ext cx="8208962" cy="2987936"/>
          </a:xfrm>
        </p:spPr>
        <p:txBody>
          <a:bodyPr anchor="b" anchorCtr="0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60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Titre de la présentation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47701" y="4077072"/>
            <a:ext cx="8208962" cy="2052266"/>
          </a:xfrm>
        </p:spPr>
        <p:txBody>
          <a:bodyPr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Sous-titre</a:t>
            </a:r>
          </a:p>
          <a:p>
            <a:pPr lvl="0"/>
            <a:r>
              <a:rPr lang="fr-FR" noProof="0" dirty="0" smtClean="0"/>
              <a:t>Date</a:t>
            </a:r>
          </a:p>
        </p:txBody>
      </p:sp>
      <p:sp>
        <p:nvSpPr>
          <p:cNvPr id="2" name="Rectangle 1"/>
          <p:cNvSpPr/>
          <p:nvPr/>
        </p:nvSpPr>
        <p:spPr bwMode="gray">
          <a:xfrm>
            <a:off x="0" y="0"/>
            <a:ext cx="9141972" cy="620688"/>
          </a:xfrm>
          <a:prstGeom prst="rect">
            <a:avLst/>
          </a:prstGeom>
          <a:solidFill>
            <a:srgbClr val="153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5"/>
          </p:nvPr>
        </p:nvSpPr>
        <p:spPr bwMode="gray">
          <a:xfrm>
            <a:off x="8893174" y="0"/>
            <a:ext cx="250825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6"/>
          </p:nvPr>
        </p:nvSpPr>
        <p:spPr bwMode="gray">
          <a:xfrm>
            <a:off x="8893175" y="0"/>
            <a:ext cx="248797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7"/>
          </p:nvPr>
        </p:nvSpPr>
        <p:spPr bwMode="gray">
          <a:xfrm>
            <a:off x="8893175" y="1"/>
            <a:ext cx="248798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gray">
          <a:xfrm>
            <a:off x="2028" y="0"/>
            <a:ext cx="9141972" cy="61293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 hasCustomPrompt="1"/>
          </p:nvPr>
        </p:nvSpPr>
        <p:spPr bwMode="gray">
          <a:xfrm>
            <a:off x="935039" y="836712"/>
            <a:ext cx="7921624" cy="2628000"/>
          </a:xfrm>
        </p:spPr>
        <p:txBody>
          <a:bodyPr anchor="b" anchorCtr="0"/>
          <a:lstStyle>
            <a:lvl1pPr algn="l">
              <a:defRPr sz="15000" b="0">
                <a:solidFill>
                  <a:srgbClr val="153D8A"/>
                </a:solidFill>
              </a:defRPr>
            </a:lvl1pPr>
          </a:lstStyle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35038" y="3249338"/>
            <a:ext cx="7921625" cy="2880000"/>
          </a:xfrm>
        </p:spPr>
        <p:txBody>
          <a:bodyPr lIns="36000"/>
          <a:lstStyle>
            <a:lvl1pPr mar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800" b="0">
                <a:solidFill>
                  <a:srgbClr val="00A2E0"/>
                </a:solidFill>
              </a:defRPr>
            </a:lvl1pPr>
          </a:lstStyle>
          <a:p>
            <a:pPr lvl="0"/>
            <a:r>
              <a:rPr lang="fr-FR" dirty="0" smtClean="0"/>
              <a:t>Titre du chapitre</a:t>
            </a:r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4"/>
          </p:nvPr>
        </p:nvSpPr>
        <p:spPr bwMode="gray">
          <a:xfrm>
            <a:off x="8893175" y="0"/>
            <a:ext cx="245537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5"/>
          </p:nvPr>
        </p:nvSpPr>
        <p:spPr bwMode="gray">
          <a:xfrm>
            <a:off x="8893175" y="0"/>
            <a:ext cx="235412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6"/>
          </p:nvPr>
        </p:nvSpPr>
        <p:spPr bwMode="gray">
          <a:xfrm>
            <a:off x="8170401" y="5661024"/>
            <a:ext cx="686262" cy="468313"/>
          </a:xfrm>
        </p:spPr>
        <p:txBody>
          <a:bodyPr/>
          <a:lstStyle>
            <a:lvl1pPr algn="r">
              <a:defRPr sz="1750">
                <a:solidFill>
                  <a:schemeClr val="accent4"/>
                </a:solidFill>
              </a:defRPr>
            </a:lvl1pPr>
          </a:lstStyle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  <p:sp>
        <p:nvSpPr>
          <p:cNvPr id="19" name="Rectangle 18"/>
          <p:cNvSpPr/>
          <p:nvPr/>
        </p:nvSpPr>
        <p:spPr bwMode="gray">
          <a:xfrm>
            <a:off x="2028" y="0"/>
            <a:ext cx="9141972" cy="756000"/>
          </a:xfrm>
          <a:prstGeom prst="rect">
            <a:avLst/>
          </a:prstGeom>
          <a:solidFill>
            <a:srgbClr val="00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 bwMode="gray">
          <a:xfrm>
            <a:off x="0" y="0"/>
            <a:ext cx="9141972" cy="180000"/>
          </a:xfrm>
          <a:prstGeom prst="rect">
            <a:avLst/>
          </a:prstGeom>
          <a:solidFill>
            <a:srgbClr val="153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80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d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Titre de la partie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 hasCustomPrompt="1"/>
          </p:nvPr>
        </p:nvSpPr>
        <p:spPr bwMode="gray">
          <a:xfrm>
            <a:off x="647700" y="1772816"/>
            <a:ext cx="8208963" cy="4248472"/>
          </a:xfrm>
        </p:spPr>
        <p:txBody>
          <a:bodyPr/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6"/>
          </p:nvPr>
        </p:nvSpPr>
        <p:spPr bwMode="gray"/>
        <p:txBody>
          <a:bodyPr/>
          <a:lstStyle/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 bwMode="gray"/>
        <p:txBody>
          <a:bodyPr/>
          <a:lstStyle/>
          <a:p>
            <a:endParaRPr lang="fr-FR"/>
          </a:p>
        </p:txBody>
      </p:sp>
      <p:cxnSp>
        <p:nvCxnSpPr>
          <p:cNvPr id="16" name="Connecteur droit 15"/>
          <p:cNvCxnSpPr/>
          <p:nvPr/>
        </p:nvCxnSpPr>
        <p:spPr bwMode="gray">
          <a:xfrm>
            <a:off x="0" y="6129338"/>
            <a:ext cx="914197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647700" y="981074"/>
            <a:ext cx="8208963" cy="719734"/>
          </a:xfrm>
        </p:spPr>
        <p:txBody>
          <a:bodyPr anchor="ctr"/>
          <a:lstStyle>
            <a:lvl1pPr marL="27000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800">
                <a:solidFill>
                  <a:srgbClr val="153D8A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numéro de diapositive 5"/>
          <p:cNvSpPr txBox="1">
            <a:spLocks/>
          </p:cNvSpPr>
          <p:nvPr userDrawn="1"/>
        </p:nvSpPr>
        <p:spPr bwMode="gray">
          <a:xfrm>
            <a:off x="8460432" y="5697215"/>
            <a:ext cx="396231" cy="32407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latinLnBrk="0" hangingPunct="1">
              <a:defRPr sz="1000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3B278F0-CE36-4C5F-9D08-08A05F66412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706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de contenu et enc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6"/>
          <p:cNvSpPr>
            <a:spLocks noGrp="1"/>
          </p:cNvSpPr>
          <p:nvPr>
            <p:ph sz="quarter" idx="13" hasCustomPrompt="1"/>
          </p:nvPr>
        </p:nvSpPr>
        <p:spPr bwMode="gray">
          <a:xfrm>
            <a:off x="647700" y="1772816"/>
            <a:ext cx="8208963" cy="4248472"/>
          </a:xfrm>
        </p:spPr>
        <p:txBody>
          <a:bodyPr/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Titre de la partie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935038" y="5445224"/>
            <a:ext cx="7921625" cy="548182"/>
          </a:xfrm>
          <a:solidFill>
            <a:srgbClr val="232E6A"/>
          </a:solidFill>
        </p:spPr>
        <p:txBody>
          <a:bodyPr wrap="square" lIns="252000" tIns="180000" rIns="72000" bIns="180000" anchor="b" anchorCtr="0">
            <a:spAutoFit/>
          </a:bodyPr>
          <a:lstStyle>
            <a:lvl1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Texte optionnel</a:t>
            </a:r>
            <a:endParaRPr lang="fr-FR" dirty="0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6"/>
          </p:nvPr>
        </p:nvSpPr>
        <p:spPr bwMode="gray"/>
        <p:txBody>
          <a:bodyPr/>
          <a:lstStyle/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8"/>
          </p:nvPr>
        </p:nvSpPr>
        <p:spPr bwMode="gray"/>
        <p:txBody>
          <a:bodyPr/>
          <a:lstStyle/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Connecteur droit 15"/>
          <p:cNvCxnSpPr/>
          <p:nvPr/>
        </p:nvCxnSpPr>
        <p:spPr bwMode="gray">
          <a:xfrm>
            <a:off x="0" y="6129338"/>
            <a:ext cx="914197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647700" y="981074"/>
            <a:ext cx="8208963" cy="719734"/>
          </a:xfrm>
        </p:spPr>
        <p:txBody>
          <a:bodyPr anchor="ctr"/>
          <a:lstStyle>
            <a:lvl1pPr marL="27000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800"/>
            </a:lvl1pPr>
          </a:lstStyle>
          <a:p>
            <a:pPr lvl="0"/>
            <a:r>
              <a:rPr lang="fr-FR" dirty="0" smtClean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2999561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iton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Titre de la partie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 hasCustomPrompt="1"/>
          </p:nvPr>
        </p:nvSpPr>
        <p:spPr bwMode="gray">
          <a:xfrm>
            <a:off x="647700" y="1737421"/>
            <a:ext cx="8208963" cy="1331539"/>
          </a:xfrm>
        </p:spPr>
        <p:txBody>
          <a:bodyPr/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6"/>
          </p:nvPr>
        </p:nvSpPr>
        <p:spPr bwMode="gray"/>
        <p:txBody>
          <a:bodyPr/>
          <a:lstStyle/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8"/>
          </p:nvPr>
        </p:nvSpPr>
        <p:spPr bwMode="gray"/>
        <p:txBody>
          <a:bodyPr/>
          <a:lstStyle/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9"/>
          </p:nvPr>
        </p:nvSpPr>
        <p:spPr bwMode="gray">
          <a:xfrm>
            <a:off x="935038" y="1700808"/>
            <a:ext cx="7921625" cy="4428531"/>
          </a:xfrm>
        </p:spPr>
        <p:txBody>
          <a:bodyPr tIns="756000" anchor="ctr" anchorCtr="0"/>
          <a:lstStyle>
            <a:lvl1pPr algn="ctr">
              <a:buFontTx/>
              <a:buNone/>
              <a:defRPr sz="1600" b="0"/>
            </a:lvl1pPr>
          </a:lstStyle>
          <a:p>
            <a:r>
              <a:rPr lang="fr-FR" smtClean="0"/>
              <a:t>Cliquez sur l'icône pour ajouter un graphique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6119813" y="3212256"/>
            <a:ext cx="2736850" cy="1512888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5200"/>
            </a:lvl1pPr>
            <a:lvl2pPr marL="0" indent="0">
              <a:buNone/>
              <a:defRPr sz="1600" b="0">
                <a:solidFill>
                  <a:schemeClr val="accent4"/>
                </a:solidFill>
                <a:latin typeface="+mj-lt"/>
              </a:defRPr>
            </a:lvl2pPr>
          </a:lstStyle>
          <a:p>
            <a:pPr lvl="0"/>
            <a:r>
              <a:rPr lang="fr-FR" dirty="0" smtClean="0"/>
              <a:t>+0,0%</a:t>
            </a:r>
          </a:p>
          <a:p>
            <a:pPr lvl="1"/>
            <a:r>
              <a:rPr lang="fr-FR" dirty="0" smtClean="0"/>
              <a:t>Texte</a:t>
            </a:r>
          </a:p>
        </p:txBody>
      </p:sp>
      <p:cxnSp>
        <p:nvCxnSpPr>
          <p:cNvPr id="16" name="Connecteur droit 15"/>
          <p:cNvCxnSpPr/>
          <p:nvPr/>
        </p:nvCxnSpPr>
        <p:spPr bwMode="gray">
          <a:xfrm>
            <a:off x="0" y="6129338"/>
            <a:ext cx="914197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647700" y="981074"/>
            <a:ext cx="8208963" cy="719734"/>
          </a:xfrm>
        </p:spPr>
        <p:txBody>
          <a:bodyPr anchor="ctr"/>
          <a:lstStyle>
            <a:lvl1pPr marL="27000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800"/>
            </a:lvl1pPr>
          </a:lstStyle>
          <a:p>
            <a:pPr lvl="0"/>
            <a:r>
              <a:rPr lang="fr-FR" dirty="0" smtClean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59223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uverture pour impre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gray">
          <a:xfrm>
            <a:off x="2028" y="0"/>
            <a:ext cx="9141972" cy="61293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2028" y="0"/>
            <a:ext cx="9141972" cy="756000"/>
          </a:xfrm>
          <a:prstGeom prst="rect">
            <a:avLst/>
          </a:prstGeom>
          <a:solidFill>
            <a:srgbClr val="00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0" y="0"/>
            <a:ext cx="9141972" cy="180000"/>
          </a:xfrm>
          <a:prstGeom prst="rect">
            <a:avLst/>
          </a:prstGeom>
          <a:solidFill>
            <a:srgbClr val="153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47701" y="980728"/>
            <a:ext cx="8208962" cy="2987936"/>
          </a:xfrm>
        </p:spPr>
        <p:txBody>
          <a:bodyPr anchor="b" anchorCtr="0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6000" b="0">
                <a:solidFill>
                  <a:srgbClr val="00A2E0"/>
                </a:solidFill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Titre de la présentation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47701" y="4077072"/>
            <a:ext cx="8208962" cy="2052266"/>
          </a:xfrm>
        </p:spPr>
        <p:txBody>
          <a:bodyPr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>
                <a:solidFill>
                  <a:srgbClr val="00A2E0"/>
                </a:solidFill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Sous-titre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5"/>
          </p:nvPr>
        </p:nvSpPr>
        <p:spPr bwMode="gray">
          <a:xfrm>
            <a:off x="8893174" y="0"/>
            <a:ext cx="250825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6"/>
          </p:nvPr>
        </p:nvSpPr>
        <p:spPr bwMode="gray">
          <a:xfrm>
            <a:off x="8893175" y="0"/>
            <a:ext cx="248797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7"/>
          </p:nvPr>
        </p:nvSpPr>
        <p:spPr bwMode="gray">
          <a:xfrm>
            <a:off x="8893175" y="1"/>
            <a:ext cx="248798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50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gray">
          <a:xfrm>
            <a:off x="2028" y="0"/>
            <a:ext cx="9141972" cy="61293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 hasCustomPrompt="1"/>
          </p:nvPr>
        </p:nvSpPr>
        <p:spPr bwMode="gray">
          <a:xfrm>
            <a:off x="935039" y="836712"/>
            <a:ext cx="7921624" cy="2628000"/>
          </a:xfrm>
        </p:spPr>
        <p:txBody>
          <a:bodyPr anchor="b" anchorCtr="0"/>
          <a:lstStyle>
            <a:lvl1pPr algn="l">
              <a:defRPr sz="15000" b="0">
                <a:solidFill>
                  <a:srgbClr val="153D8A"/>
                </a:solidFill>
              </a:defRPr>
            </a:lvl1pPr>
          </a:lstStyle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35038" y="3249338"/>
            <a:ext cx="7921625" cy="2880000"/>
          </a:xfrm>
        </p:spPr>
        <p:txBody>
          <a:bodyPr lIns="36000"/>
          <a:lstStyle>
            <a:lvl1pPr mar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800" b="0">
                <a:solidFill>
                  <a:srgbClr val="00A2E0"/>
                </a:solidFill>
              </a:defRPr>
            </a:lvl1pPr>
          </a:lstStyle>
          <a:p>
            <a:pPr lvl="0"/>
            <a:r>
              <a:rPr lang="fr-FR" dirty="0" smtClean="0"/>
              <a:t>Titre du chapitre</a:t>
            </a:r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4"/>
          </p:nvPr>
        </p:nvSpPr>
        <p:spPr bwMode="gray">
          <a:xfrm>
            <a:off x="8893175" y="0"/>
            <a:ext cx="245537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5"/>
          </p:nvPr>
        </p:nvSpPr>
        <p:spPr bwMode="gray">
          <a:xfrm>
            <a:off x="8893175" y="0"/>
            <a:ext cx="235412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6"/>
          </p:nvPr>
        </p:nvSpPr>
        <p:spPr bwMode="gray">
          <a:xfrm>
            <a:off x="8170401" y="5661024"/>
            <a:ext cx="686262" cy="468313"/>
          </a:xfrm>
        </p:spPr>
        <p:txBody>
          <a:bodyPr/>
          <a:lstStyle>
            <a:lvl1pPr algn="r">
              <a:defRPr sz="1750">
                <a:solidFill>
                  <a:schemeClr val="accent4"/>
                </a:solidFill>
              </a:defRPr>
            </a:lvl1pPr>
          </a:lstStyle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  <p:sp>
        <p:nvSpPr>
          <p:cNvPr id="19" name="Rectangle 18"/>
          <p:cNvSpPr/>
          <p:nvPr/>
        </p:nvSpPr>
        <p:spPr bwMode="gray">
          <a:xfrm>
            <a:off x="2028" y="0"/>
            <a:ext cx="9141972" cy="756000"/>
          </a:xfrm>
          <a:prstGeom prst="rect">
            <a:avLst/>
          </a:prstGeom>
          <a:solidFill>
            <a:srgbClr val="00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 bwMode="gray">
          <a:xfrm>
            <a:off x="0" y="0"/>
            <a:ext cx="9141972" cy="180000"/>
          </a:xfrm>
          <a:prstGeom prst="rect">
            <a:avLst/>
          </a:prstGeom>
          <a:solidFill>
            <a:srgbClr val="153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d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Titre de la partie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 hasCustomPrompt="1"/>
          </p:nvPr>
        </p:nvSpPr>
        <p:spPr bwMode="gray">
          <a:xfrm>
            <a:off x="647700" y="1772816"/>
            <a:ext cx="8208963" cy="4248472"/>
          </a:xfrm>
        </p:spPr>
        <p:txBody>
          <a:bodyPr/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6"/>
          </p:nvPr>
        </p:nvSpPr>
        <p:spPr bwMode="gray"/>
        <p:txBody>
          <a:bodyPr/>
          <a:lstStyle/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 bwMode="gray"/>
        <p:txBody>
          <a:bodyPr/>
          <a:lstStyle/>
          <a:p>
            <a:endParaRPr lang="fr-FR"/>
          </a:p>
        </p:txBody>
      </p:sp>
      <p:cxnSp>
        <p:nvCxnSpPr>
          <p:cNvPr id="16" name="Connecteur droit 15"/>
          <p:cNvCxnSpPr/>
          <p:nvPr/>
        </p:nvCxnSpPr>
        <p:spPr bwMode="gray">
          <a:xfrm>
            <a:off x="0" y="6129338"/>
            <a:ext cx="914197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647700" y="981074"/>
            <a:ext cx="8208963" cy="719734"/>
          </a:xfrm>
        </p:spPr>
        <p:txBody>
          <a:bodyPr anchor="ctr"/>
          <a:lstStyle>
            <a:lvl1pPr marL="27000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800">
                <a:solidFill>
                  <a:srgbClr val="153D8A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numéro de diapositive 5"/>
          <p:cNvSpPr txBox="1">
            <a:spLocks/>
          </p:cNvSpPr>
          <p:nvPr userDrawn="1"/>
        </p:nvSpPr>
        <p:spPr bwMode="gray">
          <a:xfrm>
            <a:off x="8460432" y="5697215"/>
            <a:ext cx="396231" cy="32407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latinLnBrk="0" hangingPunct="1">
              <a:defRPr sz="1000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3B278F0-CE36-4C5F-9D08-08A05F66412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86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de contenu et enc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6"/>
          <p:cNvSpPr>
            <a:spLocks noGrp="1"/>
          </p:cNvSpPr>
          <p:nvPr>
            <p:ph sz="quarter" idx="13" hasCustomPrompt="1"/>
          </p:nvPr>
        </p:nvSpPr>
        <p:spPr bwMode="gray">
          <a:xfrm>
            <a:off x="647700" y="1772816"/>
            <a:ext cx="8208963" cy="4248472"/>
          </a:xfrm>
        </p:spPr>
        <p:txBody>
          <a:bodyPr/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Titre de la partie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935038" y="5445224"/>
            <a:ext cx="7921625" cy="548182"/>
          </a:xfrm>
          <a:solidFill>
            <a:srgbClr val="232E6A"/>
          </a:solidFill>
        </p:spPr>
        <p:txBody>
          <a:bodyPr wrap="square" lIns="252000" tIns="180000" rIns="72000" bIns="180000" anchor="b" anchorCtr="0">
            <a:spAutoFit/>
          </a:bodyPr>
          <a:lstStyle>
            <a:lvl1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Texte optionnel</a:t>
            </a:r>
            <a:endParaRPr lang="fr-FR" dirty="0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6"/>
          </p:nvPr>
        </p:nvSpPr>
        <p:spPr bwMode="gray"/>
        <p:txBody>
          <a:bodyPr/>
          <a:lstStyle/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8"/>
          </p:nvPr>
        </p:nvSpPr>
        <p:spPr bwMode="gray"/>
        <p:txBody>
          <a:bodyPr/>
          <a:lstStyle/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Connecteur droit 15"/>
          <p:cNvCxnSpPr/>
          <p:nvPr/>
        </p:nvCxnSpPr>
        <p:spPr bwMode="gray">
          <a:xfrm>
            <a:off x="0" y="6129338"/>
            <a:ext cx="914197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647700" y="981074"/>
            <a:ext cx="8208963" cy="719734"/>
          </a:xfrm>
        </p:spPr>
        <p:txBody>
          <a:bodyPr anchor="ctr"/>
          <a:lstStyle>
            <a:lvl1pPr marL="27000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800"/>
            </a:lvl1pPr>
          </a:lstStyle>
          <a:p>
            <a:pPr lvl="0"/>
            <a:r>
              <a:rPr lang="fr-FR" dirty="0" smtClean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411312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iton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Titre de la partie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 hasCustomPrompt="1"/>
          </p:nvPr>
        </p:nvSpPr>
        <p:spPr bwMode="gray">
          <a:xfrm>
            <a:off x="647700" y="1737421"/>
            <a:ext cx="8208963" cy="1331539"/>
          </a:xfrm>
        </p:spPr>
        <p:txBody>
          <a:bodyPr/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6"/>
          </p:nvPr>
        </p:nvSpPr>
        <p:spPr bwMode="gray"/>
        <p:txBody>
          <a:bodyPr/>
          <a:lstStyle/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8"/>
          </p:nvPr>
        </p:nvSpPr>
        <p:spPr bwMode="gray"/>
        <p:txBody>
          <a:bodyPr/>
          <a:lstStyle/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9"/>
          </p:nvPr>
        </p:nvSpPr>
        <p:spPr bwMode="gray">
          <a:xfrm>
            <a:off x="935038" y="1700808"/>
            <a:ext cx="7921625" cy="4428531"/>
          </a:xfrm>
        </p:spPr>
        <p:txBody>
          <a:bodyPr tIns="756000" anchor="ctr" anchorCtr="0"/>
          <a:lstStyle>
            <a:lvl1pPr algn="ctr">
              <a:buFontTx/>
              <a:buNone/>
              <a:defRPr sz="1600" b="0"/>
            </a:lvl1pPr>
          </a:lstStyle>
          <a:p>
            <a:r>
              <a:rPr lang="fr-FR" smtClean="0"/>
              <a:t>Cliquez sur l'icône pour ajouter un graphique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6119813" y="3212256"/>
            <a:ext cx="2736850" cy="1512888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5200"/>
            </a:lvl1pPr>
            <a:lvl2pPr marL="0" indent="0">
              <a:buNone/>
              <a:defRPr sz="1600" b="0">
                <a:solidFill>
                  <a:schemeClr val="accent4"/>
                </a:solidFill>
                <a:latin typeface="+mj-lt"/>
              </a:defRPr>
            </a:lvl2pPr>
          </a:lstStyle>
          <a:p>
            <a:pPr lvl="0"/>
            <a:r>
              <a:rPr lang="fr-FR" dirty="0" smtClean="0"/>
              <a:t>+0,0%</a:t>
            </a:r>
          </a:p>
          <a:p>
            <a:pPr lvl="1"/>
            <a:r>
              <a:rPr lang="fr-FR" dirty="0" smtClean="0"/>
              <a:t>Texte</a:t>
            </a:r>
          </a:p>
        </p:txBody>
      </p:sp>
      <p:cxnSp>
        <p:nvCxnSpPr>
          <p:cNvPr id="16" name="Connecteur droit 15"/>
          <p:cNvCxnSpPr/>
          <p:nvPr/>
        </p:nvCxnSpPr>
        <p:spPr bwMode="gray">
          <a:xfrm>
            <a:off x="0" y="6129338"/>
            <a:ext cx="914197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647700" y="981074"/>
            <a:ext cx="8208963" cy="719734"/>
          </a:xfrm>
        </p:spPr>
        <p:txBody>
          <a:bodyPr anchor="ctr"/>
          <a:lstStyle>
            <a:lvl1pPr marL="27000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800"/>
            </a:lvl1pPr>
          </a:lstStyle>
          <a:p>
            <a:pPr lvl="0"/>
            <a:r>
              <a:rPr lang="fr-FR" dirty="0" smtClean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46362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63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2028" y="620688"/>
            <a:ext cx="9141972" cy="5508650"/>
          </a:xfrm>
          <a:prstGeom prst="rect">
            <a:avLst/>
          </a:prstGeom>
          <a:solidFill>
            <a:srgbClr val="00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47701" y="980728"/>
            <a:ext cx="8208962" cy="2987936"/>
          </a:xfrm>
        </p:spPr>
        <p:txBody>
          <a:bodyPr anchor="b" anchorCtr="0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60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Titre de la présentation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47701" y="4077072"/>
            <a:ext cx="8208962" cy="2052266"/>
          </a:xfrm>
        </p:spPr>
        <p:txBody>
          <a:bodyPr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Sous-titre</a:t>
            </a:r>
          </a:p>
          <a:p>
            <a:pPr lvl="0"/>
            <a:r>
              <a:rPr lang="fr-FR" noProof="0" dirty="0" smtClean="0"/>
              <a:t>Date</a:t>
            </a:r>
          </a:p>
        </p:txBody>
      </p:sp>
      <p:sp>
        <p:nvSpPr>
          <p:cNvPr id="2" name="Rectangle 1"/>
          <p:cNvSpPr/>
          <p:nvPr/>
        </p:nvSpPr>
        <p:spPr bwMode="gray">
          <a:xfrm>
            <a:off x="0" y="0"/>
            <a:ext cx="9141972" cy="620688"/>
          </a:xfrm>
          <a:prstGeom prst="rect">
            <a:avLst/>
          </a:prstGeom>
          <a:solidFill>
            <a:srgbClr val="153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5"/>
          </p:nvPr>
        </p:nvSpPr>
        <p:spPr bwMode="gray">
          <a:xfrm>
            <a:off x="8893174" y="0"/>
            <a:ext cx="250825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6"/>
          </p:nvPr>
        </p:nvSpPr>
        <p:spPr bwMode="gray">
          <a:xfrm>
            <a:off x="8893175" y="0"/>
            <a:ext cx="248797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7"/>
          </p:nvPr>
        </p:nvSpPr>
        <p:spPr bwMode="gray">
          <a:xfrm>
            <a:off x="8893175" y="1"/>
            <a:ext cx="248798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uverture pour impre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gray">
          <a:xfrm>
            <a:off x="2028" y="0"/>
            <a:ext cx="9141972" cy="61293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2028" y="0"/>
            <a:ext cx="9141972" cy="756000"/>
          </a:xfrm>
          <a:prstGeom prst="rect">
            <a:avLst/>
          </a:prstGeom>
          <a:solidFill>
            <a:srgbClr val="00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0" y="0"/>
            <a:ext cx="9141972" cy="180000"/>
          </a:xfrm>
          <a:prstGeom prst="rect">
            <a:avLst/>
          </a:prstGeom>
          <a:solidFill>
            <a:srgbClr val="153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47701" y="980728"/>
            <a:ext cx="8208962" cy="2987936"/>
          </a:xfrm>
        </p:spPr>
        <p:txBody>
          <a:bodyPr anchor="b" anchorCtr="0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6000" b="0">
                <a:solidFill>
                  <a:srgbClr val="00A2E0"/>
                </a:solidFill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Titre de la présentation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47701" y="4077072"/>
            <a:ext cx="8208962" cy="2052266"/>
          </a:xfrm>
        </p:spPr>
        <p:txBody>
          <a:bodyPr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>
                <a:solidFill>
                  <a:srgbClr val="00A2E0"/>
                </a:solidFill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Sous-titre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5"/>
          </p:nvPr>
        </p:nvSpPr>
        <p:spPr bwMode="gray">
          <a:xfrm>
            <a:off x="8893174" y="0"/>
            <a:ext cx="250825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6"/>
          </p:nvPr>
        </p:nvSpPr>
        <p:spPr bwMode="gray">
          <a:xfrm>
            <a:off x="8893175" y="0"/>
            <a:ext cx="248797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7"/>
          </p:nvPr>
        </p:nvSpPr>
        <p:spPr bwMode="gray">
          <a:xfrm>
            <a:off x="8893175" y="1"/>
            <a:ext cx="248798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83B278F0-CE36-4C5F-9D08-08A05F6641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45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1" y="260350"/>
            <a:ext cx="935038" cy="360363"/>
          </a:xfrm>
          <a:prstGeom prst="rect">
            <a:avLst/>
          </a:prstGeom>
          <a:solidFill>
            <a:srgbClr val="153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 bwMode="gray">
          <a:xfrm>
            <a:off x="935039" y="260350"/>
            <a:ext cx="8206934" cy="360363"/>
          </a:xfrm>
          <a:prstGeom prst="rect">
            <a:avLst/>
          </a:prstGeom>
          <a:solidFill>
            <a:srgbClr val="00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1008064" y="260351"/>
            <a:ext cx="7848600" cy="3603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noProof="0" dirty="0" smtClean="0"/>
              <a:t>Titre de la partie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647700" y="1449387"/>
            <a:ext cx="8208963" cy="46799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8893174" y="1"/>
            <a:ext cx="248797" cy="26035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lnSpc>
                <a:spcPct val="100000"/>
              </a:lnSpc>
              <a:defRPr sz="10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</a:lstStyle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8893175" y="1"/>
            <a:ext cx="250824" cy="26035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460432" y="5805264"/>
            <a:ext cx="396231" cy="32407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accent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83B278F0-CE36-4C5F-9D08-08A05F66412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6" t="10040" r="9817" b="23706"/>
          <a:stretch/>
        </p:blipFill>
        <p:spPr bwMode="gray">
          <a:xfrm>
            <a:off x="6336783" y="6169980"/>
            <a:ext cx="2627705" cy="5782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3" r:id="rId4"/>
    <p:sldLayoutId id="2147483664" r:id="rId5"/>
    <p:sldLayoutId id="2147483665" r:id="rId6"/>
    <p:sldLayoutId id="2147483667" r:id="rId7"/>
  </p:sldLayoutIdLst>
  <p:txStyles>
    <p:titleStyle>
      <a:lvl1pPr algn="r" defTabSz="914400" rtl="0" eaLnBrk="1" latinLnBrk="0" hangingPunct="1">
        <a:lnSpc>
          <a:spcPct val="100000"/>
        </a:lnSpc>
        <a:spcBef>
          <a:spcPct val="0"/>
        </a:spcBef>
        <a:buNone/>
        <a:defRPr sz="1200" b="1" kern="1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288000" indent="-288000" algn="l" defTabSz="914400" rtl="0" eaLnBrk="1" latinLnBrk="0" hangingPunct="1">
        <a:lnSpc>
          <a:spcPct val="100000"/>
        </a:lnSpc>
        <a:spcBef>
          <a:spcPts val="1500"/>
        </a:spcBef>
        <a:spcAft>
          <a:spcPts val="1000"/>
        </a:spcAft>
        <a:buClr>
          <a:srgbClr val="153D8A"/>
        </a:buClr>
        <a:buSzPct val="110000"/>
        <a:buFont typeface="Wingdings" panose="05000000000000000000" pitchFamily="2" charset="2"/>
        <a:buChar char=""/>
        <a:defRPr sz="1800" b="1" kern="1200">
          <a:solidFill>
            <a:srgbClr val="153D8A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32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00A2E0"/>
        </a:buClr>
        <a:buSzPct val="85000"/>
        <a:buFont typeface="Wingdings 3" panose="05040102010807070707" pitchFamily="18" charset="2"/>
        <a:buChar char=""/>
        <a:defRPr sz="1600" b="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78975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00A2E0"/>
        </a:buClr>
        <a:buSzPct val="120000"/>
        <a:buFont typeface="Arial" pitchFamily="34" charset="0"/>
        <a:buChar char="•"/>
        <a:defRPr sz="1400" b="0" i="1" kern="1200">
          <a:solidFill>
            <a:srgbClr val="00A2E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432000" indent="0" algn="l" defTabSz="914400" rtl="0" eaLnBrk="1" latinLnBrk="0" hangingPunct="1">
        <a:lnSpc>
          <a:spcPct val="100000"/>
        </a:lnSpc>
        <a:spcBef>
          <a:spcPts val="0"/>
        </a:spcBef>
        <a:buSzPct val="25000"/>
        <a:buFontTx/>
        <a:buBlip>
          <a:blip r:embed="rId10"/>
        </a:buBlip>
        <a:defRPr sz="1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432000" indent="-144000" algn="l" defTabSz="914400" rtl="0" eaLnBrk="1" latinLnBrk="0" hangingPunct="1">
        <a:lnSpc>
          <a:spcPct val="100000"/>
        </a:lnSpc>
        <a:spcBef>
          <a:spcPts val="1500"/>
        </a:spcBef>
        <a:spcAft>
          <a:spcPts val="600"/>
        </a:spcAft>
        <a:buClr>
          <a:schemeClr val="accent4"/>
        </a:buClr>
        <a:buSzPct val="85000"/>
        <a:buFont typeface="Wingdings 3" panose="05040102010807070707" pitchFamily="18" charset="2"/>
        <a:buChar char=""/>
        <a:defRPr sz="1200" i="1" kern="1200">
          <a:solidFill>
            <a:schemeClr val="accent4"/>
          </a:solidFill>
          <a:latin typeface="+mn-lt"/>
          <a:ea typeface="+mn-ea"/>
          <a:cs typeface="+mn-cs"/>
        </a:defRPr>
      </a:lvl5pPr>
      <a:lvl6pPr marL="432000" indent="0" algn="l" defTabSz="914400" rtl="0" eaLnBrk="1" latinLnBrk="0" hangingPunct="1">
        <a:spcBef>
          <a:spcPts val="0"/>
        </a:spcBef>
        <a:buFontTx/>
        <a:buBlip>
          <a:blip r:embed="rId10"/>
        </a:buBlip>
        <a:defRPr sz="1200" kern="1200">
          <a:solidFill>
            <a:srgbClr val="444F57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1" y="260350"/>
            <a:ext cx="935038" cy="360363"/>
          </a:xfrm>
          <a:prstGeom prst="rect">
            <a:avLst/>
          </a:prstGeom>
          <a:solidFill>
            <a:srgbClr val="153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 bwMode="gray">
          <a:xfrm>
            <a:off x="935039" y="260350"/>
            <a:ext cx="8206934" cy="360363"/>
          </a:xfrm>
          <a:prstGeom prst="rect">
            <a:avLst/>
          </a:prstGeom>
          <a:solidFill>
            <a:srgbClr val="00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1008064" y="260351"/>
            <a:ext cx="7848600" cy="3603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noProof="0" dirty="0" smtClean="0"/>
              <a:t>Titre de la partie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647700" y="1449387"/>
            <a:ext cx="8208963" cy="46799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8893174" y="1"/>
            <a:ext cx="248797" cy="26035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lnSpc>
                <a:spcPct val="100000"/>
              </a:lnSpc>
              <a:defRPr sz="10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</a:lstStyle>
          <a:p>
            <a:fld id="{7879CEAB-20A0-4863-8A4D-FAA7CD303CB1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8893175" y="1"/>
            <a:ext cx="250824" cy="26035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460432" y="5805264"/>
            <a:ext cx="396231" cy="32407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accent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83B278F0-CE36-4C5F-9D08-08A05F66412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6" t="10040" r="9817" b="23706"/>
          <a:stretch/>
        </p:blipFill>
        <p:spPr bwMode="gray">
          <a:xfrm>
            <a:off x="6336783" y="6169980"/>
            <a:ext cx="2627705" cy="578299"/>
          </a:xfrm>
          <a:prstGeom prst="rect">
            <a:avLst/>
          </a:prstGeom>
        </p:spPr>
      </p:pic>
      <p:pic>
        <p:nvPicPr>
          <p:cNvPr id="7" name="Image 6" descr="Logo_HORS-GHU_Hospitalisation-a-Domicile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949280"/>
            <a:ext cx="2217135" cy="100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18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txStyles>
    <p:titleStyle>
      <a:lvl1pPr algn="r" defTabSz="914400" rtl="0" eaLnBrk="1" latinLnBrk="0" hangingPunct="1">
        <a:lnSpc>
          <a:spcPct val="100000"/>
        </a:lnSpc>
        <a:spcBef>
          <a:spcPct val="0"/>
        </a:spcBef>
        <a:buNone/>
        <a:defRPr sz="1200" b="1" kern="1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288000" indent="-288000" algn="l" defTabSz="914400" rtl="0" eaLnBrk="1" latinLnBrk="0" hangingPunct="1">
        <a:lnSpc>
          <a:spcPct val="100000"/>
        </a:lnSpc>
        <a:spcBef>
          <a:spcPts val="1500"/>
        </a:spcBef>
        <a:spcAft>
          <a:spcPts val="1000"/>
        </a:spcAft>
        <a:buClr>
          <a:srgbClr val="153D8A"/>
        </a:buClr>
        <a:buSzPct val="110000"/>
        <a:buFont typeface="Wingdings" panose="05000000000000000000" pitchFamily="2" charset="2"/>
        <a:buChar char=""/>
        <a:defRPr sz="1800" b="1" kern="1200">
          <a:solidFill>
            <a:srgbClr val="153D8A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32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00A2E0"/>
        </a:buClr>
        <a:buSzPct val="85000"/>
        <a:buFont typeface="Wingdings 3" panose="05040102010807070707" pitchFamily="18" charset="2"/>
        <a:buChar char=""/>
        <a:defRPr sz="1600" b="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78975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00A2E0"/>
        </a:buClr>
        <a:buSzPct val="120000"/>
        <a:buFont typeface="Arial" pitchFamily="34" charset="0"/>
        <a:buChar char="•"/>
        <a:defRPr sz="1400" b="0" i="1" kern="1200">
          <a:solidFill>
            <a:srgbClr val="00A2E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432000" indent="0" algn="l" defTabSz="914400" rtl="0" eaLnBrk="1" latinLnBrk="0" hangingPunct="1">
        <a:lnSpc>
          <a:spcPct val="100000"/>
        </a:lnSpc>
        <a:spcBef>
          <a:spcPts val="0"/>
        </a:spcBef>
        <a:buSzPct val="25000"/>
        <a:buFontTx/>
        <a:buBlip>
          <a:blip r:embed="rId10"/>
        </a:buBlip>
        <a:defRPr sz="1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432000" indent="-144000" algn="l" defTabSz="914400" rtl="0" eaLnBrk="1" latinLnBrk="0" hangingPunct="1">
        <a:lnSpc>
          <a:spcPct val="100000"/>
        </a:lnSpc>
        <a:spcBef>
          <a:spcPts val="1500"/>
        </a:spcBef>
        <a:spcAft>
          <a:spcPts val="600"/>
        </a:spcAft>
        <a:buClr>
          <a:schemeClr val="accent4"/>
        </a:buClr>
        <a:buSzPct val="85000"/>
        <a:buFont typeface="Wingdings 3" panose="05040102010807070707" pitchFamily="18" charset="2"/>
        <a:buChar char=""/>
        <a:defRPr sz="1200" i="1" kern="1200">
          <a:solidFill>
            <a:schemeClr val="accent4"/>
          </a:solidFill>
          <a:latin typeface="+mn-lt"/>
          <a:ea typeface="+mn-ea"/>
          <a:cs typeface="+mn-cs"/>
        </a:defRPr>
      </a:lvl5pPr>
      <a:lvl6pPr marL="432000" indent="0" algn="l" defTabSz="914400" rtl="0" eaLnBrk="1" latinLnBrk="0" hangingPunct="1">
        <a:spcBef>
          <a:spcPts val="0"/>
        </a:spcBef>
        <a:buFontTx/>
        <a:buBlip>
          <a:blip r:embed="rId10"/>
        </a:buBlip>
        <a:defRPr sz="1200" kern="1200">
          <a:solidFill>
            <a:srgbClr val="444F57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251520" y="620688"/>
            <a:ext cx="8677151" cy="3744416"/>
          </a:xfrm>
        </p:spPr>
        <p:txBody>
          <a:bodyPr/>
          <a:lstStyle/>
          <a:p>
            <a:pPr algn="ctr"/>
            <a:r>
              <a:rPr lang="fr-FR" sz="4000" b="1" dirty="0"/>
              <a:t>I</a:t>
            </a:r>
            <a:r>
              <a:rPr lang="fr-FR" sz="4000" b="1" dirty="0" smtClean="0"/>
              <a:t>ntervention </a:t>
            </a:r>
            <a:r>
              <a:rPr lang="fr-FR" sz="4000" b="1" dirty="0"/>
              <a:t>de l’HAD de l’APHP en </a:t>
            </a:r>
            <a:r>
              <a:rPr lang="fr-FR" sz="4000" b="1" dirty="0" smtClean="0"/>
              <a:t>EHPAD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>
          <a:xfrm>
            <a:off x="647701" y="4005064"/>
            <a:ext cx="8208962" cy="2124274"/>
          </a:xfrm>
        </p:spPr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sz="800" dirty="0"/>
          </a:p>
          <a:p>
            <a:pPr algn="ctr"/>
            <a:endParaRPr lang="fr-FR" sz="1800" dirty="0" smtClean="0"/>
          </a:p>
          <a:p>
            <a:pPr algn="ctr"/>
            <a:r>
              <a:rPr lang="fr-FR" sz="1800" dirty="0" smtClean="0"/>
              <a:t>Matthieu de Stampa </a:t>
            </a:r>
          </a:p>
          <a:p>
            <a:pPr algn="ctr"/>
            <a:r>
              <a:rPr lang="fr-FR" sz="1800" dirty="0" smtClean="0"/>
              <a:t>Sylvie Humbert </a:t>
            </a:r>
          </a:p>
          <a:p>
            <a:pPr algn="ctr"/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06996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2856"/>
            <a:ext cx="9144000" cy="7352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5" name="Rectangle 4"/>
          <p:cNvSpPr/>
          <p:nvPr/>
        </p:nvSpPr>
        <p:spPr>
          <a:xfrm>
            <a:off x="35496" y="857251"/>
            <a:ext cx="4104018" cy="5143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6" name="ZoneTexte 5"/>
          <p:cNvSpPr txBox="1"/>
          <p:nvPr/>
        </p:nvSpPr>
        <p:spPr>
          <a:xfrm>
            <a:off x="129747" y="1505981"/>
            <a:ext cx="3818237" cy="325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latin typeface="+mj-lt"/>
              </a:rPr>
              <a:t>BILAN 2020</a:t>
            </a:r>
          </a:p>
          <a:p>
            <a:endParaRPr lang="fr-FR" sz="2400" b="1" dirty="0">
              <a:solidFill>
                <a:schemeClr val="bg1"/>
              </a:solidFill>
              <a:latin typeface="+mj-lt"/>
            </a:endParaRPr>
          </a:p>
          <a:p>
            <a:r>
              <a:rPr lang="fr-FR" sz="1500" b="1" dirty="0">
                <a:solidFill>
                  <a:schemeClr val="bg1"/>
                </a:solidFill>
                <a:latin typeface="+mj-lt"/>
              </a:rPr>
              <a:t>73 Dossiers Dormants</a:t>
            </a:r>
          </a:p>
          <a:p>
            <a:endParaRPr lang="fr-FR" sz="1050" b="1" dirty="0">
              <a:solidFill>
                <a:schemeClr val="bg1"/>
              </a:solidFill>
              <a:latin typeface="+mj-lt"/>
            </a:endParaRP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chemeClr val="bg1"/>
                </a:solidFill>
                <a:latin typeface="+mj-lt"/>
              </a:rPr>
              <a:t>14 dossiers ré ouverts pour accompagnement du décès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endParaRPr lang="fr-FR" sz="1200" b="1" dirty="0">
              <a:solidFill>
                <a:schemeClr val="bg1"/>
              </a:solidFill>
              <a:latin typeface="+mj-lt"/>
            </a:endParaRP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chemeClr val="bg1"/>
                </a:solidFill>
                <a:latin typeface="+mj-lt"/>
              </a:rPr>
              <a:t>37 résidents décédés sans interpellation de l’HAD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endParaRPr lang="fr-FR" sz="1200" b="1" dirty="0">
              <a:solidFill>
                <a:schemeClr val="bg1"/>
              </a:solidFill>
              <a:latin typeface="+mj-lt"/>
            </a:endParaRP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chemeClr val="bg1"/>
                </a:solidFill>
                <a:latin typeface="+mj-lt"/>
              </a:rPr>
              <a:t>10 dossiers clôturés pour amélioration de l’état général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endParaRPr lang="fr-FR" sz="1200" b="1" dirty="0">
              <a:solidFill>
                <a:schemeClr val="bg1"/>
              </a:solidFill>
              <a:latin typeface="+mj-lt"/>
            </a:endParaRP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chemeClr val="bg1"/>
                </a:solidFill>
                <a:latin typeface="+mj-lt"/>
              </a:rPr>
              <a:t>12 dossiers dormants reconduits sur 2021</a:t>
            </a:r>
          </a:p>
          <a:p>
            <a:endParaRPr lang="fr-FR" sz="12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953978"/>
              </p:ext>
            </p:extLst>
          </p:nvPr>
        </p:nvGraphicFramePr>
        <p:xfrm>
          <a:off x="4744995" y="1691332"/>
          <a:ext cx="4219493" cy="4185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462448" y="275451"/>
            <a:ext cx="4066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LE DOSSIER DORMANT EN EHPAD</a:t>
            </a:r>
            <a:endParaRPr lang="fr-F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5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>
          <a:xfrm>
            <a:off x="1008064" y="260351"/>
            <a:ext cx="7884416" cy="360362"/>
          </a:xfrm>
        </p:spPr>
        <p:txBody>
          <a:bodyPr/>
          <a:lstStyle/>
          <a:p>
            <a:pPr eaLnBrk="1" hangingPunct="1"/>
            <a:r>
              <a:rPr lang="fr-FR" altLang="fr-FR" sz="1400" dirty="0" smtClean="0"/>
              <a:t>HAD APHP et EHPAD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323528" y="764704"/>
            <a:ext cx="8532813" cy="5760640"/>
          </a:xfrm>
        </p:spPr>
        <p:txBody>
          <a:bodyPr rtlCol="0">
            <a:noAutofit/>
          </a:bodyPr>
          <a:lstStyle/>
          <a:p>
            <a:r>
              <a:rPr lang="fr-FR" dirty="0" smtClean="0"/>
              <a:t>HAD </a:t>
            </a:r>
            <a:r>
              <a:rPr lang="fr-FR" dirty="0"/>
              <a:t>APHP en EHPAD </a:t>
            </a:r>
            <a:r>
              <a:rPr lang="fr-FR" dirty="0" smtClean="0"/>
              <a:t> </a:t>
            </a:r>
            <a:endParaRPr lang="fr-FR" dirty="0"/>
          </a:p>
          <a:p>
            <a:pPr lvl="1"/>
            <a:r>
              <a:rPr lang="fr-FR" sz="1400" dirty="0"/>
              <a:t>C</a:t>
            </a:r>
            <a:r>
              <a:rPr lang="fr-FR" sz="1400" dirty="0" smtClean="0"/>
              <a:t>adre expérimental depuis 2005 </a:t>
            </a:r>
            <a:r>
              <a:rPr lang="fr-FR" sz="1400" dirty="0"/>
              <a:t>puis dans le cadre de l’application du décret du 22 février </a:t>
            </a:r>
            <a:r>
              <a:rPr lang="fr-FR" sz="1400" dirty="0" smtClean="0"/>
              <a:t>2007</a:t>
            </a:r>
          </a:p>
          <a:p>
            <a:pPr lvl="1"/>
            <a:r>
              <a:rPr lang="fr-FR" sz="1400" dirty="0" smtClean="0"/>
              <a:t>Objectif: amélioration qualité des prises en charge en EHPAD et diminuer le recours à l’hospitalisation conventionnelle </a:t>
            </a:r>
            <a:endParaRPr lang="fr-FR" sz="1400" dirty="0"/>
          </a:p>
          <a:p>
            <a:pPr lvl="1"/>
            <a:r>
              <a:rPr lang="fr-FR" sz="1400" dirty="0" smtClean="0"/>
              <a:t>Projet prioritaire de l’HAD APHP </a:t>
            </a:r>
            <a:r>
              <a:rPr lang="fr-FR" sz="1400" dirty="0" smtClean="0"/>
              <a:t>et désignation d’une chargée de missions depuis 2016 (cadre de santé) pour accompagner ce projet</a:t>
            </a:r>
            <a:endParaRPr lang="fr-FR" sz="1400" dirty="0" smtClean="0"/>
          </a:p>
          <a:p>
            <a:pPr marL="288000" indent="-288000" eaLnBrk="1" fontAlgn="auto" hangingPunct="1">
              <a:lnSpc>
                <a:spcPct val="90000"/>
              </a:lnSpc>
              <a:defRPr/>
            </a:pPr>
            <a:r>
              <a:rPr lang="fr-FR" sz="1600" dirty="0"/>
              <a:t>O</a:t>
            </a:r>
            <a:r>
              <a:rPr lang="fr-FR" sz="1600" dirty="0" smtClean="0"/>
              <a:t>rganisation </a:t>
            </a:r>
            <a:r>
              <a:rPr lang="fr-FR" sz="1600" dirty="0"/>
              <a:t>de la prospective et des partenariats </a:t>
            </a:r>
            <a:r>
              <a:rPr lang="fr-FR" sz="1600" dirty="0" smtClean="0"/>
              <a:t>avec les EHPAD</a:t>
            </a:r>
          </a:p>
          <a:p>
            <a:pPr lvl="1" indent="-288000">
              <a:lnSpc>
                <a:spcPct val="90000"/>
              </a:lnSpc>
              <a:defRPr/>
            </a:pPr>
            <a:r>
              <a:rPr lang="fr-FR" sz="1400" dirty="0" smtClean="0"/>
              <a:t>Rencontre annuelle </a:t>
            </a:r>
            <a:r>
              <a:rPr lang="fr-FR" sz="1400" dirty="0" smtClean="0"/>
              <a:t>directions HAD </a:t>
            </a:r>
            <a:r>
              <a:rPr lang="fr-FR" sz="1400" dirty="0" smtClean="0"/>
              <a:t>APHP avec les directions de groupes EHPAD </a:t>
            </a:r>
          </a:p>
          <a:p>
            <a:pPr lvl="1" indent="-288000">
              <a:lnSpc>
                <a:spcPct val="90000"/>
              </a:lnSpc>
              <a:defRPr/>
            </a:pPr>
            <a:r>
              <a:rPr lang="fr-FR" sz="1400" dirty="0" smtClean="0"/>
              <a:t>Participation </a:t>
            </a:r>
            <a:r>
              <a:rPr lang="fr-FR" sz="1400" dirty="0" smtClean="0"/>
              <a:t>aux commissions gériatriques et à la mise en place des DAC  </a:t>
            </a:r>
          </a:p>
          <a:p>
            <a:pPr marL="288000" indent="-288000" eaLnBrk="1" fontAlgn="auto" hangingPunct="1">
              <a:lnSpc>
                <a:spcPct val="90000"/>
              </a:lnSpc>
              <a:defRPr/>
            </a:pPr>
            <a:r>
              <a:rPr lang="fr-FR" sz="1600" dirty="0" smtClean="0"/>
              <a:t>Construction de la médecine de parcours avec les services hospitaliers  </a:t>
            </a:r>
          </a:p>
          <a:p>
            <a:pPr marL="432000" lvl="1" indent="-144000" eaLnBrk="1" fontAlgn="auto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fr-FR" sz="1400" dirty="0" smtClean="0"/>
              <a:t>Protocolisation avec services </a:t>
            </a:r>
            <a:r>
              <a:rPr lang="fr-FR" sz="1400" dirty="0" smtClean="0"/>
              <a:t>hospitaliers APHP pour </a:t>
            </a:r>
            <a:r>
              <a:rPr lang="fr-FR" sz="1400" dirty="0"/>
              <a:t>retours précoces en EHPAD avec </a:t>
            </a:r>
            <a:r>
              <a:rPr lang="fr-FR" sz="1400" dirty="0" smtClean="0"/>
              <a:t>HAD</a:t>
            </a:r>
          </a:p>
          <a:p>
            <a:pPr marL="432000" lvl="1" indent="-144000" eaLnBrk="1" fontAlgn="auto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fr-FR" sz="1400" dirty="0" smtClean="0"/>
              <a:t>Développement recours HAD résident EHPAD via le SAU et UHCD </a:t>
            </a:r>
          </a:p>
          <a:p>
            <a:pPr marL="432000" lvl="1" indent="-144000" eaLnBrk="1" fontAlgn="auto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fr-FR" sz="1400" dirty="0" smtClean="0"/>
              <a:t>Partenariat avec les réseaux de santé et les équipes mobiles de gériatrie</a:t>
            </a:r>
          </a:p>
          <a:p>
            <a:pPr marL="0" indent="0" eaLnBrk="1" fontAlgn="auto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fr-FR" sz="1600" dirty="0"/>
          </a:p>
          <a:p>
            <a:pPr marL="288000" indent="-288000" eaLnBrk="1" fontAlgn="auto" hangingPunct="1">
              <a:lnSpc>
                <a:spcPct val="90000"/>
              </a:lnSpc>
              <a:defRPr/>
            </a:pPr>
            <a:endParaRPr lang="fr-FR" b="0" dirty="0" smtClean="0"/>
          </a:p>
          <a:p>
            <a:pPr marL="288000" indent="-288000" eaLnBrk="1" fontAlgn="auto" hangingPunct="1">
              <a:defRPr/>
            </a:pPr>
            <a:endParaRPr lang="fr-FR" b="0" dirty="0"/>
          </a:p>
          <a:p>
            <a:pPr marL="288000" indent="-288000" eaLnBrk="1" fontAlgn="auto" hangingPunct="1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30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z="18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351"/>
            <a:ext cx="9144000" cy="6409009"/>
          </a:xfrm>
        </p:spPr>
      </p:pic>
    </p:spTree>
    <p:extLst>
      <p:ext uri="{BB962C8B-B14F-4D97-AF65-F5344CB8AC3E}">
        <p14:creationId xmlns:p14="http://schemas.microsoft.com/office/powerpoint/2010/main" val="270579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400" dirty="0" smtClean="0"/>
              <a:t>Actions partagées HAD et EHPAD </a:t>
            </a:r>
            <a:endParaRPr lang="fr-FR" sz="140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395536" y="764704"/>
            <a:ext cx="8461127" cy="5832648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Parcours sécurisé HAD et EHPAD </a:t>
            </a:r>
          </a:p>
          <a:p>
            <a:pPr lvl="1"/>
            <a:r>
              <a:rPr lang="fr-FR" sz="1500" dirty="0" smtClean="0"/>
              <a:t>Évaluation clinique systématique à l’entrée du résident en HAD avec clarification du qui fait quoi entre soignants HAD et EHPAD </a:t>
            </a:r>
          </a:p>
          <a:p>
            <a:pPr lvl="1"/>
            <a:r>
              <a:rPr lang="fr-FR" sz="1500" dirty="0" smtClean="0"/>
              <a:t>Réactivité d’intervention HAD en EHPAD (&lt;48h) </a:t>
            </a:r>
          </a:p>
          <a:p>
            <a:pPr lvl="1"/>
            <a:r>
              <a:rPr lang="fr-FR" sz="1500" dirty="0" smtClean="0"/>
              <a:t>Déplacement du cadre de l’unité de soins HAD de proximité lors de toute première intervention avec nouvel EHPAD</a:t>
            </a:r>
          </a:p>
          <a:p>
            <a:pPr lvl="1"/>
            <a:r>
              <a:rPr lang="fr-FR" sz="1500" dirty="0" smtClean="0"/>
              <a:t>Anticipation </a:t>
            </a:r>
            <a:r>
              <a:rPr lang="fr-FR" sz="1500" dirty="0"/>
              <a:t>de la sortie d’HAD du résident </a:t>
            </a:r>
            <a:endParaRPr lang="fr-FR" sz="1500" dirty="0" smtClean="0"/>
          </a:p>
          <a:p>
            <a:r>
              <a:rPr lang="fr-FR" dirty="0" smtClean="0"/>
              <a:t>Qualité des interventions communes</a:t>
            </a:r>
          </a:p>
          <a:p>
            <a:pPr lvl="1"/>
            <a:r>
              <a:rPr lang="fr-FR" sz="1500" dirty="0" smtClean="0"/>
              <a:t>Suivi clinique avec réévaluation hebdomadaire de la situation du résident en staff pluridisciplinaire</a:t>
            </a:r>
          </a:p>
          <a:p>
            <a:pPr lvl="1"/>
            <a:r>
              <a:rPr lang="fr-FR" sz="1500" dirty="0" smtClean="0"/>
              <a:t>Echanges entre médecin EHPAD, médecin coordonnateur HAD et médecin traitant et évaluation clinique commune sur situations complexes </a:t>
            </a:r>
          </a:p>
          <a:p>
            <a:r>
              <a:rPr lang="fr-FR" dirty="0" smtClean="0"/>
              <a:t>Formations partagées professionnels HAD et EHPAD </a:t>
            </a:r>
          </a:p>
          <a:p>
            <a:pPr lvl="1"/>
            <a:r>
              <a:rPr lang="fr-FR" sz="1500" dirty="0" smtClean="0"/>
              <a:t>En EHPAD :</a:t>
            </a:r>
          </a:p>
          <a:p>
            <a:pPr lvl="2"/>
            <a:r>
              <a:rPr lang="fr-FR" dirty="0" smtClean="0"/>
              <a:t>Modalités de prise </a:t>
            </a:r>
            <a:r>
              <a:rPr lang="fr-FR" dirty="0"/>
              <a:t>en charge </a:t>
            </a:r>
            <a:r>
              <a:rPr lang="fr-FR" dirty="0" smtClean="0"/>
              <a:t>collaborative des </a:t>
            </a:r>
            <a:r>
              <a:rPr lang="fr-FR" dirty="0"/>
              <a:t>personnes âgées avec pathologies </a:t>
            </a:r>
            <a:r>
              <a:rPr lang="fr-FR" dirty="0" smtClean="0"/>
              <a:t>chroniques</a:t>
            </a:r>
          </a:p>
          <a:p>
            <a:pPr lvl="2"/>
            <a:r>
              <a:rPr lang="fr-FR" dirty="0" smtClean="0"/>
              <a:t>Connaissance des métiers, contraintes organisationnelles, support commun</a:t>
            </a:r>
          </a:p>
          <a:p>
            <a:pPr lvl="2"/>
            <a:r>
              <a:rPr lang="fr-FR" dirty="0" smtClean="0"/>
              <a:t>Identification des canaux de communication (exploitation de cas cliniques)</a:t>
            </a:r>
          </a:p>
          <a:p>
            <a:pPr lvl="1"/>
            <a:r>
              <a:rPr lang="fr-FR" sz="1500" dirty="0" smtClean="0"/>
              <a:t>En HAD : Prise en charge de l’ulcère de jambe en HAD</a:t>
            </a:r>
          </a:p>
          <a:p>
            <a:pPr marL="288000" lvl="1" indent="0">
              <a:buNone/>
            </a:pPr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084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93" y="260351"/>
            <a:ext cx="7992888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4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400" dirty="0" smtClean="0"/>
              <a:t>Interventions HAD en EHPAD</a:t>
            </a:r>
            <a:endParaRPr lang="fr-FR" sz="1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47700" y="764705"/>
            <a:ext cx="8208963" cy="5256584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dirty="0" smtClean="0"/>
              <a:t>Evolution des </a:t>
            </a:r>
            <a:r>
              <a:rPr lang="fr-FR" altLang="fr-FR" dirty="0"/>
              <a:t>interventions HAD en EHPAD sur </a:t>
            </a:r>
            <a:r>
              <a:rPr lang="fr-FR" altLang="fr-FR" dirty="0" smtClean="0"/>
              <a:t>N+4 </a:t>
            </a:r>
            <a:r>
              <a:rPr lang="fr-FR" altLang="fr-FR" dirty="0"/>
              <a:t>ans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 smtClean="0"/>
              <a:t>699 admissions (+145%)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 smtClean="0"/>
              <a:t>75% </a:t>
            </a:r>
            <a:r>
              <a:rPr lang="fr-FR" altLang="fr-FR" dirty="0"/>
              <a:t>des admissions à la demande des </a:t>
            </a:r>
            <a:r>
              <a:rPr lang="fr-FR" altLang="fr-FR" dirty="0" smtClean="0"/>
              <a:t>EHPAD </a:t>
            </a:r>
            <a:r>
              <a:rPr lang="fr-FR" altLang="fr-FR" dirty="0"/>
              <a:t>(40% en 2016</a:t>
            </a:r>
            <a:r>
              <a:rPr lang="fr-FR" altLang="fr-FR" dirty="0" smtClean="0"/>
              <a:t>)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 smtClean="0"/>
              <a:t>308 </a:t>
            </a:r>
            <a:r>
              <a:rPr lang="fr-FR" altLang="fr-FR" dirty="0"/>
              <a:t>EHPAD conventionnés </a:t>
            </a:r>
            <a:r>
              <a:rPr lang="fr-FR" altLang="fr-FR" dirty="0" smtClean="0"/>
              <a:t>(232 en 2016)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 smtClean="0"/>
              <a:t>217 </a:t>
            </a:r>
            <a:r>
              <a:rPr lang="fr-FR" altLang="fr-FR" dirty="0"/>
              <a:t>EHPAD </a:t>
            </a:r>
            <a:r>
              <a:rPr lang="fr-FR" altLang="fr-FR" dirty="0" smtClean="0"/>
              <a:t>partenaires </a:t>
            </a:r>
            <a:r>
              <a:rPr lang="fr-FR" altLang="fr-FR" dirty="0"/>
              <a:t>actifs </a:t>
            </a:r>
            <a:r>
              <a:rPr lang="fr-FR" altLang="fr-FR" dirty="0" smtClean="0"/>
              <a:t>(119 </a:t>
            </a:r>
            <a:r>
              <a:rPr lang="fr-FR" altLang="fr-FR" dirty="0"/>
              <a:t>en 2016)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dirty="0"/>
              <a:t>Mode de prise en charge HAD et EHPAD </a:t>
            </a:r>
            <a:r>
              <a:rPr lang="fr-FR" altLang="fr-FR" sz="1200" b="0" dirty="0" smtClean="0">
                <a:solidFill>
                  <a:srgbClr val="00A2E0"/>
                </a:solidFill>
              </a:rPr>
              <a:t>(données 2019)</a:t>
            </a:r>
            <a:endParaRPr lang="fr-FR" altLang="fr-FR" sz="1200" b="0" dirty="0">
              <a:solidFill>
                <a:srgbClr val="00A2E0"/>
              </a:solidFill>
            </a:endParaRP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/>
              <a:t>Pansements Complexes (83%)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/>
              <a:t>Soins Palliatifs - Fin de Vie (8%)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/>
              <a:t>Chimiothérapie et Surveillance Post Chimio (4%)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/>
              <a:t>Injectables = antibiothérapie ++ (4%)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/>
              <a:t>Prise en charge de la douleur (PCA, MEOPA)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dirty="0"/>
              <a:t>Caractéristiques des patients EHPAD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fr-FR" altLang="fr-FR" dirty="0"/>
              <a:t>Patients plus âgés avec plus d’incapacités fonctionnelles (70% IK ≤ 30)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80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400" dirty="0" smtClean="0"/>
              <a:t>Perspectives</a:t>
            </a:r>
            <a:endParaRPr lang="fr-FR" sz="1400" dirty="0"/>
          </a:p>
        </p:txBody>
      </p:sp>
      <p:sp>
        <p:nvSpPr>
          <p:cNvPr id="6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11560" y="1124744"/>
            <a:ext cx="8208963" cy="4968552"/>
          </a:xfrm>
        </p:spPr>
        <p:txBody>
          <a:bodyPr/>
          <a:lstStyle/>
          <a:p>
            <a:r>
              <a:rPr lang="fr-FR" dirty="0" smtClean="0"/>
              <a:t>Poursuivre les dynamiques engagées en termes d’approches partagées et co-portées pour mieux répondre aux besoins des résidents</a:t>
            </a:r>
          </a:p>
          <a:p>
            <a:r>
              <a:rPr lang="fr-FR" dirty="0" smtClean="0"/>
              <a:t>Mener des projets structurants et utiles en termes de santé publique :</a:t>
            </a:r>
          </a:p>
          <a:p>
            <a:pPr lvl="1"/>
            <a:r>
              <a:rPr lang="fr-FR" dirty="0"/>
              <a:t>Dossiers dormants </a:t>
            </a:r>
            <a:endParaRPr lang="fr-FR" dirty="0" smtClean="0"/>
          </a:p>
          <a:p>
            <a:pPr lvl="1"/>
            <a:r>
              <a:rPr lang="fr-FR" dirty="0" smtClean="0"/>
              <a:t>Continuité des soins la nuit avec intervention de l’HAD </a:t>
            </a:r>
          </a:p>
          <a:p>
            <a:pPr lvl="1"/>
            <a:r>
              <a:rPr lang="fr-FR" dirty="0" smtClean="0"/>
              <a:t>Projet </a:t>
            </a:r>
            <a:r>
              <a:rPr lang="fr-FR" dirty="0" smtClean="0"/>
              <a:t>« Fonds Après » et interventions en urgence pour soins palliatifs suite à l’expérience GIR (Groupe Intervention rapide)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00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8064" y="260351"/>
            <a:ext cx="7848600" cy="360361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51520" y="260351"/>
            <a:ext cx="8605144" cy="659765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bg1"/>
                </a:solidFill>
              </a:rPr>
              <a:t>LE DOSSIER DORMANT EN EHPAD</a:t>
            </a:r>
            <a:endParaRPr lang="fr-FR" sz="1200" dirty="0" smtClean="0">
              <a:solidFill>
                <a:schemeClr val="bg1"/>
              </a:solidFill>
            </a:endParaRPr>
          </a:p>
          <a:p>
            <a:r>
              <a:rPr lang="fr-FR" dirty="0" smtClean="0"/>
              <a:t>Quel résident peut en bénéficier ?</a:t>
            </a:r>
          </a:p>
          <a:p>
            <a:pPr lvl="1"/>
            <a:r>
              <a:rPr lang="fr-FR" sz="1400" dirty="0" smtClean="0"/>
              <a:t>Le </a:t>
            </a:r>
            <a:r>
              <a:rPr lang="fr-FR" sz="1400" dirty="0"/>
              <a:t>résident, ayant besoin de soins de confort et/ou en démarche palliative avec une dégradation de son état général et dont le décès est prévisible à court terme </a:t>
            </a:r>
            <a:endParaRPr lang="fr-FR" sz="1400" dirty="0" smtClean="0"/>
          </a:p>
          <a:p>
            <a:pPr lvl="1"/>
            <a:r>
              <a:rPr lang="fr-FR" sz="1400" dirty="0" smtClean="0"/>
              <a:t>Le </a:t>
            </a:r>
            <a:r>
              <a:rPr lang="fr-FR" sz="1400" dirty="0"/>
              <a:t>résident présentant une pathologie chronique à risque de décompensation sans ré-hospitalisation envisagée</a:t>
            </a:r>
            <a:r>
              <a:rPr lang="fr-FR" sz="1400" dirty="0" smtClean="0"/>
              <a:t>.</a:t>
            </a:r>
            <a:endParaRPr lang="fr-FR" sz="1400" dirty="0"/>
          </a:p>
          <a:p>
            <a:r>
              <a:rPr lang="fr-FR" dirty="0"/>
              <a:t>Qui peut faire la demande </a:t>
            </a:r>
            <a:r>
              <a:rPr lang="fr-FR" dirty="0" smtClean="0"/>
              <a:t>?</a:t>
            </a:r>
            <a:r>
              <a:rPr lang="fr-FR" i="1" dirty="0"/>
              <a:t> </a:t>
            </a:r>
            <a:endParaRPr lang="fr-FR" sz="2800" dirty="0"/>
          </a:p>
          <a:p>
            <a:pPr lvl="1">
              <a:spcAft>
                <a:spcPts val="600"/>
              </a:spcAft>
            </a:pPr>
            <a:r>
              <a:rPr lang="fr-FR" sz="1400" dirty="0"/>
              <a:t>Le médecin coordonnateur de l’EHPAD</a:t>
            </a:r>
          </a:p>
          <a:p>
            <a:pPr lvl="1">
              <a:spcAft>
                <a:spcPts val="600"/>
              </a:spcAft>
            </a:pPr>
            <a:r>
              <a:rPr lang="fr-FR" sz="1400" dirty="0"/>
              <a:t>Le médecin traitant du résident</a:t>
            </a:r>
          </a:p>
          <a:p>
            <a:pPr lvl="1">
              <a:spcAft>
                <a:spcPts val="600"/>
              </a:spcAft>
            </a:pPr>
            <a:r>
              <a:rPr lang="fr-FR" sz="1400" dirty="0"/>
              <a:t>Le réseau de soins palliatifs ou l’équipe de soins palliatifs prenant en charge le résident</a:t>
            </a:r>
          </a:p>
          <a:p>
            <a:pPr lvl="1">
              <a:spcAft>
                <a:spcPts val="600"/>
              </a:spcAft>
            </a:pPr>
            <a:r>
              <a:rPr lang="fr-FR" sz="1400" dirty="0"/>
              <a:t>Le service hospitalier dans lequel se trouve le résident</a:t>
            </a:r>
          </a:p>
          <a:p>
            <a:r>
              <a:rPr lang="fr-FR" dirty="0"/>
              <a:t>Qui sont vos interlocuteurs à l’HAD de l’AP-HP ?</a:t>
            </a:r>
            <a:endParaRPr lang="fr-FR" sz="2000" dirty="0"/>
          </a:p>
          <a:p>
            <a:pPr lvl="1">
              <a:spcAft>
                <a:spcPts val="600"/>
              </a:spcAft>
            </a:pPr>
            <a:r>
              <a:rPr lang="fr-FR" sz="1400" dirty="0"/>
              <a:t>L’infirmier(e) de coordination qui fera l’évaluation pour la création du dossier dormant.</a:t>
            </a:r>
          </a:p>
          <a:p>
            <a:pPr lvl="1">
              <a:spcAft>
                <a:spcPts val="600"/>
              </a:spcAft>
            </a:pPr>
            <a:r>
              <a:rPr lang="fr-FR" sz="1400" dirty="0"/>
              <a:t>Le médecin coordonnateur de l’Unité de Soins qui </a:t>
            </a:r>
            <a:r>
              <a:rPr lang="fr-FR" sz="1400" dirty="0" err="1"/>
              <a:t>co</a:t>
            </a:r>
            <a:r>
              <a:rPr lang="fr-FR" sz="1400" dirty="0"/>
              <a:t>-construit, avec vous, le projet d’accompagnement de la fin de vie du résident et qui fera le suivi de son état de santé.</a:t>
            </a:r>
          </a:p>
          <a:p>
            <a:pPr lvl="1">
              <a:spcAft>
                <a:spcPts val="600"/>
              </a:spcAft>
            </a:pPr>
            <a:r>
              <a:rPr lang="fr-FR" sz="1400" dirty="0"/>
              <a:t>Le cadre de santé de l’Unité de Soins qui pourra participer, avec le Médecin coordonnateur, au suivi de l’état de santé du résident.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724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8064" y="260351"/>
            <a:ext cx="7848600" cy="360361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51520" y="260351"/>
            <a:ext cx="8605144" cy="6597649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bg1"/>
                </a:solidFill>
              </a:rPr>
              <a:t>LE DOSSIER DORMANT EN EHPAD</a:t>
            </a:r>
            <a:endParaRPr lang="fr-FR" sz="1200" dirty="0" smtClean="0">
              <a:solidFill>
                <a:schemeClr val="bg1"/>
              </a:solidFill>
            </a:endParaRPr>
          </a:p>
          <a:p>
            <a:r>
              <a:rPr lang="fr-FR" dirty="0"/>
              <a:t>Quels critères d’alerte pour activer le dossier </a:t>
            </a:r>
            <a:r>
              <a:rPr lang="fr-FR" dirty="0" smtClean="0"/>
              <a:t>dormant ?</a:t>
            </a:r>
            <a:endParaRPr lang="fr-FR" dirty="0"/>
          </a:p>
          <a:p>
            <a:pPr marL="0" indent="0">
              <a:buNone/>
            </a:pPr>
            <a:r>
              <a:rPr lang="fr-FR" sz="1600" dirty="0" smtClean="0"/>
              <a:t>Une </a:t>
            </a:r>
            <a:r>
              <a:rPr lang="fr-FR" sz="1600" dirty="0"/>
              <a:t>réponse positive à l’une de ces questions, vous indique que vous pouvez nous contacter par simple appel sur notre plateforme, pour déclencher la prise en charge de votre résident </a:t>
            </a:r>
            <a:r>
              <a:rPr lang="fr-FR" sz="1600" dirty="0" smtClean="0"/>
              <a:t>:</a:t>
            </a:r>
            <a:r>
              <a:rPr lang="fr-FR" dirty="0"/>
              <a:t> </a:t>
            </a:r>
          </a:p>
          <a:p>
            <a:pPr lvl="1"/>
            <a:r>
              <a:rPr lang="fr-FR" dirty="0"/>
              <a:t>Avez-vous besoin d’aide dans la prise en charge de votre résident ?</a:t>
            </a:r>
          </a:p>
          <a:p>
            <a:pPr lvl="1"/>
            <a:r>
              <a:rPr lang="fr-FR" dirty="0"/>
              <a:t>Un nouvel élément clinique préoccupant est-il apparu dans la prise en charge de votre résident ?</a:t>
            </a:r>
          </a:p>
          <a:p>
            <a:pPr lvl="1"/>
            <a:r>
              <a:rPr lang="fr-FR" dirty="0"/>
              <a:t>Une dégradation est-elle prévisible dans les 72h ? </a:t>
            </a:r>
            <a:r>
              <a:rPr lang="fr-FR" i="1" dirty="0"/>
              <a:t>D’autres critères personnalisés peuvent être identifiés par le médecin coordonnateur de l’HAD APHP et par le médecin demandeur </a:t>
            </a:r>
            <a:endParaRPr lang="fr-FR" sz="2600" dirty="0"/>
          </a:p>
          <a:p>
            <a:r>
              <a:rPr lang="fr-FR" dirty="0"/>
              <a:t>Qui contacter </a:t>
            </a:r>
            <a:r>
              <a:rPr lang="fr-FR" dirty="0" smtClean="0"/>
              <a:t>?</a:t>
            </a:r>
            <a:endParaRPr lang="fr-FR" dirty="0"/>
          </a:p>
          <a:p>
            <a:pPr lvl="1"/>
            <a:r>
              <a:rPr lang="fr-FR" dirty="0"/>
              <a:t>Appeler notre Plateforme d’Admission au 01 73 73 57 57 </a:t>
            </a:r>
            <a:r>
              <a:rPr lang="fr-FR" dirty="0" smtClean="0"/>
              <a:t>				du </a:t>
            </a:r>
            <a:r>
              <a:rPr lang="fr-FR" dirty="0"/>
              <a:t>lundi au vendredi* de </a:t>
            </a:r>
            <a:r>
              <a:rPr lang="fr-FR" dirty="0" smtClean="0"/>
              <a:t>8h30-17h30</a:t>
            </a:r>
            <a:endParaRPr lang="fr-FR" sz="2000" dirty="0"/>
          </a:p>
          <a:p>
            <a:pPr marL="645750" lvl="2" indent="0">
              <a:buNone/>
            </a:pPr>
            <a:r>
              <a:rPr lang="fr-FR" dirty="0"/>
              <a:t>* pas d’admission nocturne, ni le WE</a:t>
            </a:r>
          </a:p>
          <a:p>
            <a:pPr marL="645750" lvl="2" indent="0">
              <a:buNone/>
            </a:pPr>
            <a:r>
              <a:rPr lang="fr-FR" dirty="0" smtClean="0"/>
              <a:t>* </a:t>
            </a:r>
            <a:r>
              <a:rPr lang="fr-FR" dirty="0"/>
              <a:t>pas de prise en charge dans la journée si après 12h, sauf exception (voir avec plateforme d’admission)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727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AP-HP">
  <a:themeElements>
    <a:clrScheme name="APHP">
      <a:dk1>
        <a:srgbClr val="272D31"/>
      </a:dk1>
      <a:lt1>
        <a:sysClr val="window" lastClr="FFFFFF"/>
      </a:lt1>
      <a:dk2>
        <a:srgbClr val="D2D9DA"/>
      </a:dk2>
      <a:lt2>
        <a:srgbClr val="F1F4F5"/>
      </a:lt2>
      <a:accent1>
        <a:srgbClr val="FFD419"/>
      </a:accent1>
      <a:accent2>
        <a:srgbClr val="C01662"/>
      </a:accent2>
      <a:accent3>
        <a:srgbClr val="36BDE8"/>
      </a:accent3>
      <a:accent4>
        <a:srgbClr val="0062AE"/>
      </a:accent4>
      <a:accent5>
        <a:srgbClr val="2C256B"/>
      </a:accent5>
      <a:accent6>
        <a:srgbClr val="D3D800"/>
      </a:accent6>
      <a:hlink>
        <a:srgbClr val="272D31"/>
      </a:hlink>
      <a:folHlink>
        <a:srgbClr val="272D31"/>
      </a:folHlink>
    </a:clrScheme>
    <a:fontScheme name="APHP">
      <a:majorFont>
        <a:latin typeface="Montserra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que ppt 2015 v4" id="{E903A2B0-E8A7-4CC4-AB26-8AC239EF1D8D}" vid="{0E58EE82-5D83-4C81-BCA8-5B6B785AEC29}"/>
    </a:ext>
  </a:extLst>
</a:theme>
</file>

<file path=ppt/theme/theme2.xml><?xml version="1.0" encoding="utf-8"?>
<a:theme xmlns:a="http://schemas.openxmlformats.org/drawingml/2006/main" name="Masque ppt 2015 (version verdana)">
  <a:themeElements>
    <a:clrScheme name="APHP">
      <a:dk1>
        <a:srgbClr val="272D31"/>
      </a:dk1>
      <a:lt1>
        <a:sysClr val="window" lastClr="FFFFFF"/>
      </a:lt1>
      <a:dk2>
        <a:srgbClr val="D2D9DA"/>
      </a:dk2>
      <a:lt2>
        <a:srgbClr val="F1F4F5"/>
      </a:lt2>
      <a:accent1>
        <a:srgbClr val="FFD419"/>
      </a:accent1>
      <a:accent2>
        <a:srgbClr val="C01662"/>
      </a:accent2>
      <a:accent3>
        <a:srgbClr val="36BDE8"/>
      </a:accent3>
      <a:accent4>
        <a:srgbClr val="0062AE"/>
      </a:accent4>
      <a:accent5>
        <a:srgbClr val="2C256B"/>
      </a:accent5>
      <a:accent6>
        <a:srgbClr val="D3D800"/>
      </a:accent6>
      <a:hlink>
        <a:srgbClr val="272D31"/>
      </a:hlink>
      <a:folHlink>
        <a:srgbClr val="272D31"/>
      </a:folHlink>
    </a:clrScheme>
    <a:fontScheme name="APHP">
      <a:majorFont>
        <a:latin typeface="Montserra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que ppt 2015 v4" id="{E903A2B0-E8A7-4CC4-AB26-8AC239EF1D8D}" vid="{0E58EE82-5D83-4C81-BCA8-5B6B785AEC29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Masque ppt 2015 (version verdana)</Template>
  <TotalTime>1463</TotalTime>
  <Words>874</Words>
  <Application>Microsoft Office PowerPoint</Application>
  <PresentationFormat>Affichage à l'écran (4:3)</PresentationFormat>
  <Paragraphs>93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Calibri</vt:lpstr>
      <vt:lpstr>Montserrat</vt:lpstr>
      <vt:lpstr>Open Sans</vt:lpstr>
      <vt:lpstr>Verdana</vt:lpstr>
      <vt:lpstr>Wingdings</vt:lpstr>
      <vt:lpstr>Wingdings 3</vt:lpstr>
      <vt:lpstr>Thème AP-HP</vt:lpstr>
      <vt:lpstr>Masque ppt 2015 (version verdana)</vt:lpstr>
      <vt:lpstr>Présentation PowerPoint</vt:lpstr>
      <vt:lpstr>HAD APHP et EHPAD  </vt:lpstr>
      <vt:lpstr>Présentation PowerPoint</vt:lpstr>
      <vt:lpstr>Actions partagées HAD et EHPAD </vt:lpstr>
      <vt:lpstr>Présentation PowerPoint</vt:lpstr>
      <vt:lpstr>Interventions HAD en EHPAD</vt:lpstr>
      <vt:lpstr>Perspectives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LE-BRUN Isabelle</dc:creator>
  <cp:lastModifiedBy>DE STAMPA Matthieu</cp:lastModifiedBy>
  <cp:revision>185</cp:revision>
  <cp:lastPrinted>2021-03-15T14:28:58Z</cp:lastPrinted>
  <dcterms:created xsi:type="dcterms:W3CDTF">2019-01-15T12:53:34Z</dcterms:created>
  <dcterms:modified xsi:type="dcterms:W3CDTF">2021-06-23T17:38:36Z</dcterms:modified>
</cp:coreProperties>
</file>