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6" r:id="rId1"/>
  </p:sldMasterIdLst>
  <p:sldIdLst>
    <p:sldId id="256" r:id="rId2"/>
    <p:sldId id="257" r:id="rId3"/>
    <p:sldId id="258" r:id="rId4"/>
    <p:sldId id="260" r:id="rId5"/>
    <p:sldId id="259" r:id="rId6"/>
    <p:sldId id="261" r:id="rId7"/>
    <p:sldId id="264" r:id="rId8"/>
    <p:sldId id="262" r:id="rId9"/>
    <p:sldId id="265" r:id="rId10"/>
    <p:sldId id="266" r:id="rId11"/>
    <p:sldId id="267" r:id="rId12"/>
    <p:sldId id="268" r:id="rId13"/>
    <p:sldId id="270" r:id="rId14"/>
    <p:sldId id="269" r:id="rId15"/>
    <p:sldId id="271"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p:scale>
          <a:sx n="100" d="100"/>
          <a:sy n="100" d="100"/>
        </p:scale>
        <p:origin x="876" y="59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fr-FR"/>
              <a:t>Modifiez le style du titre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dirty="0"/>
              <a:t>6/20/2021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‹N°›</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dirty="0"/>
              <a:t>6/20/2021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dirty="0"/>
              <a:t>6/20/2021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dirty="0"/>
              <a:t>6/20/2021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fr-FR"/>
              <a:t>Modifiez le style du titre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7" name="Date Placeholder 6"/>
          <p:cNvSpPr>
            <a:spLocks noGrp="1"/>
          </p:cNvSpPr>
          <p:nvPr>
            <p:ph type="dt" sz="half" idx="10"/>
          </p:nvPr>
        </p:nvSpPr>
        <p:spPr/>
        <p:txBody>
          <a:bodyPr/>
          <a:lstStyle/>
          <a:p>
            <a:fld id="{1160EA64-D806-43AC-9DF2-F8C432F32B4C}" type="datetimeFigureOut">
              <a:rPr lang="en-US" dirty="0"/>
              <a:t>6/20/2021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‹N°›</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dirty="0"/>
              <a:t>6/20/2021</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1583436" y="3143250"/>
            <a:ext cx="4270248" cy="2596776"/>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7" name="Date Placeholder 6"/>
          <p:cNvSpPr>
            <a:spLocks noGrp="1"/>
          </p:cNvSpPr>
          <p:nvPr>
            <p:ph type="dt" sz="half" idx="10"/>
          </p:nvPr>
        </p:nvSpPr>
        <p:spPr/>
        <p:txBody>
          <a:bodyPr/>
          <a:lstStyle/>
          <a:p>
            <a:fld id="{4F7D4976-E339-4826-83B7-FBD03F55ECF8}" type="datetimeFigureOut">
              <a:rPr lang="en-US" dirty="0"/>
              <a:t>6/20/2021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t>‹N°›</a:t>
            </a:fld>
            <a:endParaRPr lang="en-US" dirty="0"/>
          </a:p>
        </p:txBody>
      </p:sp>
      <p:sp>
        <p:nvSpPr>
          <p:cNvPr id="10" name="Title 9"/>
          <p:cNvSpPr>
            <a:spLocks noGrp="1"/>
          </p:cNvSpPr>
          <p:nvPr>
            <p:ph type="title"/>
          </p:nvPr>
        </p:nvSpPr>
        <p:spPr/>
        <p:txBody>
          <a:bodyPr/>
          <a:lstStyle/>
          <a:p>
            <a:r>
              <a:rPr lang="fr-FR"/>
              <a:t>Modifiez le style du titre</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dirty="0"/>
              <a:t>6/20/2021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dirty="0"/>
              <a:t>6/20/2021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fr-FR"/>
              <a:t>Modifiez le style du titre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1160EA64-D806-43AC-9DF2-F8C432F32B4C}" type="datetimeFigureOut">
              <a:rPr lang="en-US" dirty="0"/>
              <a:t>6/20/2021</a:t>
            </a:fld>
            <a:endParaRPr lang="en-US" dirty="0"/>
          </a:p>
        </p:txBody>
      </p:sp>
      <p:sp>
        <p:nvSpPr>
          <p:cNvPr id="6" name="Footer Placeholder 5"/>
          <p:cNvSpPr>
            <a:spLocks noGrp="1"/>
          </p:cNvSpPr>
          <p:nvPr>
            <p:ph type="ftr" sz="quarter" idx="11"/>
          </p:nvPr>
        </p:nvSpPr>
        <p:spPr>
          <a:xfrm>
            <a:off x="804672" y="6236208"/>
            <a:ext cx="5167503" cy="320040"/>
          </a:xfrm>
        </p:spPr>
        <p:txBody>
          <a:bodyPr/>
          <a:lstStyle>
            <a:lvl1pPr>
              <a:defRPr>
                <a:solidFill>
                  <a:srgbClr val="FFFFFF">
                    <a:alpha val="69804"/>
                  </a:srgbClr>
                </a:solidFill>
              </a:defRPr>
            </a:lvl1pPr>
          </a:lstStyle>
          <a:p>
            <a:endParaRPr lang="en-US" dirty="0"/>
          </a:p>
        </p:txBody>
      </p:sp>
      <p:sp>
        <p:nvSpPr>
          <p:cNvPr id="7" name="Slide Number Placeholder 6"/>
          <p:cNvSpPr>
            <a:spLocks noGrp="1"/>
          </p:cNvSpPr>
          <p:nvPr>
            <p:ph type="sldNum" sz="quarter" idx="12"/>
          </p:nvPr>
        </p:nvSpPr>
        <p:spPr/>
        <p:txBody>
          <a:bodyPr/>
          <a:lstStyle/>
          <a:p>
            <a:fld id="{8A7A6979-0714-4377-B894-6BE4C2D6E202}"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fr-FR"/>
              <a:t>Modifiez le style du titre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tx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lvl1pPr>
              <a:defRPr>
                <a:solidFill>
                  <a:srgbClr val="FFFFFF">
                    <a:alpha val="90000"/>
                  </a:srgbClr>
                </a:solidFill>
                <a:effectLst>
                  <a:outerShdw blurRad="50800" dist="38100" dir="2700000" algn="tl" rotWithShape="0">
                    <a:prstClr val="black">
                      <a:alpha val="43000"/>
                    </a:prstClr>
                  </a:outerShdw>
                </a:effectLst>
              </a:defRPr>
            </a:lvl1pPr>
          </a:lstStyle>
          <a:p>
            <a:fld id="{1160EA64-D806-43AC-9DF2-F8C432F32B4C}" type="datetimeFigureOut">
              <a:rPr lang="en-US" dirty="0"/>
              <a:pPr/>
              <a:t>6/20/2021</a:t>
            </a:fld>
            <a:endParaRPr lang="en-US" dirty="0"/>
          </a:p>
        </p:txBody>
      </p:sp>
      <p:sp>
        <p:nvSpPr>
          <p:cNvPr id="6" name="Footer Placeholder 5"/>
          <p:cNvSpPr>
            <a:spLocks noGrp="1"/>
          </p:cNvSpPr>
          <p:nvPr>
            <p:ph type="ftr" sz="quarter" idx="11"/>
          </p:nvPr>
        </p:nvSpPr>
        <p:spPr>
          <a:xfrm>
            <a:off x="808523" y="6236208"/>
            <a:ext cx="5103729" cy="320040"/>
          </a:xfrm>
        </p:spPr>
        <p:txBody>
          <a:bodyPr/>
          <a:lstStyle>
            <a:lvl1pPr>
              <a:defRPr>
                <a:solidFill>
                  <a:srgbClr val="FFFFFF">
                    <a:alpha val="70000"/>
                  </a:srgbClr>
                </a:solidFill>
              </a:defRPr>
            </a:lvl1pPr>
          </a:lstStyle>
          <a:p>
            <a:endParaRPr lang="en-US" dirty="0"/>
          </a:p>
        </p:txBody>
      </p:sp>
      <p:sp>
        <p:nvSpPr>
          <p:cNvPr id="7" name="Slide Number Placeholder 6"/>
          <p:cNvSpPr>
            <a:spLocks noGrp="1"/>
          </p:cNvSpPr>
          <p:nvPr>
            <p:ph type="sldNum" sz="quarter" idx="12"/>
          </p:nvPr>
        </p:nvSpPr>
        <p:spPr/>
        <p:txBody>
          <a:bodyPr/>
          <a:lstStyle/>
          <a:p>
            <a:fld id="{8A7A6979-0714-4377-B894-6BE4C2D6E202}"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31136" y="964692"/>
            <a:ext cx="7729728" cy="1188720"/>
          </a:xfrm>
          <a:prstGeom prst="rect">
            <a:avLst/>
          </a:prstGeom>
          <a:solidFill>
            <a:schemeClr val="bg1"/>
          </a:solidFill>
          <a:ln w="31750" cap="sq">
            <a:solidFill>
              <a:schemeClr val="tx1">
                <a:lumMod val="75000"/>
                <a:lumOff val="25000"/>
              </a:schemeClr>
            </a:solidFill>
            <a:miter lim="800000"/>
          </a:ln>
        </p:spPr>
        <p:txBody>
          <a:bodyPr vert="horz" lIns="182880" tIns="182880" rIns="182880" bIns="18288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dirty="0"/>
              <a:t>6/20/2021</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dt="0"/>
  <p:txStyles>
    <p:titleStyle>
      <a:lvl1pPr algn="ctr" defTabSz="914400" rtl="0" eaLnBrk="1" latinLnBrk="0" hangingPunct="1">
        <a:lnSpc>
          <a:spcPct val="90000"/>
        </a:lnSpc>
        <a:spcBef>
          <a:spcPct val="0"/>
        </a:spcBef>
        <a:buNone/>
        <a:defRPr sz="2800" kern="1200" cap="all" spc="200" baseline="0">
          <a:solidFill>
            <a:schemeClr val="tx1">
              <a:lumMod val="85000"/>
              <a:lumOff val="15000"/>
            </a:schemeClr>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AC87812-5836-4FA8-B805-75BD11D67399}"/>
              </a:ext>
            </a:extLst>
          </p:cNvPr>
          <p:cNvSpPr>
            <a:spLocks noGrp="1"/>
          </p:cNvSpPr>
          <p:nvPr>
            <p:ph type="ctrTitle"/>
          </p:nvPr>
        </p:nvSpPr>
        <p:spPr/>
        <p:txBody>
          <a:bodyPr/>
          <a:lstStyle/>
          <a:p>
            <a:r>
              <a:rPr lang="fr-FR" dirty="0"/>
              <a:t>Canevas de la prise en charge en EHPAD</a:t>
            </a:r>
          </a:p>
        </p:txBody>
      </p:sp>
      <p:sp>
        <p:nvSpPr>
          <p:cNvPr id="3" name="Sous-titre 2">
            <a:extLst>
              <a:ext uri="{FF2B5EF4-FFF2-40B4-BE49-F238E27FC236}">
                <a16:creationId xmlns:a16="http://schemas.microsoft.com/office/drawing/2014/main" id="{CB82D81F-A7E7-42D7-B53F-9EF51D4308A3}"/>
              </a:ext>
            </a:extLst>
          </p:cNvPr>
          <p:cNvSpPr>
            <a:spLocks noGrp="1"/>
          </p:cNvSpPr>
          <p:nvPr>
            <p:ph type="subTitle" idx="1"/>
          </p:nvPr>
        </p:nvSpPr>
        <p:spPr>
          <a:xfrm>
            <a:off x="1600201" y="4301656"/>
            <a:ext cx="8744446" cy="2146852"/>
          </a:xfrm>
        </p:spPr>
        <p:txBody>
          <a:bodyPr>
            <a:normAutofit/>
          </a:bodyPr>
          <a:lstStyle/>
          <a:p>
            <a:r>
              <a:rPr lang="fr-FR" dirty="0"/>
              <a:t>Dr Catherine BAYLE</a:t>
            </a:r>
          </a:p>
          <a:p>
            <a:r>
              <a:rPr lang="fr-FR" dirty="0"/>
              <a:t>Gériatre – médecin coordonnateur</a:t>
            </a:r>
          </a:p>
          <a:p>
            <a:r>
              <a:rPr lang="fr-FR" sz="1800" dirty="0">
                <a:solidFill>
                  <a:schemeClr val="tx1">
                    <a:lumMod val="95000"/>
                  </a:schemeClr>
                </a:solidFill>
                <a:effectLst/>
                <a:latin typeface="Calibri" panose="020F0502020204030204" pitchFamily="34" charset="0"/>
              </a:rPr>
              <a:t>Présidente de l’association Médecins COPARTAGE</a:t>
            </a:r>
          </a:p>
          <a:p>
            <a:r>
              <a:rPr lang="fr-FR" dirty="0">
                <a:solidFill>
                  <a:schemeClr val="tx1">
                    <a:lumMod val="95000"/>
                  </a:schemeClr>
                </a:solidFill>
              </a:rPr>
              <a:t>Vice présidente de MCOOR</a:t>
            </a:r>
          </a:p>
          <a:p>
            <a:r>
              <a:rPr lang="fr-FR" sz="1800" dirty="0">
                <a:solidFill>
                  <a:schemeClr val="tx1">
                    <a:lumMod val="95000"/>
                  </a:schemeClr>
                </a:solidFill>
                <a:latin typeface="Calibri" panose="020F0502020204030204" pitchFamily="34" charset="0"/>
              </a:rPr>
              <a:t>(</a:t>
            </a:r>
            <a:r>
              <a:rPr lang="fr-FR" sz="1800" dirty="0">
                <a:solidFill>
                  <a:schemeClr val="tx1">
                    <a:lumMod val="95000"/>
                  </a:schemeClr>
                </a:solidFill>
                <a:effectLst/>
                <a:latin typeface="Calibri" panose="020F0502020204030204" pitchFamily="34" charset="0"/>
              </a:rPr>
              <a:t>association nationale des médecins coordinateurs et du secteur médico social)</a:t>
            </a:r>
            <a:endParaRPr lang="fr-FR" dirty="0">
              <a:solidFill>
                <a:schemeClr val="tx1">
                  <a:lumMod val="95000"/>
                </a:schemeClr>
              </a:solidFill>
            </a:endParaRPr>
          </a:p>
          <a:p>
            <a:endParaRPr lang="fr-FR" dirty="0"/>
          </a:p>
        </p:txBody>
      </p:sp>
      <p:pic>
        <p:nvPicPr>
          <p:cNvPr id="5" name="Image 4">
            <a:extLst>
              <a:ext uri="{FF2B5EF4-FFF2-40B4-BE49-F238E27FC236}">
                <a16:creationId xmlns:a16="http://schemas.microsoft.com/office/drawing/2014/main" id="{34300249-7C4B-427E-B626-154BA20229A1}"/>
              </a:ext>
            </a:extLst>
          </p:cNvPr>
          <p:cNvPicPr>
            <a:picLocks noChangeAspect="1"/>
          </p:cNvPicPr>
          <p:nvPr/>
        </p:nvPicPr>
        <p:blipFill>
          <a:blip r:embed="rId2"/>
          <a:stretch>
            <a:fillRect/>
          </a:stretch>
        </p:blipFill>
        <p:spPr>
          <a:xfrm>
            <a:off x="197097" y="125700"/>
            <a:ext cx="1336428" cy="2043951"/>
          </a:xfrm>
          <a:prstGeom prst="rect">
            <a:avLst/>
          </a:prstGeom>
        </p:spPr>
      </p:pic>
      <p:pic>
        <p:nvPicPr>
          <p:cNvPr id="6" name="mcoor_logo1.png">
            <a:extLst>
              <a:ext uri="{FF2B5EF4-FFF2-40B4-BE49-F238E27FC236}">
                <a16:creationId xmlns:a16="http://schemas.microsoft.com/office/drawing/2014/main" id="{21D5597E-C0A9-4239-89D8-C930C0FB7CDF}"/>
              </a:ext>
            </a:extLst>
          </p:cNvPr>
          <p:cNvPicPr>
            <a:picLocks noChangeAspect="1"/>
          </p:cNvPicPr>
          <p:nvPr/>
        </p:nvPicPr>
        <p:blipFill>
          <a:blip r:embed="rId3" cstate="print"/>
          <a:stretch>
            <a:fillRect/>
          </a:stretch>
        </p:blipFill>
        <p:spPr>
          <a:xfrm>
            <a:off x="9724129" y="5814000"/>
            <a:ext cx="2467871" cy="1044000"/>
          </a:xfrm>
          <a:prstGeom prst="rect">
            <a:avLst/>
          </a:prstGeom>
          <a:ln w="12700">
            <a:miter lim="400000"/>
          </a:ln>
        </p:spPr>
      </p:pic>
    </p:spTree>
    <p:extLst>
      <p:ext uri="{BB962C8B-B14F-4D97-AF65-F5344CB8AC3E}">
        <p14:creationId xmlns:p14="http://schemas.microsoft.com/office/powerpoint/2010/main" val="17504259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655F15C-0830-43D0-BE02-762745257EA4}"/>
              </a:ext>
            </a:extLst>
          </p:cNvPr>
          <p:cNvSpPr>
            <a:spLocks noGrp="1"/>
          </p:cNvSpPr>
          <p:nvPr>
            <p:ph type="title"/>
          </p:nvPr>
        </p:nvSpPr>
        <p:spPr/>
        <p:txBody>
          <a:bodyPr/>
          <a:lstStyle/>
          <a:p>
            <a:r>
              <a:rPr lang="fr-FR"/>
              <a:t>Evaluation Gériatrique standardisée (EGS)</a:t>
            </a:r>
            <a:endParaRPr lang="fr-FR" dirty="0"/>
          </a:p>
        </p:txBody>
      </p:sp>
      <p:sp>
        <p:nvSpPr>
          <p:cNvPr id="3" name="Espace réservé du contenu 2">
            <a:extLst>
              <a:ext uri="{FF2B5EF4-FFF2-40B4-BE49-F238E27FC236}">
                <a16:creationId xmlns:a16="http://schemas.microsoft.com/office/drawing/2014/main" id="{BB2DBFE9-5995-47F4-9B83-F94B1AB38272}"/>
              </a:ext>
            </a:extLst>
          </p:cNvPr>
          <p:cNvSpPr>
            <a:spLocks noGrp="1"/>
          </p:cNvSpPr>
          <p:nvPr>
            <p:ph idx="1"/>
          </p:nvPr>
        </p:nvSpPr>
        <p:spPr/>
        <p:txBody>
          <a:bodyPr>
            <a:normAutofit fontScale="92500" lnSpcReduction="10000"/>
          </a:bodyPr>
          <a:lstStyle/>
          <a:p>
            <a:pPr algn="just"/>
            <a:r>
              <a:rPr lang="fr-FR" dirty="0"/>
              <a:t>Le groupe de travail s’attachera: </a:t>
            </a:r>
          </a:p>
          <a:p>
            <a:pPr algn="just"/>
            <a:r>
              <a:rPr lang="fr-FR" dirty="0"/>
              <a:t>1/ A émettre un document pour l’EGS de manière à ce qu’il soit utilisé par tout le monde: ce document sera une synthèse des documents existant mais dont l’utilisation devra être facile.</a:t>
            </a:r>
          </a:p>
          <a:p>
            <a:pPr algn="just"/>
            <a:r>
              <a:rPr lang="fr-FR" dirty="0"/>
              <a:t>2/ Faire un document « QUI FAIT QUOI» dans cette EGS: l’évaluation par IDE (TA, pouls, poids,….), les kiné (motricité, équilibre, risque de chute….), la psychologue (état thymique, comportement), aide soignante (autonomie, alimentation,  comportement,….), médecin (examen clinique complet, recueil des antécédents,….), pharmacien (conciliation médicamenteuse)</a:t>
            </a:r>
          </a:p>
          <a:p>
            <a:pPr algn="just"/>
            <a:r>
              <a:rPr lang="fr-FR" dirty="0"/>
              <a:t>3/ Définir une unité de temps pour que ce travail soit fait dans un délai raisonnable idéalement au cours de 2 premières semaines </a:t>
            </a:r>
          </a:p>
        </p:txBody>
      </p:sp>
      <p:pic>
        <p:nvPicPr>
          <p:cNvPr id="11" name="mcoor_logo1.png">
            <a:extLst>
              <a:ext uri="{FF2B5EF4-FFF2-40B4-BE49-F238E27FC236}">
                <a16:creationId xmlns:a16="http://schemas.microsoft.com/office/drawing/2014/main" id="{F8825E83-72E7-45F8-99FF-95EA5221ABCC}"/>
              </a:ext>
            </a:extLst>
          </p:cNvPr>
          <p:cNvPicPr>
            <a:picLocks noChangeAspect="1"/>
          </p:cNvPicPr>
          <p:nvPr/>
        </p:nvPicPr>
        <p:blipFill>
          <a:blip r:embed="rId2" cstate="print"/>
          <a:stretch>
            <a:fillRect/>
          </a:stretch>
        </p:blipFill>
        <p:spPr>
          <a:xfrm>
            <a:off x="9415015" y="5583525"/>
            <a:ext cx="2467871" cy="1044000"/>
          </a:xfrm>
          <a:prstGeom prst="rect">
            <a:avLst/>
          </a:prstGeom>
          <a:ln w="12700">
            <a:miter lim="400000"/>
          </a:ln>
        </p:spPr>
      </p:pic>
      <p:pic>
        <p:nvPicPr>
          <p:cNvPr id="13" name="Image 12">
            <a:extLst>
              <a:ext uri="{FF2B5EF4-FFF2-40B4-BE49-F238E27FC236}">
                <a16:creationId xmlns:a16="http://schemas.microsoft.com/office/drawing/2014/main" id="{E22A8B79-665E-4D5A-A84F-176A38FBA3BC}"/>
              </a:ext>
            </a:extLst>
          </p:cNvPr>
          <p:cNvPicPr>
            <a:picLocks noChangeAspect="1"/>
          </p:cNvPicPr>
          <p:nvPr/>
        </p:nvPicPr>
        <p:blipFill>
          <a:blip r:embed="rId3"/>
          <a:stretch>
            <a:fillRect/>
          </a:stretch>
        </p:blipFill>
        <p:spPr>
          <a:xfrm>
            <a:off x="263772" y="259050"/>
            <a:ext cx="1336428" cy="2043951"/>
          </a:xfrm>
          <a:prstGeom prst="rect">
            <a:avLst/>
          </a:prstGeom>
        </p:spPr>
      </p:pic>
    </p:spTree>
    <p:extLst>
      <p:ext uri="{BB962C8B-B14F-4D97-AF65-F5344CB8AC3E}">
        <p14:creationId xmlns:p14="http://schemas.microsoft.com/office/powerpoint/2010/main" val="7078175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655F15C-0830-43D0-BE02-762745257EA4}"/>
              </a:ext>
            </a:extLst>
          </p:cNvPr>
          <p:cNvSpPr>
            <a:spLocks noGrp="1"/>
          </p:cNvSpPr>
          <p:nvPr>
            <p:ph type="title"/>
          </p:nvPr>
        </p:nvSpPr>
        <p:spPr/>
        <p:txBody>
          <a:bodyPr/>
          <a:lstStyle/>
          <a:p>
            <a:r>
              <a:rPr lang="fr-FR" dirty="0"/>
              <a:t>Evaluation Gériatrique standardisée (EGS)</a:t>
            </a:r>
          </a:p>
        </p:txBody>
      </p:sp>
      <p:sp>
        <p:nvSpPr>
          <p:cNvPr id="3" name="Espace réservé du contenu 2">
            <a:extLst>
              <a:ext uri="{FF2B5EF4-FFF2-40B4-BE49-F238E27FC236}">
                <a16:creationId xmlns:a16="http://schemas.microsoft.com/office/drawing/2014/main" id="{BB2DBFE9-5995-47F4-9B83-F94B1AB38272}"/>
              </a:ext>
            </a:extLst>
          </p:cNvPr>
          <p:cNvSpPr>
            <a:spLocks noGrp="1"/>
          </p:cNvSpPr>
          <p:nvPr>
            <p:ph idx="1"/>
          </p:nvPr>
        </p:nvSpPr>
        <p:spPr/>
        <p:txBody>
          <a:bodyPr>
            <a:normAutofit/>
          </a:bodyPr>
          <a:lstStyle/>
          <a:p>
            <a:pPr algn="just"/>
            <a:r>
              <a:rPr lang="fr-FR" dirty="0"/>
              <a:t>Cette EGS doit figurer dans un </a:t>
            </a:r>
            <a:r>
              <a:rPr lang="fr-FR" b="1" dirty="0"/>
              <a:t>format unique </a:t>
            </a:r>
            <a:r>
              <a:rPr lang="fr-FR" dirty="0"/>
              <a:t>celui déterminé par le groupe de travail. </a:t>
            </a:r>
          </a:p>
          <a:p>
            <a:pPr algn="just"/>
            <a:r>
              <a:rPr lang="fr-FR" dirty="0"/>
              <a:t>Devra être refait à chaque changement de situation et au moins une fois par an</a:t>
            </a:r>
          </a:p>
        </p:txBody>
      </p:sp>
      <p:pic>
        <p:nvPicPr>
          <p:cNvPr id="4" name="mcoor_logo1.png">
            <a:extLst>
              <a:ext uri="{FF2B5EF4-FFF2-40B4-BE49-F238E27FC236}">
                <a16:creationId xmlns:a16="http://schemas.microsoft.com/office/drawing/2014/main" id="{CC54B5D7-640E-464F-BDBF-1B48DBB82BBC}"/>
              </a:ext>
            </a:extLst>
          </p:cNvPr>
          <p:cNvPicPr>
            <a:picLocks noChangeAspect="1"/>
          </p:cNvPicPr>
          <p:nvPr/>
        </p:nvPicPr>
        <p:blipFill>
          <a:blip r:embed="rId2" cstate="print"/>
          <a:stretch>
            <a:fillRect/>
          </a:stretch>
        </p:blipFill>
        <p:spPr>
          <a:xfrm>
            <a:off x="9415015" y="5593050"/>
            <a:ext cx="2467871" cy="1044000"/>
          </a:xfrm>
          <a:prstGeom prst="rect">
            <a:avLst/>
          </a:prstGeom>
          <a:ln w="12700">
            <a:miter lim="400000"/>
          </a:ln>
        </p:spPr>
      </p:pic>
      <p:pic>
        <p:nvPicPr>
          <p:cNvPr id="5" name="Image 4">
            <a:extLst>
              <a:ext uri="{FF2B5EF4-FFF2-40B4-BE49-F238E27FC236}">
                <a16:creationId xmlns:a16="http://schemas.microsoft.com/office/drawing/2014/main" id="{DA7B233A-7276-4E3D-BB32-2C54B9CCB822}"/>
              </a:ext>
            </a:extLst>
          </p:cNvPr>
          <p:cNvPicPr>
            <a:picLocks noChangeAspect="1"/>
          </p:cNvPicPr>
          <p:nvPr/>
        </p:nvPicPr>
        <p:blipFill>
          <a:blip r:embed="rId3"/>
          <a:stretch>
            <a:fillRect/>
          </a:stretch>
        </p:blipFill>
        <p:spPr>
          <a:xfrm>
            <a:off x="263772" y="259050"/>
            <a:ext cx="1336428" cy="2043951"/>
          </a:xfrm>
          <a:prstGeom prst="rect">
            <a:avLst/>
          </a:prstGeom>
        </p:spPr>
      </p:pic>
    </p:spTree>
    <p:extLst>
      <p:ext uri="{BB962C8B-B14F-4D97-AF65-F5344CB8AC3E}">
        <p14:creationId xmlns:p14="http://schemas.microsoft.com/office/powerpoint/2010/main" val="11030973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EBB3FBC-B351-41BE-A2A0-9DD9D2E4E2CF}"/>
              </a:ext>
            </a:extLst>
          </p:cNvPr>
          <p:cNvSpPr>
            <a:spLocks noGrp="1"/>
          </p:cNvSpPr>
          <p:nvPr>
            <p:ph type="title"/>
          </p:nvPr>
        </p:nvSpPr>
        <p:spPr/>
        <p:txBody>
          <a:bodyPr/>
          <a:lstStyle/>
          <a:p>
            <a:r>
              <a:rPr lang="fr-FR" dirty="0"/>
              <a:t>Volet de synthèse médical</a:t>
            </a:r>
          </a:p>
        </p:txBody>
      </p:sp>
      <p:sp>
        <p:nvSpPr>
          <p:cNvPr id="3" name="Espace réservé du contenu 2">
            <a:extLst>
              <a:ext uri="{FF2B5EF4-FFF2-40B4-BE49-F238E27FC236}">
                <a16:creationId xmlns:a16="http://schemas.microsoft.com/office/drawing/2014/main" id="{F8D44B95-6A90-4628-A218-120EBACFB05D}"/>
              </a:ext>
            </a:extLst>
          </p:cNvPr>
          <p:cNvSpPr>
            <a:spLocks noGrp="1"/>
          </p:cNvSpPr>
          <p:nvPr>
            <p:ph idx="1"/>
          </p:nvPr>
        </p:nvSpPr>
        <p:spPr>
          <a:xfrm>
            <a:off x="2124075" y="2638044"/>
            <a:ext cx="7836789" cy="3353181"/>
          </a:xfrm>
        </p:spPr>
        <p:txBody>
          <a:bodyPr>
            <a:normAutofit/>
          </a:bodyPr>
          <a:lstStyle/>
          <a:p>
            <a:pPr algn="just"/>
            <a:r>
              <a:rPr lang="fr-FR" dirty="0"/>
              <a:t>Le volet de synthèse médical doit être issu de l’EGS. Et est actuellement intégré dans le DLU.</a:t>
            </a:r>
          </a:p>
          <a:p>
            <a:pPr algn="just"/>
            <a:r>
              <a:rPr lang="fr-FR" dirty="0"/>
              <a:t>Le VSM est un outil de communication entre professionnels de santé permettant la réalisation de soins raisonnés et raisonnables. </a:t>
            </a:r>
          </a:p>
          <a:p>
            <a:pPr algn="just"/>
            <a:r>
              <a:rPr lang="fr-FR" dirty="0"/>
              <a:t>Le VSM recueille les informations médicales importantes et indispensables pour le résident. Il permet de sécuriser sa prise en charge surtout en cas d’urgence.</a:t>
            </a:r>
          </a:p>
          <a:p>
            <a:pPr algn="just"/>
            <a:r>
              <a:rPr lang="fr-FR" dirty="0"/>
              <a:t>Le groupe de travail s’attachera de déterminer le format le plus adapté pour qu’il remplisse son objectif: informations concises sur le résident pour que le médecin urgentiste (SOS, du </a:t>
            </a:r>
            <a:r>
              <a:rPr lang="fr-FR" dirty="0" err="1"/>
              <a:t>samu</a:t>
            </a:r>
            <a:r>
              <a:rPr lang="fr-FR" dirty="0"/>
              <a:t>, hospitalier) puisse avoir les informations dont il a besoin. </a:t>
            </a:r>
          </a:p>
          <a:p>
            <a:endParaRPr lang="fr-FR" dirty="0"/>
          </a:p>
        </p:txBody>
      </p:sp>
      <p:pic>
        <p:nvPicPr>
          <p:cNvPr id="4" name="mcoor_logo1.png">
            <a:extLst>
              <a:ext uri="{FF2B5EF4-FFF2-40B4-BE49-F238E27FC236}">
                <a16:creationId xmlns:a16="http://schemas.microsoft.com/office/drawing/2014/main" id="{07CCBB6A-52AB-4EC7-91E3-FA5B290C0CCB}"/>
              </a:ext>
            </a:extLst>
          </p:cNvPr>
          <p:cNvPicPr>
            <a:picLocks noChangeAspect="1"/>
          </p:cNvPicPr>
          <p:nvPr/>
        </p:nvPicPr>
        <p:blipFill>
          <a:blip r:embed="rId2" cstate="print"/>
          <a:stretch>
            <a:fillRect/>
          </a:stretch>
        </p:blipFill>
        <p:spPr>
          <a:xfrm>
            <a:off x="9472165" y="5612100"/>
            <a:ext cx="2467871" cy="1044000"/>
          </a:xfrm>
          <a:prstGeom prst="rect">
            <a:avLst/>
          </a:prstGeom>
          <a:ln w="12700">
            <a:miter lim="400000"/>
          </a:ln>
        </p:spPr>
      </p:pic>
      <p:pic>
        <p:nvPicPr>
          <p:cNvPr id="5" name="Image 4">
            <a:extLst>
              <a:ext uri="{FF2B5EF4-FFF2-40B4-BE49-F238E27FC236}">
                <a16:creationId xmlns:a16="http://schemas.microsoft.com/office/drawing/2014/main" id="{BE4DCBE3-989D-4582-A4A7-5321E7E0BA29}"/>
              </a:ext>
            </a:extLst>
          </p:cNvPr>
          <p:cNvPicPr>
            <a:picLocks noChangeAspect="1"/>
          </p:cNvPicPr>
          <p:nvPr/>
        </p:nvPicPr>
        <p:blipFill>
          <a:blip r:embed="rId3"/>
          <a:stretch>
            <a:fillRect/>
          </a:stretch>
        </p:blipFill>
        <p:spPr>
          <a:xfrm>
            <a:off x="263772" y="259050"/>
            <a:ext cx="1336428" cy="2043951"/>
          </a:xfrm>
          <a:prstGeom prst="rect">
            <a:avLst/>
          </a:prstGeom>
        </p:spPr>
      </p:pic>
    </p:spTree>
    <p:extLst>
      <p:ext uri="{BB962C8B-B14F-4D97-AF65-F5344CB8AC3E}">
        <p14:creationId xmlns:p14="http://schemas.microsoft.com/office/powerpoint/2010/main" val="13878065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EBB3FBC-B351-41BE-A2A0-9DD9D2E4E2CF}"/>
              </a:ext>
            </a:extLst>
          </p:cNvPr>
          <p:cNvSpPr>
            <a:spLocks noGrp="1"/>
          </p:cNvSpPr>
          <p:nvPr>
            <p:ph type="title"/>
          </p:nvPr>
        </p:nvSpPr>
        <p:spPr/>
        <p:txBody>
          <a:bodyPr/>
          <a:lstStyle/>
          <a:p>
            <a:r>
              <a:rPr lang="fr-FR" dirty="0"/>
              <a:t>Volet de synthèse médical</a:t>
            </a:r>
          </a:p>
        </p:txBody>
      </p:sp>
      <p:sp>
        <p:nvSpPr>
          <p:cNvPr id="3" name="Espace réservé du contenu 2">
            <a:extLst>
              <a:ext uri="{FF2B5EF4-FFF2-40B4-BE49-F238E27FC236}">
                <a16:creationId xmlns:a16="http://schemas.microsoft.com/office/drawing/2014/main" id="{F8D44B95-6A90-4628-A218-120EBACFB05D}"/>
              </a:ext>
            </a:extLst>
          </p:cNvPr>
          <p:cNvSpPr>
            <a:spLocks noGrp="1"/>
          </p:cNvSpPr>
          <p:nvPr>
            <p:ph idx="1"/>
          </p:nvPr>
        </p:nvSpPr>
        <p:spPr>
          <a:xfrm>
            <a:off x="2124075" y="2638044"/>
            <a:ext cx="7836789" cy="3353181"/>
          </a:xfrm>
        </p:spPr>
        <p:txBody>
          <a:bodyPr>
            <a:normAutofit/>
          </a:bodyPr>
          <a:lstStyle/>
          <a:p>
            <a:pPr algn="just"/>
            <a:r>
              <a:rPr lang="fr-FR" dirty="0"/>
              <a:t>Le groupe travaillera à partir des documents existants suite aux réflexions de différentes équipes et des recommandations existantes (HAS et ANESM de 2016). </a:t>
            </a:r>
          </a:p>
          <a:p>
            <a:pPr algn="just"/>
            <a:r>
              <a:rPr lang="fr-FR" dirty="0"/>
              <a:t>Dans le groupe de travail sera intégré les destinataires de ce VSM (médecins urgentistes, du Samu, SOS) afin que le document établit réponde à leur besoin</a:t>
            </a:r>
          </a:p>
        </p:txBody>
      </p:sp>
      <p:pic>
        <p:nvPicPr>
          <p:cNvPr id="4" name="mcoor_logo1.png">
            <a:extLst>
              <a:ext uri="{FF2B5EF4-FFF2-40B4-BE49-F238E27FC236}">
                <a16:creationId xmlns:a16="http://schemas.microsoft.com/office/drawing/2014/main" id="{ACBC68E3-1C1C-4CF8-9960-2F85A68CEC7A}"/>
              </a:ext>
            </a:extLst>
          </p:cNvPr>
          <p:cNvPicPr>
            <a:picLocks noChangeAspect="1"/>
          </p:cNvPicPr>
          <p:nvPr/>
        </p:nvPicPr>
        <p:blipFill>
          <a:blip r:embed="rId2" cstate="print"/>
          <a:stretch>
            <a:fillRect/>
          </a:stretch>
        </p:blipFill>
        <p:spPr>
          <a:xfrm>
            <a:off x="9443590" y="5469225"/>
            <a:ext cx="2467871" cy="1044000"/>
          </a:xfrm>
          <a:prstGeom prst="rect">
            <a:avLst/>
          </a:prstGeom>
          <a:ln w="12700">
            <a:miter lim="400000"/>
          </a:ln>
        </p:spPr>
      </p:pic>
      <p:pic>
        <p:nvPicPr>
          <p:cNvPr id="5" name="Image 4">
            <a:extLst>
              <a:ext uri="{FF2B5EF4-FFF2-40B4-BE49-F238E27FC236}">
                <a16:creationId xmlns:a16="http://schemas.microsoft.com/office/drawing/2014/main" id="{57472467-4BAE-4E1B-A266-99BE16F9A473}"/>
              </a:ext>
            </a:extLst>
          </p:cNvPr>
          <p:cNvPicPr>
            <a:picLocks noChangeAspect="1"/>
          </p:cNvPicPr>
          <p:nvPr/>
        </p:nvPicPr>
        <p:blipFill>
          <a:blip r:embed="rId3"/>
          <a:stretch>
            <a:fillRect/>
          </a:stretch>
        </p:blipFill>
        <p:spPr>
          <a:xfrm>
            <a:off x="263772" y="259050"/>
            <a:ext cx="1336428" cy="2043951"/>
          </a:xfrm>
          <a:prstGeom prst="rect">
            <a:avLst/>
          </a:prstGeom>
        </p:spPr>
      </p:pic>
    </p:spTree>
    <p:extLst>
      <p:ext uri="{BB962C8B-B14F-4D97-AF65-F5344CB8AC3E}">
        <p14:creationId xmlns:p14="http://schemas.microsoft.com/office/powerpoint/2010/main" val="12388202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069500F-8E66-46AA-89FD-A8F7CCC986B7}"/>
              </a:ext>
            </a:extLst>
          </p:cNvPr>
          <p:cNvSpPr>
            <a:spLocks noGrp="1"/>
          </p:cNvSpPr>
          <p:nvPr>
            <p:ph type="title"/>
          </p:nvPr>
        </p:nvSpPr>
        <p:spPr/>
        <p:txBody>
          <a:bodyPr/>
          <a:lstStyle/>
          <a:p>
            <a:r>
              <a:rPr lang="fr-FR" dirty="0"/>
              <a:t>Dossier de Liaison d’Urgence</a:t>
            </a:r>
          </a:p>
        </p:txBody>
      </p:sp>
      <p:sp>
        <p:nvSpPr>
          <p:cNvPr id="3" name="Espace réservé du contenu 2">
            <a:extLst>
              <a:ext uri="{FF2B5EF4-FFF2-40B4-BE49-F238E27FC236}">
                <a16:creationId xmlns:a16="http://schemas.microsoft.com/office/drawing/2014/main" id="{0F2D8DD6-F385-4757-8333-9A6A0E9A6302}"/>
              </a:ext>
            </a:extLst>
          </p:cNvPr>
          <p:cNvSpPr>
            <a:spLocks noGrp="1"/>
          </p:cNvSpPr>
          <p:nvPr>
            <p:ph idx="1"/>
          </p:nvPr>
        </p:nvSpPr>
        <p:spPr/>
        <p:txBody>
          <a:bodyPr>
            <a:normAutofit fontScale="92500" lnSpcReduction="10000"/>
          </a:bodyPr>
          <a:lstStyle/>
          <a:p>
            <a:pPr algn="just"/>
            <a:r>
              <a:rPr lang="fr-FR" dirty="0"/>
              <a:t>Le DLU existe depuis 2008 et est issu du DUI  du résident. </a:t>
            </a:r>
          </a:p>
          <a:p>
            <a:pPr algn="just"/>
            <a:r>
              <a:rPr lang="fr-FR" dirty="0"/>
              <a:t>Il comporte 22 pages donnant des information sociales et médicales. </a:t>
            </a:r>
          </a:p>
          <a:p>
            <a:pPr algn="just"/>
            <a:r>
              <a:rPr lang="fr-FR" dirty="0"/>
              <a:t>Actuellement les retours des destinataires du DLU: trop long impossible à lire</a:t>
            </a:r>
          </a:p>
          <a:p>
            <a:pPr algn="just"/>
            <a:r>
              <a:rPr lang="fr-FR" dirty="0"/>
              <a:t>Systématiquement envoyé lorsque le résident part en consultation , en hospitalisation ou aux urgences. </a:t>
            </a:r>
          </a:p>
          <a:p>
            <a:pPr algn="just"/>
            <a:r>
              <a:rPr lang="fr-FR" dirty="0"/>
              <a:t>Une réflexion doit être menée autour de ce DLU plus dans la forme du document que sur le fond. Voir avec les éditeurs de logiciel pour que le DLU présente le même format quelque soit le type de logiciel; </a:t>
            </a:r>
          </a:p>
          <a:p>
            <a:pPr algn="just"/>
            <a:r>
              <a:rPr lang="fr-FR" dirty="0"/>
              <a:t>Pour que le DLU soit complet il faudra aussi s’assurer de l’exhaustivité des données dans le DUI</a:t>
            </a:r>
          </a:p>
        </p:txBody>
      </p:sp>
      <p:pic>
        <p:nvPicPr>
          <p:cNvPr id="4" name="mcoor_logo1.png">
            <a:extLst>
              <a:ext uri="{FF2B5EF4-FFF2-40B4-BE49-F238E27FC236}">
                <a16:creationId xmlns:a16="http://schemas.microsoft.com/office/drawing/2014/main" id="{6DC01852-A67B-4542-B20B-234738539C54}"/>
              </a:ext>
            </a:extLst>
          </p:cNvPr>
          <p:cNvPicPr>
            <a:picLocks noChangeAspect="1"/>
          </p:cNvPicPr>
          <p:nvPr/>
        </p:nvPicPr>
        <p:blipFill>
          <a:blip r:embed="rId2" cstate="print"/>
          <a:stretch>
            <a:fillRect/>
          </a:stretch>
        </p:blipFill>
        <p:spPr>
          <a:xfrm>
            <a:off x="9491215" y="5593050"/>
            <a:ext cx="2467871" cy="1044000"/>
          </a:xfrm>
          <a:prstGeom prst="rect">
            <a:avLst/>
          </a:prstGeom>
          <a:ln w="12700">
            <a:miter lim="400000"/>
          </a:ln>
        </p:spPr>
      </p:pic>
      <p:pic>
        <p:nvPicPr>
          <p:cNvPr id="5" name="Image 4">
            <a:extLst>
              <a:ext uri="{FF2B5EF4-FFF2-40B4-BE49-F238E27FC236}">
                <a16:creationId xmlns:a16="http://schemas.microsoft.com/office/drawing/2014/main" id="{8DBD8BFB-0587-4E4F-A9F7-16A1CBF0E895}"/>
              </a:ext>
            </a:extLst>
          </p:cNvPr>
          <p:cNvPicPr>
            <a:picLocks noChangeAspect="1"/>
          </p:cNvPicPr>
          <p:nvPr/>
        </p:nvPicPr>
        <p:blipFill>
          <a:blip r:embed="rId3"/>
          <a:stretch>
            <a:fillRect/>
          </a:stretch>
        </p:blipFill>
        <p:spPr>
          <a:xfrm>
            <a:off x="263772" y="259050"/>
            <a:ext cx="1336428" cy="2043951"/>
          </a:xfrm>
          <a:prstGeom prst="rect">
            <a:avLst/>
          </a:prstGeom>
        </p:spPr>
      </p:pic>
    </p:spTree>
    <p:extLst>
      <p:ext uri="{BB962C8B-B14F-4D97-AF65-F5344CB8AC3E}">
        <p14:creationId xmlns:p14="http://schemas.microsoft.com/office/powerpoint/2010/main" val="13827922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576920-23FA-4D74-8328-2964919989CA}"/>
              </a:ext>
            </a:extLst>
          </p:cNvPr>
          <p:cNvSpPr>
            <a:spLocks noGrp="1"/>
          </p:cNvSpPr>
          <p:nvPr>
            <p:ph type="title"/>
          </p:nvPr>
        </p:nvSpPr>
        <p:spPr/>
        <p:txBody>
          <a:bodyPr/>
          <a:lstStyle/>
          <a:p>
            <a:r>
              <a:rPr lang="fr-FR" dirty="0"/>
              <a:t> a retenir</a:t>
            </a:r>
          </a:p>
        </p:txBody>
      </p:sp>
      <p:sp>
        <p:nvSpPr>
          <p:cNvPr id="3" name="Espace réservé du contenu 2">
            <a:extLst>
              <a:ext uri="{FF2B5EF4-FFF2-40B4-BE49-F238E27FC236}">
                <a16:creationId xmlns:a16="http://schemas.microsoft.com/office/drawing/2014/main" id="{9CFD3740-81C1-4D80-B48B-C9BD831191D2}"/>
              </a:ext>
            </a:extLst>
          </p:cNvPr>
          <p:cNvSpPr>
            <a:spLocks noGrp="1"/>
          </p:cNvSpPr>
          <p:nvPr>
            <p:ph idx="1"/>
          </p:nvPr>
        </p:nvSpPr>
        <p:spPr/>
        <p:txBody>
          <a:bodyPr/>
          <a:lstStyle/>
          <a:p>
            <a:pPr algn="just"/>
            <a:r>
              <a:rPr lang="fr-FR" dirty="0"/>
              <a:t>Conception de documents types </a:t>
            </a:r>
          </a:p>
          <a:p>
            <a:pPr algn="just"/>
            <a:r>
              <a:rPr lang="fr-FR" dirty="0"/>
              <a:t>Conception d’une Méthode de travail impliquant tous les acteurs de terrains </a:t>
            </a:r>
          </a:p>
          <a:p>
            <a:pPr algn="just"/>
            <a:r>
              <a:rPr lang="fr-FR" dirty="0"/>
              <a:t>Dossier médical complet du résident</a:t>
            </a:r>
          </a:p>
          <a:p>
            <a:pPr algn="just"/>
            <a:r>
              <a:rPr lang="fr-FR" dirty="0"/>
              <a:t>Synthèse médicale faite par le médecin coordonnateur et/ou gériatre</a:t>
            </a:r>
          </a:p>
          <a:p>
            <a:pPr algn="just"/>
            <a:r>
              <a:rPr lang="fr-FR" dirty="0"/>
              <a:t>Amélioration de la prise en charge médicale du résident en </a:t>
            </a:r>
            <a:r>
              <a:rPr lang="fr-FR" dirty="0" err="1"/>
              <a:t>Ehpad</a:t>
            </a:r>
            <a:r>
              <a:rPr lang="fr-FR" dirty="0"/>
              <a:t> avec baisse de passage aux urgences et hospitalisations quand ce travail est fait </a:t>
            </a:r>
          </a:p>
        </p:txBody>
      </p:sp>
      <p:pic>
        <p:nvPicPr>
          <p:cNvPr id="4" name="mcoor_logo1.png">
            <a:extLst>
              <a:ext uri="{FF2B5EF4-FFF2-40B4-BE49-F238E27FC236}">
                <a16:creationId xmlns:a16="http://schemas.microsoft.com/office/drawing/2014/main" id="{91589B3D-86C9-4685-BB86-FBA1F6F85FE2}"/>
              </a:ext>
            </a:extLst>
          </p:cNvPr>
          <p:cNvPicPr>
            <a:picLocks noChangeAspect="1"/>
          </p:cNvPicPr>
          <p:nvPr/>
        </p:nvPicPr>
        <p:blipFill>
          <a:blip r:embed="rId2" cstate="print"/>
          <a:stretch>
            <a:fillRect/>
          </a:stretch>
        </p:blipFill>
        <p:spPr>
          <a:xfrm>
            <a:off x="9557890" y="5702659"/>
            <a:ext cx="2467871" cy="1044000"/>
          </a:xfrm>
          <a:prstGeom prst="rect">
            <a:avLst/>
          </a:prstGeom>
          <a:ln w="12700">
            <a:miter lim="400000"/>
          </a:ln>
        </p:spPr>
      </p:pic>
      <p:pic>
        <p:nvPicPr>
          <p:cNvPr id="5" name="Image 4">
            <a:extLst>
              <a:ext uri="{FF2B5EF4-FFF2-40B4-BE49-F238E27FC236}">
                <a16:creationId xmlns:a16="http://schemas.microsoft.com/office/drawing/2014/main" id="{C1165222-1715-4AD8-A16E-D3336FD5DB09}"/>
              </a:ext>
            </a:extLst>
          </p:cNvPr>
          <p:cNvPicPr>
            <a:picLocks noChangeAspect="1"/>
          </p:cNvPicPr>
          <p:nvPr/>
        </p:nvPicPr>
        <p:blipFill>
          <a:blip r:embed="rId3"/>
          <a:stretch>
            <a:fillRect/>
          </a:stretch>
        </p:blipFill>
        <p:spPr>
          <a:xfrm>
            <a:off x="197097" y="109461"/>
            <a:ext cx="1336428" cy="2043951"/>
          </a:xfrm>
          <a:prstGeom prst="rect">
            <a:avLst/>
          </a:prstGeom>
        </p:spPr>
      </p:pic>
    </p:spTree>
    <p:extLst>
      <p:ext uri="{BB962C8B-B14F-4D97-AF65-F5344CB8AC3E}">
        <p14:creationId xmlns:p14="http://schemas.microsoft.com/office/powerpoint/2010/main" val="18153423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8463784-0C7F-4876-89B0-8DF23BCF4613}"/>
              </a:ext>
            </a:extLst>
          </p:cNvPr>
          <p:cNvSpPr>
            <a:spLocks noGrp="1"/>
          </p:cNvSpPr>
          <p:nvPr>
            <p:ph type="title"/>
          </p:nvPr>
        </p:nvSpPr>
        <p:spPr/>
        <p:txBody>
          <a:bodyPr/>
          <a:lstStyle/>
          <a:p>
            <a:r>
              <a:rPr lang="fr-FR" dirty="0"/>
              <a:t>Pourquoi? </a:t>
            </a:r>
          </a:p>
        </p:txBody>
      </p:sp>
      <p:sp>
        <p:nvSpPr>
          <p:cNvPr id="3" name="Espace réservé du contenu 2">
            <a:extLst>
              <a:ext uri="{FF2B5EF4-FFF2-40B4-BE49-F238E27FC236}">
                <a16:creationId xmlns:a16="http://schemas.microsoft.com/office/drawing/2014/main" id="{91A4D422-37F7-4C7E-8DB6-AB00EE4D7ED7}"/>
              </a:ext>
            </a:extLst>
          </p:cNvPr>
          <p:cNvSpPr>
            <a:spLocks noGrp="1"/>
          </p:cNvSpPr>
          <p:nvPr>
            <p:ph idx="1"/>
          </p:nvPr>
        </p:nvSpPr>
        <p:spPr>
          <a:xfrm>
            <a:off x="2124075" y="2638043"/>
            <a:ext cx="7836789" cy="3353181"/>
          </a:xfrm>
        </p:spPr>
        <p:txBody>
          <a:bodyPr>
            <a:normAutofit/>
          </a:bodyPr>
          <a:lstStyle/>
          <a:p>
            <a:pPr algn="just"/>
            <a:r>
              <a:rPr lang="fr-FR" dirty="0"/>
              <a:t>L’entrée du résident en </a:t>
            </a:r>
            <a:r>
              <a:rPr lang="fr-FR" dirty="0" err="1"/>
              <a:t>Ehpad</a:t>
            </a:r>
            <a:r>
              <a:rPr lang="fr-FR" dirty="0"/>
              <a:t> est une étape très importante. C’est le moment où l’on:</a:t>
            </a:r>
          </a:p>
          <a:p>
            <a:pPr lvl="1" algn="just"/>
            <a:r>
              <a:rPr lang="fr-FR" dirty="0"/>
              <a:t>fait connaissance avec le résident tant sur le plan social que sur le plan médical</a:t>
            </a:r>
          </a:p>
          <a:p>
            <a:pPr lvl="1" algn="just"/>
            <a:r>
              <a:rPr lang="fr-FR" dirty="0"/>
              <a:t>doit définir son projet de vie personnalisé qui comprend un projet de vie incluant son projet de soin </a:t>
            </a:r>
          </a:p>
          <a:p>
            <a:pPr lvl="1" algn="just"/>
            <a:r>
              <a:rPr lang="fr-FR" dirty="0"/>
              <a:t>doit définir ses objectifs de soin </a:t>
            </a:r>
          </a:p>
          <a:p>
            <a:pPr lvl="1" algn="just"/>
            <a:r>
              <a:rPr lang="fr-FR" dirty="0"/>
              <a:t>doit définir par anticipation les situations d’urgences et jusqu’où on va (directives anticipées)</a:t>
            </a:r>
          </a:p>
          <a:p>
            <a:pPr marL="0" indent="0">
              <a:buNone/>
            </a:pPr>
            <a:endParaRPr lang="fr-FR" dirty="0"/>
          </a:p>
        </p:txBody>
      </p:sp>
      <p:pic>
        <p:nvPicPr>
          <p:cNvPr id="4" name="mcoor_logo1.png">
            <a:extLst>
              <a:ext uri="{FF2B5EF4-FFF2-40B4-BE49-F238E27FC236}">
                <a16:creationId xmlns:a16="http://schemas.microsoft.com/office/drawing/2014/main" id="{3F4CFC02-ECCF-4EC9-98D8-0F455CBE6698}"/>
              </a:ext>
            </a:extLst>
          </p:cNvPr>
          <p:cNvPicPr>
            <a:picLocks noChangeAspect="1"/>
          </p:cNvPicPr>
          <p:nvPr/>
        </p:nvPicPr>
        <p:blipFill>
          <a:blip r:embed="rId2" cstate="print"/>
          <a:stretch>
            <a:fillRect/>
          </a:stretch>
        </p:blipFill>
        <p:spPr>
          <a:xfrm>
            <a:off x="9329290" y="5612100"/>
            <a:ext cx="2467871" cy="1044000"/>
          </a:xfrm>
          <a:prstGeom prst="rect">
            <a:avLst/>
          </a:prstGeom>
          <a:ln w="12700">
            <a:miter lim="400000"/>
          </a:ln>
        </p:spPr>
      </p:pic>
      <p:pic>
        <p:nvPicPr>
          <p:cNvPr id="5" name="Image 4">
            <a:extLst>
              <a:ext uri="{FF2B5EF4-FFF2-40B4-BE49-F238E27FC236}">
                <a16:creationId xmlns:a16="http://schemas.microsoft.com/office/drawing/2014/main" id="{570EC7A4-EF54-454E-B258-AA97992104CD}"/>
              </a:ext>
            </a:extLst>
          </p:cNvPr>
          <p:cNvPicPr>
            <a:picLocks noChangeAspect="1"/>
          </p:cNvPicPr>
          <p:nvPr/>
        </p:nvPicPr>
        <p:blipFill>
          <a:blip r:embed="rId3"/>
          <a:stretch>
            <a:fillRect/>
          </a:stretch>
        </p:blipFill>
        <p:spPr>
          <a:xfrm>
            <a:off x="263772" y="259050"/>
            <a:ext cx="1336428" cy="2043951"/>
          </a:xfrm>
          <a:prstGeom prst="rect">
            <a:avLst/>
          </a:prstGeom>
        </p:spPr>
      </p:pic>
    </p:spTree>
    <p:extLst>
      <p:ext uri="{BB962C8B-B14F-4D97-AF65-F5344CB8AC3E}">
        <p14:creationId xmlns:p14="http://schemas.microsoft.com/office/powerpoint/2010/main" val="42617721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ADFCFCC-F361-4344-96F1-8BB3B146E4D3}"/>
              </a:ext>
            </a:extLst>
          </p:cNvPr>
          <p:cNvSpPr>
            <a:spLocks noGrp="1"/>
          </p:cNvSpPr>
          <p:nvPr>
            <p:ph type="title"/>
          </p:nvPr>
        </p:nvSpPr>
        <p:spPr/>
        <p:txBody>
          <a:bodyPr/>
          <a:lstStyle/>
          <a:p>
            <a:r>
              <a:rPr lang="fr-FR" dirty="0"/>
              <a:t>Pourquoi?</a:t>
            </a:r>
          </a:p>
        </p:txBody>
      </p:sp>
      <p:sp>
        <p:nvSpPr>
          <p:cNvPr id="3" name="Espace réservé du contenu 2">
            <a:extLst>
              <a:ext uri="{FF2B5EF4-FFF2-40B4-BE49-F238E27FC236}">
                <a16:creationId xmlns:a16="http://schemas.microsoft.com/office/drawing/2014/main" id="{E2177CCD-DE9D-45DE-B732-6FC62A92AF18}"/>
              </a:ext>
            </a:extLst>
          </p:cNvPr>
          <p:cNvSpPr>
            <a:spLocks noGrp="1"/>
          </p:cNvSpPr>
          <p:nvPr>
            <p:ph idx="1"/>
          </p:nvPr>
        </p:nvSpPr>
        <p:spPr/>
        <p:txBody>
          <a:bodyPr/>
          <a:lstStyle/>
          <a:p>
            <a:pPr algn="just"/>
            <a:r>
              <a:rPr lang="fr-FR" dirty="0"/>
              <a:t>Grande hétérogénéité des documents (fond et forme) bien que:</a:t>
            </a:r>
          </a:p>
          <a:p>
            <a:pPr lvl="1" algn="just"/>
            <a:r>
              <a:rPr lang="fr-FR" dirty="0"/>
              <a:t>le DLU (Dossier de Liaison d’Urgence) existe, </a:t>
            </a:r>
          </a:p>
          <a:p>
            <a:pPr lvl="1" algn="just"/>
            <a:r>
              <a:rPr lang="fr-FR" dirty="0"/>
              <a:t>la plupart des EHPAD ait un DUI (Dossier Usager Informatisé)</a:t>
            </a:r>
          </a:p>
          <a:p>
            <a:pPr algn="just"/>
            <a:r>
              <a:rPr lang="fr-FR" dirty="0"/>
              <a:t>Au vu de l’augmentation du niveau de soins requis par nos résidents depuis quelques années (Pathos)</a:t>
            </a:r>
          </a:p>
          <a:p>
            <a:pPr algn="just"/>
            <a:r>
              <a:rPr lang="fr-FR" dirty="0"/>
              <a:t>La nécessité de faire à l’admission un bilan gériatrique complet permettant d’avoir un état médical de base de notre résident qui sera réévalué si possible une fois par an ou à chaque changement de situation</a:t>
            </a:r>
          </a:p>
        </p:txBody>
      </p:sp>
      <p:pic>
        <p:nvPicPr>
          <p:cNvPr id="4" name="mcoor_logo1.png">
            <a:extLst>
              <a:ext uri="{FF2B5EF4-FFF2-40B4-BE49-F238E27FC236}">
                <a16:creationId xmlns:a16="http://schemas.microsoft.com/office/drawing/2014/main" id="{33018F71-2660-4979-B629-4C61E6FC2C6B}"/>
              </a:ext>
            </a:extLst>
          </p:cNvPr>
          <p:cNvPicPr>
            <a:picLocks noChangeAspect="1"/>
          </p:cNvPicPr>
          <p:nvPr/>
        </p:nvPicPr>
        <p:blipFill>
          <a:blip r:embed="rId2" cstate="print"/>
          <a:stretch>
            <a:fillRect/>
          </a:stretch>
        </p:blipFill>
        <p:spPr>
          <a:xfrm>
            <a:off x="9405489" y="5702659"/>
            <a:ext cx="2467871" cy="1044000"/>
          </a:xfrm>
          <a:prstGeom prst="rect">
            <a:avLst/>
          </a:prstGeom>
          <a:ln w="12700">
            <a:miter lim="400000"/>
          </a:ln>
        </p:spPr>
      </p:pic>
      <p:pic>
        <p:nvPicPr>
          <p:cNvPr id="5" name="Image 4">
            <a:extLst>
              <a:ext uri="{FF2B5EF4-FFF2-40B4-BE49-F238E27FC236}">
                <a16:creationId xmlns:a16="http://schemas.microsoft.com/office/drawing/2014/main" id="{E97C359C-BD47-40E0-8042-AEB71DB3FAED}"/>
              </a:ext>
            </a:extLst>
          </p:cNvPr>
          <p:cNvPicPr>
            <a:picLocks noChangeAspect="1"/>
          </p:cNvPicPr>
          <p:nvPr/>
        </p:nvPicPr>
        <p:blipFill>
          <a:blip r:embed="rId3"/>
          <a:stretch>
            <a:fillRect/>
          </a:stretch>
        </p:blipFill>
        <p:spPr>
          <a:xfrm>
            <a:off x="263772" y="259050"/>
            <a:ext cx="1336428" cy="2043951"/>
          </a:xfrm>
          <a:prstGeom prst="rect">
            <a:avLst/>
          </a:prstGeom>
        </p:spPr>
      </p:pic>
    </p:spTree>
    <p:extLst>
      <p:ext uri="{BB962C8B-B14F-4D97-AF65-F5344CB8AC3E}">
        <p14:creationId xmlns:p14="http://schemas.microsoft.com/office/powerpoint/2010/main" val="37579405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98B9061-6945-4840-8D0F-5E93D54CC44E}"/>
              </a:ext>
            </a:extLst>
          </p:cNvPr>
          <p:cNvSpPr>
            <a:spLocks noGrp="1"/>
          </p:cNvSpPr>
          <p:nvPr>
            <p:ph type="title"/>
          </p:nvPr>
        </p:nvSpPr>
        <p:spPr/>
        <p:txBody>
          <a:bodyPr/>
          <a:lstStyle/>
          <a:p>
            <a:r>
              <a:rPr lang="fr-FR" dirty="0"/>
              <a:t>Objectifs?</a:t>
            </a:r>
          </a:p>
        </p:txBody>
      </p:sp>
      <p:sp>
        <p:nvSpPr>
          <p:cNvPr id="3" name="Espace réservé du contenu 2">
            <a:extLst>
              <a:ext uri="{FF2B5EF4-FFF2-40B4-BE49-F238E27FC236}">
                <a16:creationId xmlns:a16="http://schemas.microsoft.com/office/drawing/2014/main" id="{1FA4AEF7-48D9-4B28-809A-1A776339770D}"/>
              </a:ext>
            </a:extLst>
          </p:cNvPr>
          <p:cNvSpPr>
            <a:spLocks noGrp="1"/>
          </p:cNvSpPr>
          <p:nvPr>
            <p:ph idx="1"/>
          </p:nvPr>
        </p:nvSpPr>
        <p:spPr/>
        <p:txBody>
          <a:bodyPr/>
          <a:lstStyle/>
          <a:p>
            <a:pPr algn="just"/>
            <a:r>
              <a:rPr lang="fr-FR" dirty="0"/>
              <a:t>Harmoniser nos pratiques </a:t>
            </a:r>
          </a:p>
          <a:p>
            <a:pPr algn="just"/>
            <a:r>
              <a:rPr lang="fr-FR" dirty="0"/>
              <a:t>Avoir la même forme de document pour une lecture rapide par les différents acteurs</a:t>
            </a:r>
          </a:p>
          <a:p>
            <a:pPr algn="just"/>
            <a:r>
              <a:rPr lang="fr-FR" dirty="0"/>
              <a:t>Document type permettant que ce soit fait partout de la même manière y compris là il y a vacance du poste de médecin coordonnateur</a:t>
            </a:r>
          </a:p>
          <a:p>
            <a:pPr algn="just"/>
            <a:r>
              <a:rPr lang="fr-FR" dirty="0"/>
              <a:t>Au profit d’une amélioration de la prise en charge médicale du résident</a:t>
            </a:r>
          </a:p>
          <a:p>
            <a:pPr algn="just"/>
            <a:r>
              <a:rPr lang="fr-FR" dirty="0"/>
              <a:t>Constatation par le passé d’une baisse des passages aux urgences et hospitalisations avec une réflexion pluridisciplinaire et une synthèse gériatrique</a:t>
            </a:r>
          </a:p>
        </p:txBody>
      </p:sp>
      <p:pic>
        <p:nvPicPr>
          <p:cNvPr id="4" name="mcoor_logo1.png">
            <a:extLst>
              <a:ext uri="{FF2B5EF4-FFF2-40B4-BE49-F238E27FC236}">
                <a16:creationId xmlns:a16="http://schemas.microsoft.com/office/drawing/2014/main" id="{8F90A29F-2C6C-469F-BA58-7CA15B499C1B}"/>
              </a:ext>
            </a:extLst>
          </p:cNvPr>
          <p:cNvPicPr>
            <a:picLocks noChangeAspect="1"/>
          </p:cNvPicPr>
          <p:nvPr/>
        </p:nvPicPr>
        <p:blipFill>
          <a:blip r:embed="rId2" cstate="print"/>
          <a:stretch>
            <a:fillRect/>
          </a:stretch>
        </p:blipFill>
        <p:spPr>
          <a:xfrm>
            <a:off x="9319765" y="5583525"/>
            <a:ext cx="2467871" cy="1044000"/>
          </a:xfrm>
          <a:prstGeom prst="rect">
            <a:avLst/>
          </a:prstGeom>
          <a:ln w="12700">
            <a:miter lim="400000"/>
          </a:ln>
        </p:spPr>
      </p:pic>
      <p:pic>
        <p:nvPicPr>
          <p:cNvPr id="5" name="Image 4">
            <a:extLst>
              <a:ext uri="{FF2B5EF4-FFF2-40B4-BE49-F238E27FC236}">
                <a16:creationId xmlns:a16="http://schemas.microsoft.com/office/drawing/2014/main" id="{D498A6C1-F413-401E-BC54-6DBDEDD6638D}"/>
              </a:ext>
            </a:extLst>
          </p:cNvPr>
          <p:cNvPicPr>
            <a:picLocks noChangeAspect="1"/>
          </p:cNvPicPr>
          <p:nvPr/>
        </p:nvPicPr>
        <p:blipFill>
          <a:blip r:embed="rId3"/>
          <a:stretch>
            <a:fillRect/>
          </a:stretch>
        </p:blipFill>
        <p:spPr>
          <a:xfrm>
            <a:off x="263772" y="259050"/>
            <a:ext cx="1336428" cy="2043951"/>
          </a:xfrm>
          <a:prstGeom prst="rect">
            <a:avLst/>
          </a:prstGeom>
        </p:spPr>
      </p:pic>
    </p:spTree>
    <p:extLst>
      <p:ext uri="{BB962C8B-B14F-4D97-AF65-F5344CB8AC3E}">
        <p14:creationId xmlns:p14="http://schemas.microsoft.com/office/powerpoint/2010/main" val="6488152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980D81-2E59-4E12-A6B4-461E177BEFD1}"/>
              </a:ext>
            </a:extLst>
          </p:cNvPr>
          <p:cNvSpPr>
            <a:spLocks noGrp="1"/>
          </p:cNvSpPr>
          <p:nvPr>
            <p:ph type="title"/>
          </p:nvPr>
        </p:nvSpPr>
        <p:spPr/>
        <p:txBody>
          <a:bodyPr/>
          <a:lstStyle/>
          <a:p>
            <a:r>
              <a:rPr lang="fr-FR" dirty="0"/>
              <a:t>COMMENT? </a:t>
            </a:r>
          </a:p>
        </p:txBody>
      </p:sp>
      <p:sp>
        <p:nvSpPr>
          <p:cNvPr id="3" name="Espace réservé du contenu 2">
            <a:extLst>
              <a:ext uri="{FF2B5EF4-FFF2-40B4-BE49-F238E27FC236}">
                <a16:creationId xmlns:a16="http://schemas.microsoft.com/office/drawing/2014/main" id="{1739E408-68CE-4196-A4F6-3F855F0477BF}"/>
              </a:ext>
            </a:extLst>
          </p:cNvPr>
          <p:cNvSpPr>
            <a:spLocks noGrp="1"/>
          </p:cNvSpPr>
          <p:nvPr>
            <p:ph idx="1"/>
          </p:nvPr>
        </p:nvSpPr>
        <p:spPr/>
        <p:txBody>
          <a:bodyPr>
            <a:normAutofit fontScale="85000" lnSpcReduction="20000"/>
          </a:bodyPr>
          <a:lstStyle/>
          <a:p>
            <a:pPr marL="0" indent="0" algn="just">
              <a:buNone/>
            </a:pPr>
            <a:r>
              <a:rPr lang="fr-FR" dirty="0"/>
              <a:t>Méthode de travail:</a:t>
            </a:r>
          </a:p>
          <a:p>
            <a:pPr algn="just"/>
            <a:r>
              <a:rPr lang="fr-FR" dirty="0"/>
              <a:t>Réaliser 4 groupes de travail pour élaborer:</a:t>
            </a:r>
          </a:p>
          <a:p>
            <a:pPr lvl="1" algn="just"/>
            <a:r>
              <a:rPr lang="fr-FR" dirty="0"/>
              <a:t>1/ Une lettre type pour récupérer les éléments du dossier médical auprès du médecin traitant</a:t>
            </a:r>
          </a:p>
          <a:p>
            <a:pPr lvl="1" algn="just"/>
            <a:r>
              <a:rPr lang="fr-FR" dirty="0"/>
              <a:t>2/ Le document source pour l’Evaluation Gériatrique Standardisée du résident</a:t>
            </a:r>
          </a:p>
          <a:p>
            <a:pPr lvl="1" algn="just"/>
            <a:r>
              <a:rPr lang="fr-FR" dirty="0"/>
              <a:t>3/ Le Volet de Synthèse Médical</a:t>
            </a:r>
          </a:p>
          <a:p>
            <a:pPr lvl="1" algn="just"/>
            <a:r>
              <a:rPr lang="fr-FR" dirty="0"/>
              <a:t>4/ Le DLU: revoir le DLU pour un document plus adapté aux besoins des utilisateurs (forme et fond)</a:t>
            </a:r>
          </a:p>
          <a:p>
            <a:pPr algn="just"/>
            <a:r>
              <a:rPr lang="fr-FR" dirty="0"/>
              <a:t>Soumettre le fruit de ce travail:</a:t>
            </a:r>
          </a:p>
          <a:p>
            <a:pPr lvl="1" algn="just"/>
            <a:r>
              <a:rPr lang="fr-FR" dirty="0"/>
              <a:t>à un groupe élargi de professionnels pour relecture</a:t>
            </a:r>
          </a:p>
          <a:p>
            <a:pPr lvl="1" algn="just"/>
            <a:r>
              <a:rPr lang="fr-FR" dirty="0"/>
              <a:t>par MCOOR pour que ce soit des documents utilisés au niveau national et que les éditeurs de logiciel sortent les documents sous la même forme</a:t>
            </a:r>
          </a:p>
          <a:p>
            <a:endParaRPr lang="fr-FR" dirty="0"/>
          </a:p>
        </p:txBody>
      </p:sp>
      <p:pic>
        <p:nvPicPr>
          <p:cNvPr id="4" name="mcoor_logo1.png">
            <a:extLst>
              <a:ext uri="{FF2B5EF4-FFF2-40B4-BE49-F238E27FC236}">
                <a16:creationId xmlns:a16="http://schemas.microsoft.com/office/drawing/2014/main" id="{770ADAF0-5FE4-4F66-835A-689931EF6DB4}"/>
              </a:ext>
            </a:extLst>
          </p:cNvPr>
          <p:cNvPicPr>
            <a:picLocks noChangeAspect="1"/>
          </p:cNvPicPr>
          <p:nvPr/>
        </p:nvPicPr>
        <p:blipFill>
          <a:blip r:embed="rId2" cstate="print"/>
          <a:stretch>
            <a:fillRect/>
          </a:stretch>
        </p:blipFill>
        <p:spPr>
          <a:xfrm>
            <a:off x="9453115" y="5554950"/>
            <a:ext cx="2467871" cy="1044000"/>
          </a:xfrm>
          <a:prstGeom prst="rect">
            <a:avLst/>
          </a:prstGeom>
          <a:ln w="12700">
            <a:miter lim="400000"/>
          </a:ln>
        </p:spPr>
      </p:pic>
      <p:pic>
        <p:nvPicPr>
          <p:cNvPr id="5" name="Image 4">
            <a:extLst>
              <a:ext uri="{FF2B5EF4-FFF2-40B4-BE49-F238E27FC236}">
                <a16:creationId xmlns:a16="http://schemas.microsoft.com/office/drawing/2014/main" id="{436391C0-DAF9-447B-9A78-34D190639812}"/>
              </a:ext>
            </a:extLst>
          </p:cNvPr>
          <p:cNvPicPr>
            <a:picLocks noChangeAspect="1"/>
          </p:cNvPicPr>
          <p:nvPr/>
        </p:nvPicPr>
        <p:blipFill>
          <a:blip r:embed="rId3"/>
          <a:stretch>
            <a:fillRect/>
          </a:stretch>
        </p:blipFill>
        <p:spPr>
          <a:xfrm>
            <a:off x="263772" y="259050"/>
            <a:ext cx="1336428" cy="2043951"/>
          </a:xfrm>
          <a:prstGeom prst="rect">
            <a:avLst/>
          </a:prstGeom>
        </p:spPr>
      </p:pic>
    </p:spTree>
    <p:extLst>
      <p:ext uri="{BB962C8B-B14F-4D97-AF65-F5344CB8AC3E}">
        <p14:creationId xmlns:p14="http://schemas.microsoft.com/office/powerpoint/2010/main" val="3571881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DCEB297-4798-4E62-8A12-23EB275CCDD4}"/>
              </a:ext>
            </a:extLst>
          </p:cNvPr>
          <p:cNvSpPr>
            <a:spLocks noGrp="1"/>
          </p:cNvSpPr>
          <p:nvPr>
            <p:ph type="title"/>
          </p:nvPr>
        </p:nvSpPr>
        <p:spPr/>
        <p:txBody>
          <a:bodyPr/>
          <a:lstStyle/>
          <a:p>
            <a:r>
              <a:rPr lang="fr-FR" dirty="0"/>
              <a:t>Récupérer les données du dossier médical antérieur</a:t>
            </a:r>
          </a:p>
        </p:txBody>
      </p:sp>
      <p:sp>
        <p:nvSpPr>
          <p:cNvPr id="3" name="Espace réservé du contenu 2">
            <a:extLst>
              <a:ext uri="{FF2B5EF4-FFF2-40B4-BE49-F238E27FC236}">
                <a16:creationId xmlns:a16="http://schemas.microsoft.com/office/drawing/2014/main" id="{6F4328D4-38A5-4C02-A92F-6B2B2392C0D8}"/>
              </a:ext>
            </a:extLst>
          </p:cNvPr>
          <p:cNvSpPr>
            <a:spLocks noGrp="1"/>
          </p:cNvSpPr>
          <p:nvPr>
            <p:ph idx="1"/>
          </p:nvPr>
        </p:nvSpPr>
        <p:spPr>
          <a:xfrm>
            <a:off x="2000251" y="2457450"/>
            <a:ext cx="8391524" cy="4010025"/>
          </a:xfrm>
        </p:spPr>
        <p:txBody>
          <a:bodyPr>
            <a:normAutofit lnSpcReduction="10000"/>
          </a:bodyPr>
          <a:lstStyle/>
          <a:p>
            <a:pPr algn="just"/>
            <a:r>
              <a:rPr lang="fr-FR" dirty="0"/>
              <a:t>Le résident lorsqu’il entre en </a:t>
            </a:r>
            <a:r>
              <a:rPr lang="fr-FR" dirty="0" err="1"/>
              <a:t>Ehpad</a:t>
            </a:r>
            <a:r>
              <a:rPr lang="fr-FR" dirty="0"/>
              <a:t>, en fonction de sa provenance, il arrive avec des documents médicaux ou pas qui seront à récupérer:</a:t>
            </a:r>
          </a:p>
          <a:p>
            <a:pPr algn="just"/>
            <a:r>
              <a:rPr lang="fr-FR" u="sng" dirty="0"/>
              <a:t>En provenance du domicile</a:t>
            </a:r>
            <a:r>
              <a:rPr lang="fr-FR" dirty="0"/>
              <a:t>:</a:t>
            </a:r>
          </a:p>
          <a:p>
            <a:pPr lvl="1" algn="just"/>
            <a:r>
              <a:rPr lang="fr-FR" dirty="0"/>
              <a:t>importance de récupérer les éléments du dossier médical du médecin traitant surtout si celui ne poursuit pas sa mission de MT</a:t>
            </a:r>
          </a:p>
          <a:p>
            <a:pPr lvl="1" algn="just"/>
            <a:r>
              <a:rPr lang="fr-FR" dirty="0"/>
              <a:t>Travailler sur </a:t>
            </a:r>
            <a:r>
              <a:rPr lang="fr-FR" b="1" dirty="0"/>
              <a:t>une lettre type </a:t>
            </a:r>
            <a:r>
              <a:rPr lang="fr-FR" dirty="0"/>
              <a:t>à envoyer au médecin traitant pour qu’il transmette les éléments du dossier médical afin qu’il n’y ait pas de rupture dans la prise en charge</a:t>
            </a:r>
          </a:p>
          <a:p>
            <a:pPr algn="just"/>
            <a:r>
              <a:rPr lang="fr-FR" u="sng" dirty="0"/>
              <a:t>En provenance de l’hôpital</a:t>
            </a:r>
            <a:r>
              <a:rPr lang="fr-FR" dirty="0"/>
              <a:t>:</a:t>
            </a:r>
          </a:p>
          <a:p>
            <a:pPr lvl="1" algn="just"/>
            <a:r>
              <a:rPr lang="fr-FR" dirty="0"/>
              <a:t>Un compte rendu d’hospitalisation</a:t>
            </a:r>
          </a:p>
          <a:p>
            <a:pPr algn="just"/>
            <a:r>
              <a:rPr lang="fr-FR" u="sng" dirty="0"/>
              <a:t>En provenance d’un autre </a:t>
            </a:r>
            <a:r>
              <a:rPr lang="fr-FR" u="sng" dirty="0" err="1"/>
              <a:t>Ehpad</a:t>
            </a:r>
            <a:r>
              <a:rPr lang="fr-FR" dirty="0"/>
              <a:t>:</a:t>
            </a:r>
          </a:p>
          <a:p>
            <a:pPr lvl="1" algn="just"/>
            <a:r>
              <a:rPr lang="fr-FR" dirty="0"/>
              <a:t>Le DLU </a:t>
            </a:r>
          </a:p>
          <a:p>
            <a:pPr lvl="1" algn="just"/>
            <a:r>
              <a:rPr lang="fr-FR" dirty="0"/>
              <a:t>Mais aussi récupérer les documents médicaux comme CRH et de consultation</a:t>
            </a:r>
          </a:p>
          <a:p>
            <a:pPr lvl="1"/>
            <a:endParaRPr lang="fr-FR" dirty="0"/>
          </a:p>
          <a:p>
            <a:pPr lvl="1"/>
            <a:endParaRPr lang="fr-FR" dirty="0"/>
          </a:p>
        </p:txBody>
      </p:sp>
      <p:pic>
        <p:nvPicPr>
          <p:cNvPr id="4" name="mcoor_logo1.png">
            <a:extLst>
              <a:ext uri="{FF2B5EF4-FFF2-40B4-BE49-F238E27FC236}">
                <a16:creationId xmlns:a16="http://schemas.microsoft.com/office/drawing/2014/main" id="{F99DDCDE-ACDC-4B1B-B37D-FE9424AD4E04}"/>
              </a:ext>
            </a:extLst>
          </p:cNvPr>
          <p:cNvPicPr>
            <a:picLocks noChangeAspect="1"/>
          </p:cNvPicPr>
          <p:nvPr/>
        </p:nvPicPr>
        <p:blipFill>
          <a:blip r:embed="rId2" cstate="print"/>
          <a:stretch>
            <a:fillRect/>
          </a:stretch>
        </p:blipFill>
        <p:spPr>
          <a:xfrm>
            <a:off x="9453115" y="5423475"/>
            <a:ext cx="2467871" cy="1044000"/>
          </a:xfrm>
          <a:prstGeom prst="rect">
            <a:avLst/>
          </a:prstGeom>
          <a:ln w="12700">
            <a:miter lim="400000"/>
          </a:ln>
        </p:spPr>
      </p:pic>
      <p:pic>
        <p:nvPicPr>
          <p:cNvPr id="5" name="Image 4">
            <a:extLst>
              <a:ext uri="{FF2B5EF4-FFF2-40B4-BE49-F238E27FC236}">
                <a16:creationId xmlns:a16="http://schemas.microsoft.com/office/drawing/2014/main" id="{B0536AF2-B9A7-4FAE-A0BB-1011CE786D57}"/>
              </a:ext>
            </a:extLst>
          </p:cNvPr>
          <p:cNvPicPr>
            <a:picLocks noChangeAspect="1"/>
          </p:cNvPicPr>
          <p:nvPr/>
        </p:nvPicPr>
        <p:blipFill>
          <a:blip r:embed="rId3"/>
          <a:stretch>
            <a:fillRect/>
          </a:stretch>
        </p:blipFill>
        <p:spPr>
          <a:xfrm>
            <a:off x="263772" y="259050"/>
            <a:ext cx="1336428" cy="2043951"/>
          </a:xfrm>
          <a:prstGeom prst="rect">
            <a:avLst/>
          </a:prstGeom>
        </p:spPr>
      </p:pic>
    </p:spTree>
    <p:extLst>
      <p:ext uri="{BB962C8B-B14F-4D97-AF65-F5344CB8AC3E}">
        <p14:creationId xmlns:p14="http://schemas.microsoft.com/office/powerpoint/2010/main" val="4183060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4EBD9D6-9C18-4785-A6BA-1BFA6DB65EB4}"/>
              </a:ext>
            </a:extLst>
          </p:cNvPr>
          <p:cNvSpPr>
            <a:spLocks noGrp="1"/>
          </p:cNvSpPr>
          <p:nvPr>
            <p:ph type="title"/>
          </p:nvPr>
        </p:nvSpPr>
        <p:spPr/>
        <p:txBody>
          <a:bodyPr/>
          <a:lstStyle/>
          <a:p>
            <a:r>
              <a:rPr lang="fr-FR" dirty="0"/>
              <a:t>Evaluation Gériatrique standardisée (EGS)</a:t>
            </a:r>
          </a:p>
        </p:txBody>
      </p:sp>
      <p:sp>
        <p:nvSpPr>
          <p:cNvPr id="3" name="Espace réservé du contenu 2">
            <a:extLst>
              <a:ext uri="{FF2B5EF4-FFF2-40B4-BE49-F238E27FC236}">
                <a16:creationId xmlns:a16="http://schemas.microsoft.com/office/drawing/2014/main" id="{59973A7D-7A9C-4500-97AE-0C67E74FF61B}"/>
              </a:ext>
            </a:extLst>
          </p:cNvPr>
          <p:cNvSpPr>
            <a:spLocks noGrp="1"/>
          </p:cNvSpPr>
          <p:nvPr>
            <p:ph idx="1"/>
          </p:nvPr>
        </p:nvSpPr>
        <p:spPr>
          <a:xfrm>
            <a:off x="2231136" y="2638044"/>
            <a:ext cx="7729728" cy="2724531"/>
          </a:xfrm>
        </p:spPr>
        <p:txBody>
          <a:bodyPr>
            <a:normAutofit/>
          </a:bodyPr>
          <a:lstStyle/>
          <a:p>
            <a:pPr marL="0" indent="0" algn="just">
              <a:spcBef>
                <a:spcPts val="600"/>
              </a:spcBef>
              <a:spcAft>
                <a:spcPts val="600"/>
              </a:spcAft>
              <a:buNone/>
            </a:pPr>
            <a:r>
              <a:rPr lang="fr-FR" sz="1800" b="1" u="sng" dirty="0">
                <a:effectLst/>
                <a:latin typeface="Times New Roman" panose="02020603050405020304" pitchFamily="18" charset="0"/>
                <a:ea typeface="Times New Roman" panose="02020603050405020304" pitchFamily="18" charset="0"/>
              </a:rPr>
              <a:t>L'objectif principal de l’EGS est</a:t>
            </a:r>
            <a:r>
              <a:rPr lang="fr-FR" sz="1800" dirty="0">
                <a:effectLst/>
                <a:latin typeface="Times New Roman" panose="02020603050405020304" pitchFamily="18" charset="0"/>
                <a:ea typeface="Times New Roman" panose="02020603050405020304" pitchFamily="18" charset="0"/>
              </a:rPr>
              <a:t>:</a:t>
            </a:r>
          </a:p>
          <a:p>
            <a:pPr algn="just">
              <a:spcBef>
                <a:spcPts val="600"/>
              </a:spcBef>
              <a:spcAft>
                <a:spcPts val="600"/>
              </a:spcAft>
            </a:pPr>
            <a:r>
              <a:rPr lang="fr-FR" sz="1800" dirty="0">
                <a:effectLst/>
                <a:latin typeface="Times New Roman" panose="02020603050405020304" pitchFamily="18" charset="0"/>
                <a:ea typeface="Times New Roman" panose="02020603050405020304" pitchFamily="18" charset="0"/>
              </a:rPr>
              <a:t>de maîtriser chacune des pathologies affectant la personne âgée, en définissant pour chacune d'elles leur impact sur la qualité de vie et l'espérance de vie.</a:t>
            </a:r>
          </a:p>
          <a:p>
            <a:pPr algn="just">
              <a:spcBef>
                <a:spcPts val="600"/>
              </a:spcBef>
              <a:spcAft>
                <a:spcPts val="600"/>
              </a:spcAft>
            </a:pPr>
            <a:r>
              <a:rPr lang="fr-FR" sz="1800" dirty="0">
                <a:effectLst/>
                <a:latin typeface="Times New Roman" panose="02020603050405020304" pitchFamily="18" charset="0"/>
                <a:ea typeface="Times New Roman" panose="02020603050405020304" pitchFamily="18" charset="0"/>
              </a:rPr>
              <a:t>La hiérarchisation secondaire de ces pathologies permet de définir un projet de soins adapté à chaque résidant </a:t>
            </a:r>
          </a:p>
          <a:p>
            <a:pPr algn="just">
              <a:spcBef>
                <a:spcPts val="600"/>
              </a:spcBef>
              <a:spcAft>
                <a:spcPts val="600"/>
              </a:spcAft>
            </a:pPr>
            <a:r>
              <a:rPr lang="fr-FR" sz="1800" dirty="0">
                <a:effectLst/>
                <a:latin typeface="Times New Roman" panose="02020603050405020304" pitchFamily="18" charset="0"/>
                <a:ea typeface="Times New Roman" panose="02020603050405020304" pitchFamily="18" charset="0"/>
              </a:rPr>
              <a:t>et de justifier les traitements préventifs, curatifs ou palliatifs. </a:t>
            </a:r>
          </a:p>
          <a:p>
            <a:pPr marL="0" indent="0">
              <a:spcBef>
                <a:spcPts val="600"/>
              </a:spcBef>
              <a:spcAft>
                <a:spcPts val="600"/>
              </a:spcAft>
              <a:buNone/>
            </a:pPr>
            <a:endParaRPr lang="fr-FR" sz="1800" dirty="0">
              <a:effectLst/>
              <a:latin typeface="Times New Roman" panose="02020603050405020304" pitchFamily="18" charset="0"/>
              <a:ea typeface="Times New Roman" panose="02020603050405020304" pitchFamily="18" charset="0"/>
            </a:endParaRPr>
          </a:p>
        </p:txBody>
      </p:sp>
      <p:pic>
        <p:nvPicPr>
          <p:cNvPr id="4" name="mcoor_logo1.png">
            <a:extLst>
              <a:ext uri="{FF2B5EF4-FFF2-40B4-BE49-F238E27FC236}">
                <a16:creationId xmlns:a16="http://schemas.microsoft.com/office/drawing/2014/main" id="{073F9F44-F605-4914-9E32-E12166C7D373}"/>
              </a:ext>
            </a:extLst>
          </p:cNvPr>
          <p:cNvPicPr>
            <a:picLocks noChangeAspect="1"/>
          </p:cNvPicPr>
          <p:nvPr/>
        </p:nvPicPr>
        <p:blipFill>
          <a:blip r:embed="rId2" cstate="print"/>
          <a:stretch>
            <a:fillRect/>
          </a:stretch>
        </p:blipFill>
        <p:spPr>
          <a:xfrm>
            <a:off x="9538840" y="5554950"/>
            <a:ext cx="2467871" cy="1044000"/>
          </a:xfrm>
          <a:prstGeom prst="rect">
            <a:avLst/>
          </a:prstGeom>
          <a:ln w="12700">
            <a:miter lim="400000"/>
          </a:ln>
        </p:spPr>
      </p:pic>
      <p:pic>
        <p:nvPicPr>
          <p:cNvPr id="5" name="Image 4">
            <a:extLst>
              <a:ext uri="{FF2B5EF4-FFF2-40B4-BE49-F238E27FC236}">
                <a16:creationId xmlns:a16="http://schemas.microsoft.com/office/drawing/2014/main" id="{34BD7A02-0D84-4C27-99BF-2CBD7B0A8F0D}"/>
              </a:ext>
            </a:extLst>
          </p:cNvPr>
          <p:cNvPicPr>
            <a:picLocks noChangeAspect="1"/>
          </p:cNvPicPr>
          <p:nvPr/>
        </p:nvPicPr>
        <p:blipFill>
          <a:blip r:embed="rId3"/>
          <a:stretch>
            <a:fillRect/>
          </a:stretch>
        </p:blipFill>
        <p:spPr>
          <a:xfrm>
            <a:off x="263772" y="259050"/>
            <a:ext cx="1336428" cy="2043951"/>
          </a:xfrm>
          <a:prstGeom prst="rect">
            <a:avLst/>
          </a:prstGeom>
        </p:spPr>
      </p:pic>
    </p:spTree>
    <p:extLst>
      <p:ext uri="{BB962C8B-B14F-4D97-AF65-F5344CB8AC3E}">
        <p14:creationId xmlns:p14="http://schemas.microsoft.com/office/powerpoint/2010/main" val="39800469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4EBD9D6-9C18-4785-A6BA-1BFA6DB65EB4}"/>
              </a:ext>
            </a:extLst>
          </p:cNvPr>
          <p:cNvSpPr>
            <a:spLocks noGrp="1"/>
          </p:cNvSpPr>
          <p:nvPr>
            <p:ph type="title"/>
          </p:nvPr>
        </p:nvSpPr>
        <p:spPr/>
        <p:txBody>
          <a:bodyPr/>
          <a:lstStyle/>
          <a:p>
            <a:r>
              <a:rPr lang="fr-FR" dirty="0"/>
              <a:t>Evaluation Gériatrique standardisée (EGS)</a:t>
            </a:r>
          </a:p>
        </p:txBody>
      </p:sp>
      <p:sp>
        <p:nvSpPr>
          <p:cNvPr id="3" name="Espace réservé du contenu 2">
            <a:extLst>
              <a:ext uri="{FF2B5EF4-FFF2-40B4-BE49-F238E27FC236}">
                <a16:creationId xmlns:a16="http://schemas.microsoft.com/office/drawing/2014/main" id="{59973A7D-7A9C-4500-97AE-0C67E74FF61B}"/>
              </a:ext>
            </a:extLst>
          </p:cNvPr>
          <p:cNvSpPr>
            <a:spLocks noGrp="1"/>
          </p:cNvSpPr>
          <p:nvPr>
            <p:ph idx="1"/>
          </p:nvPr>
        </p:nvSpPr>
        <p:spPr/>
        <p:txBody>
          <a:bodyPr/>
          <a:lstStyle/>
          <a:p>
            <a:pPr algn="just"/>
            <a:r>
              <a:rPr lang="fr-FR" dirty="0"/>
              <a:t>L’EGS est une des missions du médecin coordonnateur</a:t>
            </a:r>
          </a:p>
          <a:p>
            <a:pPr algn="just"/>
            <a:r>
              <a:rPr lang="fr-FR" dirty="0"/>
              <a:t>Le problème est que ce n’est pas toujours fait car vacance de poste du </a:t>
            </a:r>
            <a:r>
              <a:rPr lang="fr-FR" dirty="0" err="1"/>
              <a:t>medco</a:t>
            </a:r>
            <a:r>
              <a:rPr lang="fr-FR" dirty="0"/>
              <a:t>, absence de temps du </a:t>
            </a:r>
            <a:r>
              <a:rPr lang="fr-FR" dirty="0" err="1"/>
              <a:t>medco</a:t>
            </a:r>
            <a:r>
              <a:rPr lang="fr-FR" dirty="0"/>
              <a:t>, oublie de certaines données de l’EGS</a:t>
            </a:r>
          </a:p>
          <a:p>
            <a:pPr algn="just"/>
            <a:r>
              <a:rPr lang="fr-FR" dirty="0"/>
              <a:t>L’EGS est un travail pluridisciplinaire sous la responsabilité du médecin coordonnateur et/ou du médecin gériatre. C’est un véritable travail collectif.</a:t>
            </a:r>
          </a:p>
          <a:p>
            <a:pPr algn="just"/>
            <a:r>
              <a:rPr lang="fr-FR" dirty="0"/>
              <a:t>Le groupe de travail s’attachera à élaborer un document  à partir de plusieurs documents existants pour en faire une synthèse facile à utiliser</a:t>
            </a:r>
          </a:p>
          <a:p>
            <a:pPr algn="just"/>
            <a:r>
              <a:rPr lang="fr-FR" dirty="0"/>
              <a:t>Copartage en 2008 avait édité un document exhaustif pour ne rien oublié de l’EGS</a:t>
            </a:r>
          </a:p>
          <a:p>
            <a:endParaRPr lang="fr-FR" dirty="0"/>
          </a:p>
        </p:txBody>
      </p:sp>
      <p:pic>
        <p:nvPicPr>
          <p:cNvPr id="4" name="mcoor_logo1.png">
            <a:extLst>
              <a:ext uri="{FF2B5EF4-FFF2-40B4-BE49-F238E27FC236}">
                <a16:creationId xmlns:a16="http://schemas.microsoft.com/office/drawing/2014/main" id="{ACFCD53D-0486-4B06-88F2-C55AEDDC90CE}"/>
              </a:ext>
            </a:extLst>
          </p:cNvPr>
          <p:cNvPicPr>
            <a:picLocks noChangeAspect="1"/>
          </p:cNvPicPr>
          <p:nvPr/>
        </p:nvPicPr>
        <p:blipFill>
          <a:blip r:embed="rId2" cstate="print"/>
          <a:stretch>
            <a:fillRect/>
          </a:stretch>
        </p:blipFill>
        <p:spPr>
          <a:xfrm>
            <a:off x="9453115" y="5534227"/>
            <a:ext cx="2467871" cy="1044000"/>
          </a:xfrm>
          <a:prstGeom prst="rect">
            <a:avLst/>
          </a:prstGeom>
          <a:ln w="12700">
            <a:miter lim="400000"/>
          </a:ln>
        </p:spPr>
      </p:pic>
      <p:pic>
        <p:nvPicPr>
          <p:cNvPr id="5" name="Image 4">
            <a:extLst>
              <a:ext uri="{FF2B5EF4-FFF2-40B4-BE49-F238E27FC236}">
                <a16:creationId xmlns:a16="http://schemas.microsoft.com/office/drawing/2014/main" id="{E1DA4A86-6DEE-4B5D-9378-17790C11DA9C}"/>
              </a:ext>
            </a:extLst>
          </p:cNvPr>
          <p:cNvPicPr>
            <a:picLocks noChangeAspect="1"/>
          </p:cNvPicPr>
          <p:nvPr/>
        </p:nvPicPr>
        <p:blipFill>
          <a:blip r:embed="rId3"/>
          <a:stretch>
            <a:fillRect/>
          </a:stretch>
        </p:blipFill>
        <p:spPr>
          <a:xfrm>
            <a:off x="263772" y="259050"/>
            <a:ext cx="1336428" cy="2043951"/>
          </a:xfrm>
          <a:prstGeom prst="rect">
            <a:avLst/>
          </a:prstGeom>
        </p:spPr>
      </p:pic>
    </p:spTree>
    <p:extLst>
      <p:ext uri="{BB962C8B-B14F-4D97-AF65-F5344CB8AC3E}">
        <p14:creationId xmlns:p14="http://schemas.microsoft.com/office/powerpoint/2010/main" val="11412830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655F15C-0830-43D0-BE02-762745257EA4}"/>
              </a:ext>
            </a:extLst>
          </p:cNvPr>
          <p:cNvSpPr>
            <a:spLocks noGrp="1"/>
          </p:cNvSpPr>
          <p:nvPr>
            <p:ph type="title"/>
          </p:nvPr>
        </p:nvSpPr>
        <p:spPr/>
        <p:txBody>
          <a:bodyPr/>
          <a:lstStyle/>
          <a:p>
            <a:r>
              <a:rPr lang="fr-FR" dirty="0"/>
              <a:t>Evaluation Gériatrique standardisée (EGS)</a:t>
            </a:r>
          </a:p>
        </p:txBody>
      </p:sp>
      <p:sp>
        <p:nvSpPr>
          <p:cNvPr id="3" name="Espace réservé du contenu 2">
            <a:extLst>
              <a:ext uri="{FF2B5EF4-FFF2-40B4-BE49-F238E27FC236}">
                <a16:creationId xmlns:a16="http://schemas.microsoft.com/office/drawing/2014/main" id="{BB2DBFE9-5995-47F4-9B83-F94B1AB38272}"/>
              </a:ext>
            </a:extLst>
          </p:cNvPr>
          <p:cNvSpPr>
            <a:spLocks noGrp="1"/>
          </p:cNvSpPr>
          <p:nvPr>
            <p:ph idx="1"/>
          </p:nvPr>
        </p:nvSpPr>
        <p:spPr/>
        <p:txBody>
          <a:bodyPr/>
          <a:lstStyle/>
          <a:p>
            <a:pPr algn="just"/>
            <a:r>
              <a:rPr lang="fr-FR" dirty="0"/>
              <a:t>L’EGS est bien codifiée. La démarche est celle d’un examen clinique complet avec des échelles d’évaluation gériatriques spécifiques. </a:t>
            </a:r>
          </a:p>
          <a:p>
            <a:pPr algn="just"/>
            <a:r>
              <a:rPr lang="fr-FR" dirty="0"/>
              <a:t>Il ne faut rien oublier et pour cela il faut être méthodique.</a:t>
            </a:r>
          </a:p>
          <a:p>
            <a:pPr algn="just"/>
            <a:r>
              <a:rPr lang="fr-FR" dirty="0"/>
              <a:t>Outre le fait de faire cette évaluation, il faut en faire une synthèse sous la responsabilité d’un médecin: coordonnateur ou gériatre.</a:t>
            </a:r>
          </a:p>
        </p:txBody>
      </p:sp>
      <p:pic>
        <p:nvPicPr>
          <p:cNvPr id="4" name="mcoor_logo1.png">
            <a:extLst>
              <a:ext uri="{FF2B5EF4-FFF2-40B4-BE49-F238E27FC236}">
                <a16:creationId xmlns:a16="http://schemas.microsoft.com/office/drawing/2014/main" id="{5B4DFAAF-C145-4CE0-A745-9DA32756F9A7}"/>
              </a:ext>
            </a:extLst>
          </p:cNvPr>
          <p:cNvPicPr>
            <a:picLocks noChangeAspect="1"/>
          </p:cNvPicPr>
          <p:nvPr/>
        </p:nvPicPr>
        <p:blipFill>
          <a:blip r:embed="rId2" cstate="print"/>
          <a:stretch>
            <a:fillRect/>
          </a:stretch>
        </p:blipFill>
        <p:spPr>
          <a:xfrm>
            <a:off x="9395965" y="5506533"/>
            <a:ext cx="2467871" cy="1044000"/>
          </a:xfrm>
          <a:prstGeom prst="rect">
            <a:avLst/>
          </a:prstGeom>
          <a:ln w="12700">
            <a:miter lim="400000"/>
          </a:ln>
        </p:spPr>
      </p:pic>
      <p:pic>
        <p:nvPicPr>
          <p:cNvPr id="5" name="Image 4">
            <a:extLst>
              <a:ext uri="{FF2B5EF4-FFF2-40B4-BE49-F238E27FC236}">
                <a16:creationId xmlns:a16="http://schemas.microsoft.com/office/drawing/2014/main" id="{42B72857-CC67-44E6-A442-6688B2B904E1}"/>
              </a:ext>
            </a:extLst>
          </p:cNvPr>
          <p:cNvPicPr>
            <a:picLocks noChangeAspect="1"/>
          </p:cNvPicPr>
          <p:nvPr/>
        </p:nvPicPr>
        <p:blipFill>
          <a:blip r:embed="rId3"/>
          <a:stretch>
            <a:fillRect/>
          </a:stretch>
        </p:blipFill>
        <p:spPr>
          <a:xfrm>
            <a:off x="263772" y="259050"/>
            <a:ext cx="1336428" cy="2043951"/>
          </a:xfrm>
          <a:prstGeom prst="rect">
            <a:avLst/>
          </a:prstGeom>
        </p:spPr>
      </p:pic>
    </p:spTree>
    <p:extLst>
      <p:ext uri="{BB962C8B-B14F-4D97-AF65-F5344CB8AC3E}">
        <p14:creationId xmlns:p14="http://schemas.microsoft.com/office/powerpoint/2010/main" val="4149059182"/>
      </p:ext>
    </p:extLst>
  </p:cSld>
  <p:clrMapOvr>
    <a:masterClrMapping/>
  </p:clrMapOvr>
</p:sld>
</file>

<file path=ppt/theme/theme1.xml><?xml version="1.0" encoding="utf-8"?>
<a:theme xmlns:a="http://schemas.openxmlformats.org/drawingml/2006/main" name="Colis">
  <a:themeElements>
    <a:clrScheme name="Parcel">
      <a:dk1>
        <a:srgbClr val="000000"/>
      </a:dk1>
      <a:lt1>
        <a:sysClr val="window" lastClr="FFFFFF"/>
      </a:lt1>
      <a:dk2>
        <a:srgbClr val="5E5E5E"/>
      </a:dk2>
      <a:lt2>
        <a:srgbClr val="DDDDDD"/>
      </a:lt2>
      <a:accent1>
        <a:srgbClr val="A6B727"/>
      </a:accent1>
      <a:accent2>
        <a:srgbClr val="418AB3"/>
      </a:accent2>
      <a:accent3>
        <a:srgbClr val="F69200"/>
      </a:accent3>
      <a:accent4>
        <a:srgbClr val="838383"/>
      </a:accent4>
      <a:accent5>
        <a:srgbClr val="FEC306"/>
      </a:accent5>
      <a:accent6>
        <a:srgbClr val="DF5327"/>
      </a:accent6>
      <a:hlink>
        <a:srgbClr val="F59E00"/>
      </a:hlink>
      <a:folHlink>
        <a:srgbClr val="B2B2B2"/>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A425FB89-E954-4A2A-81DC-D90804A94DBA}"/>
    </a:ext>
  </a:extLst>
</a:theme>
</file>

<file path=docProps/app.xml><?xml version="1.0" encoding="utf-8"?>
<Properties xmlns="http://schemas.openxmlformats.org/officeDocument/2006/extended-properties" xmlns:vt="http://schemas.openxmlformats.org/officeDocument/2006/docPropsVTypes">
  <Template>TM10001115[[fn=Colis]]</Template>
  <TotalTime>5834</TotalTime>
  <Words>1253</Words>
  <Application>Microsoft Office PowerPoint</Application>
  <PresentationFormat>Grand écran</PresentationFormat>
  <Paragraphs>88</Paragraphs>
  <Slides>15</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15</vt:i4>
      </vt:variant>
    </vt:vector>
  </HeadingPairs>
  <TitlesOfParts>
    <vt:vector size="20" baseType="lpstr">
      <vt:lpstr>Arial</vt:lpstr>
      <vt:lpstr>Calibri</vt:lpstr>
      <vt:lpstr>Gill Sans MT</vt:lpstr>
      <vt:lpstr>Times New Roman</vt:lpstr>
      <vt:lpstr>Colis</vt:lpstr>
      <vt:lpstr>Canevas de la prise en charge en EHPAD</vt:lpstr>
      <vt:lpstr>Pourquoi? </vt:lpstr>
      <vt:lpstr>Pourquoi?</vt:lpstr>
      <vt:lpstr>Objectifs?</vt:lpstr>
      <vt:lpstr>COMMENT? </vt:lpstr>
      <vt:lpstr>Récupérer les données du dossier médical antérieur</vt:lpstr>
      <vt:lpstr>Evaluation Gériatrique standardisée (EGS)</vt:lpstr>
      <vt:lpstr>Evaluation Gériatrique standardisée (EGS)</vt:lpstr>
      <vt:lpstr>Evaluation Gériatrique standardisée (EGS)</vt:lpstr>
      <vt:lpstr>Evaluation Gériatrique standardisée (EGS)</vt:lpstr>
      <vt:lpstr>Evaluation Gériatrique standardisée (EGS)</vt:lpstr>
      <vt:lpstr>Volet de synthèse médical</vt:lpstr>
      <vt:lpstr>Volet de synthèse médical</vt:lpstr>
      <vt:lpstr>Dossier de Liaison d’Urgence</vt:lpstr>
      <vt:lpstr> a retenir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Canevas de la prise en charge en EHPAD</dc:title>
  <dc:creator>catherine bayle</dc:creator>
  <cp:lastModifiedBy>catherine bayle</cp:lastModifiedBy>
  <cp:revision>34</cp:revision>
  <dcterms:created xsi:type="dcterms:W3CDTF">2021-06-20T20:18:54Z</dcterms:created>
  <dcterms:modified xsi:type="dcterms:W3CDTF">2021-06-24T21:33:52Z</dcterms:modified>
</cp:coreProperties>
</file>