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QAtMSDphVRZLmQlTVAyxZujCo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793ef80d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793ef80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89152ba46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89152ba4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89152ba46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89152ba4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31371" l="-262" r="261" t="5430"/>
          <a:stretch/>
        </p:blipFill>
        <p:spPr>
          <a:xfrm>
            <a:off x="0" y="1748118"/>
            <a:ext cx="12124296" cy="51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271" y="107577"/>
            <a:ext cx="2798365" cy="13305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961931" y="331267"/>
            <a:ext cx="87405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FORMATION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ACCOMPAGNANT À DOMICILE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DE PERSONNES À FRAGILITÉS MULTIPLES</a:t>
            </a:r>
            <a:endParaRPr b="1" sz="24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1 - Le vieillissement du goût et de l'odorat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17" y="3732504"/>
            <a:ext cx="4858151" cy="3248258"/>
          </a:xfrm>
          <a:prstGeom prst="rect">
            <a:avLst/>
          </a:prstGeom>
          <a:noFill/>
          <a:ln cap="sq" cmpd="sng" w="127000">
            <a:solidFill>
              <a:srgbClr val="04043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sp>
        <p:nvSpPr>
          <p:cNvPr id="92" name="Google Shape;92;p2"/>
          <p:cNvSpPr/>
          <p:nvPr/>
        </p:nvSpPr>
        <p:spPr>
          <a:xfrm>
            <a:off x="5652888" y="2809174"/>
            <a:ext cx="60960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Le vieillissement de l’appareil locomoteur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Le vieillissement de l’appareil digestif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Le vieillissement de la vue, du goût et de l’odorat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Les troubles de la déglutition</a:t>
            </a:r>
            <a:endParaRPr sz="16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63536" l="34081" r="33051" t="10765"/>
          <a:stretch/>
        </p:blipFill>
        <p:spPr>
          <a:xfrm>
            <a:off x="6481482" y="273655"/>
            <a:ext cx="3542966" cy="1557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1 - Le vieillissement de l'appareil locomoteur" id="94" name="Google Shape;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38" y="-217712"/>
            <a:ext cx="4797913" cy="3135472"/>
          </a:xfrm>
          <a:prstGeom prst="rect">
            <a:avLst/>
          </a:prstGeom>
          <a:noFill/>
          <a:ln cap="sq" cmpd="sng" w="127000">
            <a:solidFill>
              <a:srgbClr val="04043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pic>
        <p:nvPicPr>
          <p:cNvPr descr="A1 - Le vieillissement de l'appareil digestif" id="95" name="Google Shape;95;p2"/>
          <p:cNvPicPr preferRelativeResize="0"/>
          <p:nvPr/>
        </p:nvPicPr>
        <p:blipFill rotWithShape="1">
          <a:blip r:embed="rId6">
            <a:alphaModFix/>
          </a:blip>
          <a:srcRect b="10238" l="0" r="0" t="0"/>
          <a:stretch/>
        </p:blipFill>
        <p:spPr>
          <a:xfrm>
            <a:off x="49381" y="1947247"/>
            <a:ext cx="4797913" cy="2805673"/>
          </a:xfrm>
          <a:prstGeom prst="rect">
            <a:avLst/>
          </a:prstGeom>
          <a:noFill/>
          <a:ln cap="sq" cmpd="sng" w="127000">
            <a:solidFill>
              <a:srgbClr val="04043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cxnSp>
        <p:nvCxnSpPr>
          <p:cNvPr id="96" name="Google Shape;96;p2"/>
          <p:cNvCxnSpPr/>
          <p:nvPr/>
        </p:nvCxnSpPr>
        <p:spPr>
          <a:xfrm>
            <a:off x="4979500" y="-74400"/>
            <a:ext cx="33000" cy="7006800"/>
          </a:xfrm>
          <a:prstGeom prst="straightConnector1">
            <a:avLst/>
          </a:prstGeom>
          <a:noFill/>
          <a:ln cap="flat" cmpd="sng" w="152400">
            <a:solidFill>
              <a:srgbClr val="04043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145143" y="1209158"/>
            <a:ext cx="6313713" cy="537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Appréhender le repas comme un temps de soin</a:t>
            </a:r>
            <a:endParaRPr/>
          </a:p>
          <a:p>
            <a:pPr indent="0" lvl="0" marL="0" marR="0" rtl="0" algn="just">
              <a:spcBef>
                <a:spcPts val="872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Identifier l’impact d’une alimentation non équilibrée sur le vieillissement normal et sur les pathologies courantes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Identifier les besoins nutritionnels des personnes vieillissantes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Identifie les besoins nutritionnels des personnes vieillissantes atteintes de maladie neuro dégénératives et de troubles cognitifs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Avoir des repères pour créer un repas équilibré adapté aux personnes âgées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Prévenir les troubles de la déglutition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Prévenir et prendre en charge la dénutrition sur le plan nutritionnel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40438"/>
              </a:buClr>
              <a:buSzPts val="1600"/>
              <a:buFont typeface="Noto Sans Symbols"/>
              <a:buChar char="▪"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Adapter l’alimentation à un diabétique, des personnes qui ont des régimes particuliers, des troubles digestifs, des intolérances</a:t>
            </a:r>
            <a:endParaRPr b="0" i="0" sz="16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0" y="232230"/>
            <a:ext cx="70485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CONTENUS THÉORIQUES</a:t>
            </a:r>
            <a:endParaRPr b="1" sz="24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" name="Google Shape;104;p3"/>
          <p:cNvCxnSpPr/>
          <p:nvPr/>
        </p:nvCxnSpPr>
        <p:spPr>
          <a:xfrm>
            <a:off x="7048500" y="-148800"/>
            <a:ext cx="33000" cy="7006800"/>
          </a:xfrm>
          <a:prstGeom prst="straightConnector1">
            <a:avLst/>
          </a:prstGeom>
          <a:noFill/>
          <a:ln cap="flat" cmpd="sng" w="152400">
            <a:solidFill>
              <a:srgbClr val="04043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6270172" y="2324996"/>
            <a:ext cx="6168573" cy="143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J 1 : Cuisine du quotidien équilibrée et de saison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872"/>
              </a:spcBef>
              <a:spcAft>
                <a:spcPts val="0"/>
              </a:spcAft>
              <a:buNone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J 2 : Faire des plats manger mains, mixés et semi-liquide 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872"/>
              </a:spcBef>
              <a:spcAft>
                <a:spcPts val="0"/>
              </a:spcAft>
              <a:buNone/>
            </a:pPr>
            <a:r>
              <a:rPr b="0" i="0" lang="fr-FR" sz="16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J 3 : Faire un repas sans viande, sans gluten et sans lactose. </a:t>
            </a:r>
            <a:endParaRPr b="0" i="0" sz="16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24857" r="10857" t="0"/>
          <a:stretch/>
        </p:blipFill>
        <p:spPr>
          <a:xfrm>
            <a:off x="0" y="-13147"/>
            <a:ext cx="58782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5878287" y="566056"/>
            <a:ext cx="63137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ATELIERS PRATIQUES</a:t>
            </a:r>
            <a:endParaRPr b="1" sz="24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" name="Google Shape;112;p4"/>
          <p:cNvCxnSpPr/>
          <p:nvPr/>
        </p:nvCxnSpPr>
        <p:spPr>
          <a:xfrm>
            <a:off x="5878275" y="-87550"/>
            <a:ext cx="33000" cy="7006800"/>
          </a:xfrm>
          <a:prstGeom prst="straightConnector1">
            <a:avLst/>
          </a:prstGeom>
          <a:noFill/>
          <a:ln cap="flat" cmpd="sng" w="152400">
            <a:solidFill>
              <a:srgbClr val="04043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-1207" r="14341" t="0"/>
          <a:stretch/>
        </p:blipFill>
        <p:spPr>
          <a:xfrm>
            <a:off x="6523825" y="1963800"/>
            <a:ext cx="5668175" cy="489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4">
            <a:alphaModFix/>
          </a:blip>
          <a:srcRect b="17238" l="0" r="13903" t="0"/>
          <a:stretch/>
        </p:blipFill>
        <p:spPr>
          <a:xfrm>
            <a:off x="0" y="0"/>
            <a:ext cx="6523826" cy="470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1" y="4868675"/>
            <a:ext cx="587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SIMULATION </a:t>
            </a:r>
            <a:endParaRPr b="1" sz="24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6418663" y="702650"/>
            <a:ext cx="587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ANIMATION MONTESSORI</a:t>
            </a:r>
            <a:endParaRPr b="1" sz="24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" name="Google Shape;121;p5"/>
          <p:cNvCxnSpPr/>
          <p:nvPr/>
        </p:nvCxnSpPr>
        <p:spPr>
          <a:xfrm>
            <a:off x="6523825" y="-74400"/>
            <a:ext cx="33000" cy="7006800"/>
          </a:xfrm>
          <a:prstGeom prst="straightConnector1">
            <a:avLst/>
          </a:prstGeom>
          <a:noFill/>
          <a:ln cap="flat" cmpd="sng" w="152400">
            <a:solidFill>
              <a:srgbClr val="04043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f793ef80d8_0_0"/>
          <p:cNvPicPr preferRelativeResize="0"/>
          <p:nvPr/>
        </p:nvPicPr>
        <p:blipFill rotWithShape="1">
          <a:blip r:embed="rId3">
            <a:alphaModFix/>
          </a:blip>
          <a:srcRect b="0" l="22628" r="4681" t="20293"/>
          <a:stretch/>
        </p:blipFill>
        <p:spPr>
          <a:xfrm>
            <a:off x="0" y="0"/>
            <a:ext cx="6573401" cy="540537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f793ef80d8_0_0"/>
          <p:cNvSpPr txBox="1"/>
          <p:nvPr/>
        </p:nvSpPr>
        <p:spPr>
          <a:xfrm>
            <a:off x="264401" y="5488000"/>
            <a:ext cx="5878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ANALYSE ET ÉCHANGE </a:t>
            </a:r>
            <a:endParaRPr b="1" sz="24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DE PRATIQUES</a:t>
            </a:r>
            <a:endParaRPr b="1" sz="24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" name="Google Shape;128;gf793ef80d8_0_0"/>
          <p:cNvCxnSpPr/>
          <p:nvPr/>
        </p:nvCxnSpPr>
        <p:spPr>
          <a:xfrm>
            <a:off x="6573400" y="0"/>
            <a:ext cx="33000" cy="7006800"/>
          </a:xfrm>
          <a:prstGeom prst="straightConnector1">
            <a:avLst/>
          </a:prstGeom>
          <a:noFill/>
          <a:ln cap="flat" cmpd="sng" w="152400">
            <a:solidFill>
              <a:srgbClr val="04043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9" name="Google Shape;129;gf793ef80d8_0_0"/>
          <p:cNvPicPr preferRelativeResize="0"/>
          <p:nvPr/>
        </p:nvPicPr>
        <p:blipFill rotWithShape="1">
          <a:blip r:embed="rId4">
            <a:alphaModFix/>
          </a:blip>
          <a:srcRect b="33330" l="24039" r="46807" t="17218"/>
          <a:stretch/>
        </p:blipFill>
        <p:spPr>
          <a:xfrm>
            <a:off x="6678707" y="1452625"/>
            <a:ext cx="5513292" cy="5405374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gf793ef80d8_0_0"/>
          <p:cNvSpPr txBox="1"/>
          <p:nvPr/>
        </p:nvSpPr>
        <p:spPr>
          <a:xfrm>
            <a:off x="6678700" y="154000"/>
            <a:ext cx="551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40438"/>
                </a:solidFill>
                <a:latin typeface="Roboto"/>
                <a:ea typeface="Roboto"/>
                <a:cs typeface="Roboto"/>
                <a:sym typeface="Roboto"/>
              </a:rPr>
              <a:t>TRANSMISSION </a:t>
            </a:r>
            <a:endParaRPr b="1" sz="2400">
              <a:solidFill>
                <a:srgbClr val="0404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f89152ba46_0_12"/>
          <p:cNvPicPr preferRelativeResize="0"/>
          <p:nvPr/>
        </p:nvPicPr>
        <p:blipFill rotWithShape="1">
          <a:blip r:embed="rId3">
            <a:alphaModFix/>
          </a:blip>
          <a:srcRect b="0" l="0" r="0" t="44858"/>
          <a:stretch/>
        </p:blipFill>
        <p:spPr>
          <a:xfrm>
            <a:off x="0" y="0"/>
            <a:ext cx="12192000" cy="896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f89152ba46_0_12"/>
          <p:cNvSpPr/>
          <p:nvPr/>
        </p:nvSpPr>
        <p:spPr>
          <a:xfrm>
            <a:off x="5337675" y="0"/>
            <a:ext cx="2825700" cy="170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gf89152ba46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375" y="222900"/>
            <a:ext cx="2642299" cy="12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2021-11-04T14:37:40Z</dcterms:created>
  <dc:creator>Compte Microsoft</dc:creator>
</cp:coreProperties>
</file>