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801600" cy="9601200" type="A3"/>
  <p:notesSz cx="6797675" cy="9926638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1C8"/>
    <a:srgbClr val="8CB45A"/>
    <a:srgbClr val="004494"/>
    <a:srgbClr val="6F9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02" autoAdjust="0"/>
    <p:restoredTop sz="94675" autoAdjust="0"/>
  </p:normalViewPr>
  <p:slideViewPr>
    <p:cSldViewPr>
      <p:cViewPr varScale="1">
        <p:scale>
          <a:sx n="59" d="100"/>
          <a:sy n="59" d="100"/>
        </p:scale>
        <p:origin x="1973" y="7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247" cy="496572"/>
          </a:xfrm>
          <a:prstGeom prst="rect">
            <a:avLst/>
          </a:prstGeom>
        </p:spPr>
        <p:txBody>
          <a:bodyPr vert="horz" lIns="92071" tIns="46036" rIns="92071" bIns="4603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826" y="1"/>
            <a:ext cx="2946246" cy="496572"/>
          </a:xfrm>
          <a:prstGeom prst="rect">
            <a:avLst/>
          </a:prstGeom>
        </p:spPr>
        <p:txBody>
          <a:bodyPr vert="horz" lIns="92071" tIns="46036" rIns="92071" bIns="46036" rtlCol="0"/>
          <a:lstStyle>
            <a:lvl1pPr algn="r">
              <a:defRPr sz="1200"/>
            </a:lvl1pPr>
          </a:lstStyle>
          <a:p>
            <a:fld id="{6725AA13-4418-479A-9358-BB73DB8EA807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71" tIns="46036" rIns="92071" bIns="4603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88" y="4715034"/>
            <a:ext cx="5439101" cy="4467546"/>
          </a:xfrm>
          <a:prstGeom prst="rect">
            <a:avLst/>
          </a:prstGeom>
        </p:spPr>
        <p:txBody>
          <a:bodyPr vert="horz" lIns="92071" tIns="46036" rIns="92071" bIns="46036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473"/>
            <a:ext cx="2946247" cy="496571"/>
          </a:xfrm>
          <a:prstGeom prst="rect">
            <a:avLst/>
          </a:prstGeom>
        </p:spPr>
        <p:txBody>
          <a:bodyPr vert="horz" lIns="92071" tIns="46036" rIns="92071" bIns="4603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826" y="9428473"/>
            <a:ext cx="2946246" cy="496571"/>
          </a:xfrm>
          <a:prstGeom prst="rect">
            <a:avLst/>
          </a:prstGeom>
        </p:spPr>
        <p:txBody>
          <a:bodyPr vert="horz" lIns="92071" tIns="46036" rIns="92071" bIns="46036" rtlCol="0" anchor="b"/>
          <a:lstStyle>
            <a:lvl1pPr algn="r">
              <a:defRPr sz="1200"/>
            </a:lvl1pPr>
          </a:lstStyle>
          <a:p>
            <a:fld id="{E35A710F-7A89-4656-AA81-EC6797CDC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26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A710F-7A89-4656-AA81-EC6797CDC65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90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53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16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61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85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513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203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573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463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978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283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75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807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65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2327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30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07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08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1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84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39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52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68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750FF-F5C2-4717-A72A-4E3796EFABCA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83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23B5B-B5CC-4325-9D79-25FAB2BC27D6}" type="datetimeFigureOut">
              <a:rPr lang="fr-FR" smtClean="0"/>
              <a:t>05/08/2025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68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812" y="745410"/>
            <a:ext cx="2461172" cy="455509"/>
          </a:xfrm>
          <a:prstGeom prst="rect">
            <a:avLst/>
          </a:prstGeom>
        </p:spPr>
        <p:txBody>
          <a:bodyPr wrap="square" lIns="50400" tIns="64008" rIns="0" bIns="64008">
            <a:spAutoFit/>
          </a:bodyPr>
          <a:lstStyle/>
          <a:p>
            <a:pPr marL="86233" indent="44450" algn="ctr">
              <a:lnSpc>
                <a:spcPct val="106000"/>
              </a:lnSpc>
            </a:pPr>
            <a:r>
              <a:rPr lang="fr-FR" sz="1000" b="1" dirty="0">
                <a:solidFill>
                  <a:srgbClr val="0702E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DÉLÉGATION DÉPARTEMENTALE</a:t>
            </a:r>
          </a:p>
          <a:p>
            <a:pPr marL="86233" indent="44450" algn="ctr">
              <a:lnSpc>
                <a:spcPct val="106000"/>
              </a:lnSpc>
            </a:pPr>
            <a:r>
              <a:rPr lang="fr-FR" sz="1000" b="1" dirty="0">
                <a:solidFill>
                  <a:srgbClr val="0702E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DU VAL D’OISE</a:t>
            </a:r>
          </a:p>
        </p:txBody>
      </p:sp>
      <p:grpSp>
        <p:nvGrpSpPr>
          <p:cNvPr id="1056" name="Group 59"/>
          <p:cNvGrpSpPr>
            <a:grpSpLocks/>
          </p:cNvGrpSpPr>
          <p:nvPr/>
        </p:nvGrpSpPr>
        <p:grpSpPr bwMode="auto">
          <a:xfrm>
            <a:off x="6894983" y="733608"/>
            <a:ext cx="3146711" cy="765465"/>
            <a:chOff x="8079" y="442"/>
            <a:chExt cx="3692" cy="927"/>
          </a:xfrm>
        </p:grpSpPr>
        <p:sp>
          <p:nvSpPr>
            <p:cNvPr id="1057" name="Freeform 60"/>
            <p:cNvSpPr>
              <a:spLocks/>
            </p:cNvSpPr>
            <p:nvPr/>
          </p:nvSpPr>
          <p:spPr bwMode="auto">
            <a:xfrm>
              <a:off x="8079" y="442"/>
              <a:ext cx="3692" cy="927"/>
            </a:xfrm>
            <a:custGeom>
              <a:avLst/>
              <a:gdLst>
                <a:gd name="T0" fmla="+- 0 11692 8079"/>
                <a:gd name="T1" fmla="*/ T0 w 3692"/>
                <a:gd name="T2" fmla="+- 0 442 442"/>
                <a:gd name="T3" fmla="*/ 442 h 927"/>
                <a:gd name="T4" fmla="+- 0 8157 8079"/>
                <a:gd name="T5" fmla="*/ T4 w 3692"/>
                <a:gd name="T6" fmla="+- 0 442 442"/>
                <a:gd name="T7" fmla="*/ 442 h 927"/>
                <a:gd name="T8" fmla="+- 0 8155 8079"/>
                <a:gd name="T9" fmla="*/ T8 w 3692"/>
                <a:gd name="T10" fmla="+- 0 442 442"/>
                <a:gd name="T11" fmla="*/ 442 h 927"/>
                <a:gd name="T12" fmla="+- 0 11693 8079"/>
                <a:gd name="T13" fmla="*/ T12 w 3692"/>
                <a:gd name="T14" fmla="+- 0 442 442"/>
                <a:gd name="T15" fmla="*/ 442 h 927"/>
                <a:gd name="T16" fmla="+- 0 11692 8079"/>
                <a:gd name="T17" fmla="*/ T16 w 3692"/>
                <a:gd name="T18" fmla="+- 0 442 442"/>
                <a:gd name="T19" fmla="*/ 442 h 92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3692" h="927">
                  <a:moveTo>
                    <a:pt x="3613" y="0"/>
                  </a:moveTo>
                  <a:lnTo>
                    <a:pt x="78" y="0"/>
                  </a:lnTo>
                  <a:lnTo>
                    <a:pt x="76" y="0"/>
                  </a:lnTo>
                  <a:lnTo>
                    <a:pt x="3614" y="0"/>
                  </a:lnTo>
                  <a:lnTo>
                    <a:pt x="361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600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60" name="Group 63"/>
          <p:cNvGrpSpPr>
            <a:grpSpLocks/>
          </p:cNvGrpSpPr>
          <p:nvPr/>
        </p:nvGrpSpPr>
        <p:grpSpPr bwMode="auto">
          <a:xfrm>
            <a:off x="269098" y="618353"/>
            <a:ext cx="2109170" cy="604533"/>
            <a:chOff x="5958" y="1749"/>
            <a:chExt cx="2474" cy="732"/>
          </a:xfrm>
        </p:grpSpPr>
        <p:sp>
          <p:nvSpPr>
            <p:cNvPr id="1061" name="Freeform 64"/>
            <p:cNvSpPr>
              <a:spLocks/>
            </p:cNvSpPr>
            <p:nvPr/>
          </p:nvSpPr>
          <p:spPr bwMode="auto">
            <a:xfrm>
              <a:off x="5958" y="1749"/>
              <a:ext cx="2474" cy="732"/>
            </a:xfrm>
            <a:custGeom>
              <a:avLst/>
              <a:gdLst>
                <a:gd name="T0" fmla="+- 0 8353 5958"/>
                <a:gd name="T1" fmla="*/ T0 w 2474"/>
                <a:gd name="T2" fmla="+- 0 1749 1749"/>
                <a:gd name="T3" fmla="*/ 1749 h 732"/>
                <a:gd name="T4" fmla="+- 0 6037 5958"/>
                <a:gd name="T5" fmla="*/ T4 w 2474"/>
                <a:gd name="T6" fmla="+- 0 1749 1749"/>
                <a:gd name="T7" fmla="*/ 1749 h 732"/>
                <a:gd name="T8" fmla="+- 0 6035 5958"/>
                <a:gd name="T9" fmla="*/ T8 w 2474"/>
                <a:gd name="T10" fmla="+- 0 1749 1749"/>
                <a:gd name="T11" fmla="*/ 1749 h 732"/>
                <a:gd name="T12" fmla="+- 0 8355 5958"/>
                <a:gd name="T13" fmla="*/ T12 w 2474"/>
                <a:gd name="T14" fmla="+- 0 1749 1749"/>
                <a:gd name="T15" fmla="*/ 1749 h 732"/>
                <a:gd name="T16" fmla="+- 0 8353 5958"/>
                <a:gd name="T17" fmla="*/ T16 w 2474"/>
                <a:gd name="T18" fmla="+- 0 1749 1749"/>
                <a:gd name="T19" fmla="*/ 1749 h 73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474" h="732">
                  <a:moveTo>
                    <a:pt x="2395" y="0"/>
                  </a:moveTo>
                  <a:lnTo>
                    <a:pt x="79" y="0"/>
                  </a:lnTo>
                  <a:lnTo>
                    <a:pt x="77" y="0"/>
                  </a:lnTo>
                  <a:lnTo>
                    <a:pt x="2397" y="0"/>
                  </a:lnTo>
                  <a:lnTo>
                    <a:pt x="239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600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4555524" y="1759821"/>
            <a:ext cx="4375206" cy="110638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300" b="1" dirty="0"/>
              <a:t>Laureen JALLAMION </a:t>
            </a:r>
          </a:p>
          <a:p>
            <a:pPr algn="ctr"/>
            <a:r>
              <a:rPr lang="fr-FR" sz="1300" dirty="0"/>
              <a:t>Directrice de la Délégation Départementale</a:t>
            </a:r>
          </a:p>
          <a:p>
            <a:pPr algn="ctr"/>
            <a:endParaRPr lang="fr-FR" sz="700" dirty="0"/>
          </a:p>
          <a:p>
            <a:pPr algn="ctr"/>
            <a:r>
              <a:rPr lang="fr-FR" sz="1300" b="1" dirty="0"/>
              <a:t>Pierre MARECHAL</a:t>
            </a:r>
          </a:p>
          <a:p>
            <a:pPr algn="ctr"/>
            <a:r>
              <a:rPr lang="fr-FR" sz="1300" dirty="0"/>
              <a:t>Directeur Adjoint de la Délégation Départementale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608384" y="1917377"/>
            <a:ext cx="2277936" cy="79263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/>
              <a:t>Secrétariat de Direction</a:t>
            </a:r>
          </a:p>
          <a:p>
            <a:pPr algn="ctr"/>
            <a:r>
              <a:rPr lang="fr-FR" sz="1000" dirty="0"/>
              <a:t>01 34 41 14 04</a:t>
            </a:r>
          </a:p>
          <a:p>
            <a:pPr algn="ctr"/>
            <a:r>
              <a:rPr lang="fr-FR" sz="1000" dirty="0"/>
              <a:t>Corinne MARECHAL 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55805" y="4206914"/>
            <a:ext cx="3441600" cy="612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Judicaël LAPORTE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55718" y="4957894"/>
            <a:ext cx="3441600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3667539" y="5142273"/>
            <a:ext cx="2031304" cy="1045011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Stéphanie AUGUSTINIAK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Dorra BELAID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Paul COINTOT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Patricia LAMARRE</a:t>
            </a:r>
            <a:endParaRPr lang="fr-FR" sz="900" b="1" dirty="0">
              <a:solidFill>
                <a:srgbClr val="004493"/>
              </a:solidFill>
              <a:cs typeface="Arial" panose="020B0604020202020204" pitchFamily="34" charset="0"/>
            </a:endParaRP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Vanessa MONNET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Alexia VIGNAL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812916" y="3865469"/>
            <a:ext cx="2754916" cy="348544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 Autonomie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812916" y="4210422"/>
            <a:ext cx="2754916" cy="619996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xxx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809649" y="7399979"/>
            <a:ext cx="2743713" cy="1588589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Eléonore BROCART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Laura DA CRUZ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Léa DAGIEU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Sophie ELIVON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Mirella PHILOMIN</a:t>
            </a:r>
          </a:p>
          <a:p>
            <a:pPr algn="ctr"/>
            <a:endParaRPr lang="fr-FR" sz="9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0"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Mariela CAVAN</a:t>
            </a:r>
          </a:p>
          <a:p>
            <a:pPr lvl="0" algn="ctr"/>
            <a:endParaRPr lang="fr-FR" sz="9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0"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Océane LAGREE (stagiaire)</a:t>
            </a:r>
          </a:p>
          <a:p>
            <a:pPr lvl="0"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Sabrina THIEUX (apprentie)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783352" y="5902515"/>
            <a:ext cx="2754916" cy="540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01 34 41 14 62</a:t>
            </a:r>
          </a:p>
          <a:p>
            <a:pPr algn="ctr"/>
            <a:r>
              <a:rPr lang="fr-FR" sz="1000" b="1" dirty="0">
                <a:solidFill>
                  <a:schemeClr val="bg1">
                    <a:lumMod val="95000"/>
                  </a:schemeClr>
                </a:solidFill>
                <a:cs typeface="Arial" panose="020B0604020202020204" pitchFamily="34" charset="0"/>
              </a:rPr>
              <a:t>Rose RICHARD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790574" y="5726018"/>
            <a:ext cx="2754916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5796649" y="6525638"/>
            <a:ext cx="2743713" cy="17627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636431" y="3849527"/>
            <a:ext cx="2052000" cy="360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Ville Hôpital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8636431" y="4206914"/>
            <a:ext cx="2052000" cy="612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Adeline CARET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8620693" y="5792142"/>
            <a:ext cx="2075840" cy="16106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8620693" y="5965018"/>
            <a:ext cx="2075840" cy="134823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Camille AULAGNIER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Carole BOUET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Malika DRIDI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Caroline LAMA</a:t>
            </a:r>
          </a:p>
          <a:p>
            <a:pPr algn="ctr"/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Iris COINTOT</a:t>
            </a:r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 err="1">
                <a:solidFill>
                  <a:srgbClr val="000000"/>
                </a:solidFill>
              </a:rPr>
              <a:t>Abdelhaïm</a:t>
            </a:r>
            <a:r>
              <a:rPr lang="fr-FR" sz="900" dirty="0">
                <a:solidFill>
                  <a:srgbClr val="000000"/>
                </a:solidFill>
              </a:rPr>
              <a:t> FAHMI </a:t>
            </a:r>
          </a:p>
          <a:p>
            <a:pPr algn="ctr"/>
            <a:endParaRPr lang="fr-FR" sz="900" dirty="0">
              <a:solidFill>
                <a:srgbClr val="000000"/>
              </a:solidFill>
            </a:endParaRPr>
          </a:p>
        </p:txBody>
      </p:sp>
      <p:cxnSp>
        <p:nvCxnSpPr>
          <p:cNvPr id="41" name="Connecteur droit 40"/>
          <p:cNvCxnSpPr>
            <a:stCxn id="114" idx="0"/>
            <a:endCxn id="114" idx="0"/>
          </p:cNvCxnSpPr>
          <p:nvPr/>
        </p:nvCxnSpPr>
        <p:spPr>
          <a:xfrm>
            <a:off x="7190374" y="38654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154531" y="5134069"/>
            <a:ext cx="1734028" cy="795019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cs typeface="Times New Roman" panose="02020603050405020304" pitchFamily="18" charset="0"/>
              </a:rPr>
              <a:t>Anne BRANENS 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cs typeface="Times New Roman" panose="02020603050405020304" pitchFamily="18" charset="0"/>
              </a:rPr>
              <a:t>01 34 41 14 81</a:t>
            </a:r>
          </a:p>
        </p:txBody>
      </p:sp>
      <p:cxnSp>
        <p:nvCxnSpPr>
          <p:cNvPr id="11" name="Connecteur droit 10"/>
          <p:cNvCxnSpPr>
            <a:cxnSpLocks/>
            <a:stCxn id="103" idx="2"/>
            <a:endCxn id="103" idx="2"/>
          </p:cNvCxnSpPr>
          <p:nvPr/>
        </p:nvCxnSpPr>
        <p:spPr>
          <a:xfrm>
            <a:off x="4683191" y="61872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149226" y="6226902"/>
            <a:ext cx="1692000" cy="98483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fr-FR" altLang="fr-FR" sz="1000" b="1" dirty="0">
              <a:solidFill>
                <a:schemeClr val="bg1"/>
              </a:solidFill>
              <a:ea typeface="Arial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Helen LE GUEN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Eau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Siwa ANDRIEU-LY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Bruno NEELS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Aurélie VINCENT-SULLY</a:t>
            </a:r>
          </a:p>
          <a:p>
            <a:pPr algn="ctr"/>
            <a:endParaRPr lang="fr-FR" sz="900" b="1" dirty="0">
              <a:solidFill>
                <a:srgbClr val="000000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49226" y="6059470"/>
            <a:ext cx="1692000" cy="180021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971191" y="6187284"/>
            <a:ext cx="1600459" cy="158859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Sandrine RIBEIRO de SOUSA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cadre de vie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Aurore BARTHELEMY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Sylvie BREDA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Eveline GALY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Céline LAUTIER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Cristina SANCHEZ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Claire VALENCIA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971192" y="6059469"/>
            <a:ext cx="1604616" cy="167434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55718" y="7380537"/>
            <a:ext cx="1692000" cy="180022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 dirty="0">
              <a:solidFill>
                <a:srgbClr val="4164AA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55718" y="7536883"/>
            <a:ext cx="1692000" cy="131890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Astrid REVILLON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environnement extérieur 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Isabelle BERNARD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Adrien HUGON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Nicolas LHERBIER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Laëtitia NEUVILLE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Sébastien VAL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657600" y="4957109"/>
            <a:ext cx="2041243" cy="2013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58882" y="3845741"/>
            <a:ext cx="3441600" cy="360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Santé Environnement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664496" y="3856383"/>
            <a:ext cx="2052000" cy="37569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Promotion de la Santé et Réduction des Inégalités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3664496" y="4205741"/>
            <a:ext cx="2052000" cy="61317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Diane PIRES</a:t>
            </a:r>
          </a:p>
          <a:p>
            <a:pPr algn="ctr"/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747352" y="3849982"/>
            <a:ext cx="1980000" cy="5321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des projets transversaux – CNR - territorialisation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0753647" y="4382114"/>
            <a:ext cx="1973705" cy="433796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Franck LAVIGNE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971192" y="5133703"/>
            <a:ext cx="1626126" cy="79538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altLang="fr-FR" sz="1000" b="1" dirty="0">
                <a:solidFill>
                  <a:schemeClr val="tx1"/>
                </a:solidFill>
                <a:ea typeface="Arial" pitchFamily="34" charset="0"/>
                <a:cs typeface="Arial" panose="020B0604020202020204" pitchFamily="34" charset="0"/>
              </a:rPr>
              <a:t>XXX</a:t>
            </a:r>
          </a:p>
          <a:p>
            <a:pPr algn="ctr"/>
            <a:r>
              <a:rPr lang="fr-FR" altLang="fr-FR" sz="1000" b="1" dirty="0">
                <a:solidFill>
                  <a:schemeClr val="tx1"/>
                </a:solidFill>
                <a:ea typeface="Arial" pitchFamily="34" charset="0"/>
                <a:cs typeface="Arial" panose="020B0604020202020204" pitchFamily="34" charset="0"/>
              </a:rPr>
              <a:t>Responsable de la cellule ERP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644533" y="4959775"/>
            <a:ext cx="2052000" cy="195895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8644533" y="5139842"/>
            <a:ext cx="2052000" cy="52606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01 34 41 14 56</a:t>
            </a:r>
          </a:p>
          <a:p>
            <a:pPr algn="ctr"/>
            <a:r>
              <a:rPr lang="fr-FR" sz="1000" b="1" dirty="0">
                <a:solidFill>
                  <a:schemeClr val="bg1">
                    <a:lumMod val="95000"/>
                  </a:schemeClr>
                </a:solidFill>
                <a:cs typeface="Arial" panose="020B0604020202020204" pitchFamily="34" charset="0"/>
              </a:rPr>
              <a:t>Géraldine BORDEAU</a:t>
            </a:r>
          </a:p>
        </p:txBody>
      </p:sp>
      <p:pic>
        <p:nvPicPr>
          <p:cNvPr id="77" name="Image 26" descr="cid:image001.png@01D621D8.15F839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72" y="113717"/>
            <a:ext cx="1923028" cy="58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" name="Rectangle 106"/>
          <p:cNvSpPr/>
          <p:nvPr/>
        </p:nvSpPr>
        <p:spPr>
          <a:xfrm>
            <a:off x="7214478" y="6700651"/>
            <a:ext cx="1334166" cy="688629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Charlotte RIGANEL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(PH)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5809649" y="6700651"/>
            <a:ext cx="1397219" cy="688629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 err="1">
                <a:solidFill>
                  <a:schemeClr val="tx1"/>
                </a:solidFill>
                <a:cs typeface="Times New Roman" panose="02020603050405020304" pitchFamily="18" charset="0"/>
              </a:rPr>
              <a:t>Eric</a:t>
            </a:r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 VENOUGOBALANE 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(PA)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0780374" y="5953205"/>
            <a:ext cx="1963287" cy="54739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>
                <a:solidFill>
                  <a:schemeClr val="tx1"/>
                </a:solidFill>
                <a:cs typeface="Times New Roman" panose="02020603050405020304" pitchFamily="18" charset="0"/>
              </a:rPr>
              <a:t>Sylvie KICHENAMOURTHY</a:t>
            </a:r>
            <a:endParaRPr lang="fr-FR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12" name="ZoneTexte 111"/>
          <p:cNvSpPr txBox="1"/>
          <p:nvPr/>
        </p:nvSpPr>
        <p:spPr>
          <a:xfrm>
            <a:off x="4024536" y="8977064"/>
            <a:ext cx="20162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8" name="Rectangle 77"/>
          <p:cNvSpPr/>
          <p:nvPr/>
        </p:nvSpPr>
        <p:spPr>
          <a:xfrm>
            <a:off x="10780373" y="5792142"/>
            <a:ext cx="1963287" cy="16106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cxnSp>
        <p:nvCxnSpPr>
          <p:cNvPr id="12" name="Connecteur droit 11"/>
          <p:cNvCxnSpPr>
            <a:stCxn id="72" idx="2"/>
          </p:cNvCxnSpPr>
          <p:nvPr/>
        </p:nvCxnSpPr>
        <p:spPr>
          <a:xfrm>
            <a:off x="6743127" y="2866206"/>
            <a:ext cx="0" cy="638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888559" y="3504456"/>
            <a:ext cx="98571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endCxn id="96" idx="0"/>
          </p:cNvCxnSpPr>
          <p:nvPr/>
        </p:nvCxnSpPr>
        <p:spPr>
          <a:xfrm flipH="1">
            <a:off x="1879682" y="3504456"/>
            <a:ext cx="8877" cy="34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101" idx="0"/>
          </p:cNvCxnSpPr>
          <p:nvPr/>
        </p:nvCxnSpPr>
        <p:spPr>
          <a:xfrm flipH="1" flipV="1">
            <a:off x="4678221" y="3514320"/>
            <a:ext cx="12275" cy="342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14" idx="0"/>
          </p:cNvCxnSpPr>
          <p:nvPr/>
        </p:nvCxnSpPr>
        <p:spPr>
          <a:xfrm flipH="1" flipV="1">
            <a:off x="7184772" y="3512261"/>
            <a:ext cx="5602" cy="353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128" idx="0"/>
          </p:cNvCxnSpPr>
          <p:nvPr/>
        </p:nvCxnSpPr>
        <p:spPr>
          <a:xfrm flipH="1" flipV="1">
            <a:off x="9659048" y="3513788"/>
            <a:ext cx="3383" cy="335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cxnSpLocks/>
            <a:stCxn id="74" idx="0"/>
          </p:cNvCxnSpPr>
          <p:nvPr/>
        </p:nvCxnSpPr>
        <p:spPr>
          <a:xfrm flipV="1">
            <a:off x="11737352" y="3504456"/>
            <a:ext cx="8356" cy="345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72" idx="3"/>
          </p:cNvCxnSpPr>
          <p:nvPr/>
        </p:nvCxnSpPr>
        <p:spPr>
          <a:xfrm flipV="1">
            <a:off x="8930730" y="2308768"/>
            <a:ext cx="694680" cy="4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5809649" y="4964745"/>
            <a:ext cx="2754916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815902" y="5128954"/>
            <a:ext cx="2754916" cy="540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Anne-Sophie PELC</a:t>
            </a:r>
          </a:p>
          <a:p>
            <a:pPr algn="ctr"/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 adjointe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0746991" y="4999113"/>
            <a:ext cx="1970396" cy="195526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0753244" y="5155670"/>
            <a:ext cx="1973705" cy="51328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Damien TURSIS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Responsable territorialisation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685952" y="1915381"/>
            <a:ext cx="2277936" cy="79263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/>
              <a:t>Conseiller médical</a:t>
            </a:r>
          </a:p>
          <a:p>
            <a:pPr algn="ctr"/>
            <a:r>
              <a:rPr lang="fr-FR" sz="1000" b="1"/>
              <a:t>Claire VO </a:t>
            </a:r>
            <a:r>
              <a:rPr lang="fr-FR" sz="1000" b="1" dirty="0"/>
              <a:t>VAN</a:t>
            </a:r>
            <a:endParaRPr lang="fr-FR" sz="1000" dirty="0"/>
          </a:p>
        </p:txBody>
      </p:sp>
      <p:cxnSp>
        <p:nvCxnSpPr>
          <p:cNvPr id="66" name="Connecteur droit 65"/>
          <p:cNvCxnSpPr/>
          <p:nvPr/>
        </p:nvCxnSpPr>
        <p:spPr>
          <a:xfrm flipV="1">
            <a:off x="3963888" y="2308768"/>
            <a:ext cx="694680" cy="4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987531" y="8021784"/>
            <a:ext cx="1626127" cy="834006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Chargée défense et sécurité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cs typeface="Times New Roman" panose="02020603050405020304" pitchFamily="18" charset="0"/>
              </a:rPr>
              <a:t>Lisa FORTEA</a:t>
            </a:r>
          </a:p>
          <a:p>
            <a:pPr algn="ctr"/>
            <a:endParaRPr lang="fr-FR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r>
              <a:rPr lang="fr-FR" sz="1000" dirty="0">
                <a:solidFill>
                  <a:schemeClr val="tx1"/>
                </a:solidFill>
                <a:cs typeface="Times New Roman" panose="02020603050405020304" pitchFamily="18" charset="0"/>
              </a:rPr>
              <a:t>MALI </a:t>
            </a:r>
            <a:r>
              <a:rPr lang="fr-FR" sz="1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Chaimaa</a:t>
            </a:r>
            <a:r>
              <a:rPr lang="fr-FR" sz="1000" dirty="0">
                <a:solidFill>
                  <a:schemeClr val="tx1"/>
                </a:solidFill>
                <a:cs typeface="Times New Roman" panose="02020603050405020304" pitchFamily="18" charset="0"/>
              </a:rPr>
              <a:t> (stagiaire)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987281" y="7893171"/>
            <a:ext cx="1626127" cy="13909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2109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5703</TotalTime>
  <Words>240</Words>
  <Application>Microsoft Office PowerPoint</Application>
  <PresentationFormat>A3 (297 x 420 mm)</PresentationFormat>
  <Paragraphs>94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WILK, Serge</dc:creator>
  <cp:lastModifiedBy>MARECHAL, Corinne (ARS-IDF)</cp:lastModifiedBy>
  <cp:revision>498</cp:revision>
  <cp:lastPrinted>2025-01-29T15:29:28Z</cp:lastPrinted>
  <dcterms:created xsi:type="dcterms:W3CDTF">2013-12-11T08:07:47Z</dcterms:created>
  <dcterms:modified xsi:type="dcterms:W3CDTF">2025-08-05T11:57:05Z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2025-08-05T11:57:04Z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e8dc61ff-f733-4402-8f62-1544c1ea2dcc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