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801600" cy="9601200" type="A3"/>
  <p:notesSz cx="6797675" cy="9926638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1C8"/>
    <a:srgbClr val="8CB45A"/>
    <a:srgbClr val="004494"/>
    <a:srgbClr val="6F9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02" autoAdjust="0"/>
    <p:restoredTop sz="94675" autoAdjust="0"/>
  </p:normalViewPr>
  <p:slideViewPr>
    <p:cSldViewPr>
      <p:cViewPr varScale="1">
        <p:scale>
          <a:sx n="71" d="100"/>
          <a:sy n="71" d="100"/>
        </p:scale>
        <p:origin x="672" y="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47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r">
              <a:defRPr sz="1200"/>
            </a:lvl1pPr>
          </a:lstStyle>
          <a:p>
            <a:fld id="{6725AA13-4418-479A-9358-BB73DB8EA807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1" tIns="46036" rIns="92071" bIns="4603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71" tIns="46036" rIns="92071" bIns="4603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473"/>
            <a:ext cx="2946247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826" y="9428473"/>
            <a:ext cx="2946246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r">
              <a:defRPr sz="1200"/>
            </a:lvl1pPr>
          </a:lstStyle>
          <a:p>
            <a:fld id="{E35A710F-7A89-4656-AA81-EC6797CDC6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26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A710F-7A89-4656-AA81-EC6797CDC65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0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53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1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15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85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513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3125" y="2393950"/>
            <a:ext cx="11041063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3125" y="6424613"/>
            <a:ext cx="11041063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03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9475" y="2555875"/>
            <a:ext cx="5445125" cy="60912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7000" y="2555875"/>
            <a:ext cx="5445125" cy="60912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573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511175"/>
            <a:ext cx="1104265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81063" y="2354263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81063" y="3506788"/>
            <a:ext cx="5416550" cy="5159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80175" y="2354263"/>
            <a:ext cx="5443538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80175" y="3506788"/>
            <a:ext cx="5443538" cy="5159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46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978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83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75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07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65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32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61463" y="511175"/>
            <a:ext cx="2760662" cy="81359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8" cy="81359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3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0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0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1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8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9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5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50FF-F5C2-4717-A72A-4E3796EFABCA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8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79475" y="511175"/>
            <a:ext cx="1104265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9475" y="2555875"/>
            <a:ext cx="11042650" cy="60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79475" y="8899525"/>
            <a:ext cx="28813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3B5B-B5CC-4325-9D79-25FAB2BC27D6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40213" y="8899525"/>
            <a:ext cx="43211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40813" y="8899525"/>
            <a:ext cx="288131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68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9" name="Connecteur droit 208"/>
          <p:cNvCxnSpPr>
            <a:endCxn id="132" idx="2"/>
          </p:cNvCxnSpPr>
          <p:nvPr/>
        </p:nvCxnSpPr>
        <p:spPr>
          <a:xfrm>
            <a:off x="11233271" y="3446361"/>
            <a:ext cx="35032" cy="445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/>
          <p:cNvCxnSpPr/>
          <p:nvPr/>
        </p:nvCxnSpPr>
        <p:spPr>
          <a:xfrm>
            <a:off x="8392462" y="3468938"/>
            <a:ext cx="16359" cy="4433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necteur droit 1030"/>
          <p:cNvCxnSpPr>
            <a:endCxn id="75" idx="0"/>
          </p:cNvCxnSpPr>
          <p:nvPr/>
        </p:nvCxnSpPr>
        <p:spPr>
          <a:xfrm flipH="1">
            <a:off x="1876518" y="3421463"/>
            <a:ext cx="12199" cy="1536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36" y="62474"/>
            <a:ext cx="1668162" cy="68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20812" y="745410"/>
            <a:ext cx="2461172" cy="455509"/>
          </a:xfrm>
          <a:prstGeom prst="rect">
            <a:avLst/>
          </a:prstGeom>
        </p:spPr>
        <p:txBody>
          <a:bodyPr wrap="square" lIns="50400" tIns="64008" rIns="0" bIns="64008">
            <a:spAutoFit/>
          </a:bodyPr>
          <a:lstStyle/>
          <a:p>
            <a:pPr marL="86233" indent="44450" algn="ctr">
              <a:lnSpc>
                <a:spcPct val="106000"/>
              </a:lnSpc>
            </a:pPr>
            <a:r>
              <a:rPr lang="fr-FR" sz="1000" b="1" dirty="0" smtClean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DÉLÉGATION DÉPARTEMENTALE</a:t>
            </a:r>
            <a:endParaRPr lang="fr-FR" sz="1000" b="1" dirty="0">
              <a:solidFill>
                <a:srgbClr val="0702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6233" indent="44450" algn="ctr">
              <a:lnSpc>
                <a:spcPct val="106000"/>
              </a:lnSpc>
            </a:pPr>
            <a:r>
              <a:rPr lang="fr-FR" sz="1000" b="1" dirty="0" smtClean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DU VAL D’OISE</a:t>
            </a:r>
            <a:endParaRPr lang="fr-FR" sz="1000" b="1" dirty="0">
              <a:solidFill>
                <a:srgbClr val="0702E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pSp>
        <p:nvGrpSpPr>
          <p:cNvPr id="1056" name="Group 59"/>
          <p:cNvGrpSpPr>
            <a:grpSpLocks/>
          </p:cNvGrpSpPr>
          <p:nvPr/>
        </p:nvGrpSpPr>
        <p:grpSpPr bwMode="auto">
          <a:xfrm>
            <a:off x="6894983" y="733608"/>
            <a:ext cx="3146711" cy="765465"/>
            <a:chOff x="8079" y="442"/>
            <a:chExt cx="3692" cy="927"/>
          </a:xfrm>
        </p:grpSpPr>
        <p:sp>
          <p:nvSpPr>
            <p:cNvPr id="1057" name="Freeform 60"/>
            <p:cNvSpPr>
              <a:spLocks/>
            </p:cNvSpPr>
            <p:nvPr/>
          </p:nvSpPr>
          <p:spPr bwMode="auto">
            <a:xfrm>
              <a:off x="8079" y="442"/>
              <a:ext cx="3692" cy="927"/>
            </a:xfrm>
            <a:custGeom>
              <a:avLst/>
              <a:gdLst>
                <a:gd name="T0" fmla="+- 0 11692 8079"/>
                <a:gd name="T1" fmla="*/ T0 w 3692"/>
                <a:gd name="T2" fmla="+- 0 442 442"/>
                <a:gd name="T3" fmla="*/ 442 h 927"/>
                <a:gd name="T4" fmla="+- 0 8157 8079"/>
                <a:gd name="T5" fmla="*/ T4 w 3692"/>
                <a:gd name="T6" fmla="+- 0 442 442"/>
                <a:gd name="T7" fmla="*/ 442 h 927"/>
                <a:gd name="T8" fmla="+- 0 8155 8079"/>
                <a:gd name="T9" fmla="*/ T8 w 3692"/>
                <a:gd name="T10" fmla="+- 0 442 442"/>
                <a:gd name="T11" fmla="*/ 442 h 927"/>
                <a:gd name="T12" fmla="+- 0 11693 8079"/>
                <a:gd name="T13" fmla="*/ T12 w 3692"/>
                <a:gd name="T14" fmla="+- 0 442 442"/>
                <a:gd name="T15" fmla="*/ 442 h 927"/>
                <a:gd name="T16" fmla="+- 0 11692 8079"/>
                <a:gd name="T17" fmla="*/ T16 w 3692"/>
                <a:gd name="T18" fmla="+- 0 442 442"/>
                <a:gd name="T19" fmla="*/ 442 h 92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692" h="927">
                  <a:moveTo>
                    <a:pt x="3613" y="0"/>
                  </a:moveTo>
                  <a:lnTo>
                    <a:pt x="78" y="0"/>
                  </a:lnTo>
                  <a:lnTo>
                    <a:pt x="76" y="0"/>
                  </a:lnTo>
                  <a:lnTo>
                    <a:pt x="3614" y="0"/>
                  </a:lnTo>
                  <a:lnTo>
                    <a:pt x="36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60" name="Group 63"/>
          <p:cNvGrpSpPr>
            <a:grpSpLocks/>
          </p:cNvGrpSpPr>
          <p:nvPr/>
        </p:nvGrpSpPr>
        <p:grpSpPr bwMode="auto">
          <a:xfrm>
            <a:off x="269098" y="618353"/>
            <a:ext cx="2109170" cy="604533"/>
            <a:chOff x="5958" y="1749"/>
            <a:chExt cx="2474" cy="732"/>
          </a:xfrm>
        </p:grpSpPr>
        <p:sp>
          <p:nvSpPr>
            <p:cNvPr id="1061" name="Freeform 64"/>
            <p:cNvSpPr>
              <a:spLocks/>
            </p:cNvSpPr>
            <p:nvPr/>
          </p:nvSpPr>
          <p:spPr bwMode="auto">
            <a:xfrm>
              <a:off x="5958" y="1749"/>
              <a:ext cx="2474" cy="732"/>
            </a:xfrm>
            <a:custGeom>
              <a:avLst/>
              <a:gdLst>
                <a:gd name="T0" fmla="+- 0 8353 5958"/>
                <a:gd name="T1" fmla="*/ T0 w 2474"/>
                <a:gd name="T2" fmla="+- 0 1749 1749"/>
                <a:gd name="T3" fmla="*/ 1749 h 732"/>
                <a:gd name="T4" fmla="+- 0 6037 5958"/>
                <a:gd name="T5" fmla="*/ T4 w 2474"/>
                <a:gd name="T6" fmla="+- 0 1749 1749"/>
                <a:gd name="T7" fmla="*/ 1749 h 732"/>
                <a:gd name="T8" fmla="+- 0 6035 5958"/>
                <a:gd name="T9" fmla="*/ T8 w 2474"/>
                <a:gd name="T10" fmla="+- 0 1749 1749"/>
                <a:gd name="T11" fmla="*/ 1749 h 732"/>
                <a:gd name="T12" fmla="+- 0 8355 5958"/>
                <a:gd name="T13" fmla="*/ T12 w 2474"/>
                <a:gd name="T14" fmla="+- 0 1749 1749"/>
                <a:gd name="T15" fmla="*/ 1749 h 732"/>
                <a:gd name="T16" fmla="+- 0 8353 5958"/>
                <a:gd name="T17" fmla="*/ T16 w 2474"/>
                <a:gd name="T18" fmla="+- 0 1749 1749"/>
                <a:gd name="T19" fmla="*/ 1749 h 7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474" h="732">
                  <a:moveTo>
                    <a:pt x="2395" y="0"/>
                  </a:moveTo>
                  <a:lnTo>
                    <a:pt x="79" y="0"/>
                  </a:lnTo>
                  <a:lnTo>
                    <a:pt x="77" y="0"/>
                  </a:lnTo>
                  <a:lnTo>
                    <a:pt x="2397" y="0"/>
                  </a:lnTo>
                  <a:lnTo>
                    <a:pt x="23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54" name="Connecteur droit 153"/>
          <p:cNvCxnSpPr/>
          <p:nvPr/>
        </p:nvCxnSpPr>
        <p:spPr>
          <a:xfrm>
            <a:off x="1879682" y="3434371"/>
            <a:ext cx="9353589" cy="2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Rectangle 224"/>
          <p:cNvSpPr/>
          <p:nvPr/>
        </p:nvSpPr>
        <p:spPr>
          <a:xfrm>
            <a:off x="10223177" y="9359461"/>
            <a:ext cx="2528729" cy="283154"/>
          </a:xfrm>
          <a:prstGeom prst="rect">
            <a:avLst/>
          </a:prstGeom>
        </p:spPr>
        <p:txBody>
          <a:bodyPr wrap="square" lIns="50400" tIns="64008" rIns="128016" bIns="64008">
            <a:spAutoFit/>
          </a:bodyPr>
          <a:lstStyle/>
          <a:p>
            <a:pPr algn="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Mise à jour : </a:t>
            </a:r>
            <a:fld id="{862C4F91-218B-4894-A64E-95D3A694CA22}" type="datetime1">
              <a:rPr lang="fr-FR" sz="1000" smtClean="0">
                <a:latin typeface="Arial" panose="020B0604020202020204" pitchFamily="34" charset="0"/>
                <a:cs typeface="Arial" panose="020B0604020202020204" pitchFamily="34" charset="0"/>
              </a:rPr>
              <a:t>02/09/2021</a:t>
            </a:fld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3" name="Connecteur droit 172"/>
          <p:cNvCxnSpPr/>
          <p:nvPr/>
        </p:nvCxnSpPr>
        <p:spPr>
          <a:xfrm>
            <a:off x="8489032" y="1111610"/>
            <a:ext cx="0" cy="2334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816882" y="28999"/>
            <a:ext cx="4375206" cy="1106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300" b="1" dirty="0"/>
              <a:t>Laure KERVADEC</a:t>
            </a:r>
          </a:p>
          <a:p>
            <a:pPr algn="ctr"/>
            <a:r>
              <a:rPr lang="fr-FR" sz="1300" dirty="0" smtClean="0"/>
              <a:t>Directrice de la Délégation Départementale</a:t>
            </a:r>
            <a:endParaRPr lang="fr-FR" sz="1300" dirty="0"/>
          </a:p>
          <a:p>
            <a:pPr algn="ctr"/>
            <a:endParaRPr lang="fr-FR" sz="700" dirty="0" smtClean="0"/>
          </a:p>
          <a:p>
            <a:pPr algn="ctr"/>
            <a:r>
              <a:rPr lang="fr-FR" sz="1300" b="1" dirty="0"/>
              <a:t>Laureen WELSCHBILLIG </a:t>
            </a:r>
            <a:endParaRPr lang="fr-FR" sz="1300" b="1" dirty="0" smtClean="0"/>
          </a:p>
          <a:p>
            <a:pPr algn="ctr"/>
            <a:r>
              <a:rPr lang="fr-FR" sz="1300" dirty="0" smtClean="0"/>
              <a:t>Directrice </a:t>
            </a:r>
            <a:r>
              <a:rPr lang="fr-FR" sz="1300" dirty="0" smtClean="0"/>
              <a:t>déléguée </a:t>
            </a:r>
            <a:r>
              <a:rPr lang="fr-FR" sz="1300" dirty="0" smtClean="0"/>
              <a:t>de la Délégation Départementale</a:t>
            </a:r>
            <a:endParaRPr lang="fr-FR" sz="1300" dirty="0"/>
          </a:p>
        </p:txBody>
      </p:sp>
      <p:sp>
        <p:nvSpPr>
          <p:cNvPr id="73" name="Rectangle 72"/>
          <p:cNvSpPr/>
          <p:nvPr/>
        </p:nvSpPr>
        <p:spPr>
          <a:xfrm>
            <a:off x="8846339" y="1514287"/>
            <a:ext cx="2277936" cy="651412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Secrétariat de Direction</a:t>
            </a:r>
          </a:p>
          <a:p>
            <a:pPr algn="ctr"/>
            <a:r>
              <a:rPr lang="fr-FR" sz="1000" dirty="0" smtClean="0"/>
              <a:t>Martine JANIN</a:t>
            </a:r>
          </a:p>
          <a:p>
            <a:pPr algn="ctr"/>
            <a:r>
              <a:rPr lang="fr-FR" sz="1000" dirty="0" smtClean="0"/>
              <a:t>Corinne MARECHAL 01 34 41 14 04</a:t>
            </a:r>
            <a:endParaRPr lang="fr-FR" sz="1000" dirty="0"/>
          </a:p>
        </p:txBody>
      </p:sp>
      <p:sp>
        <p:nvSpPr>
          <p:cNvPr id="86" name="Rectangle 85"/>
          <p:cNvSpPr/>
          <p:nvPr/>
        </p:nvSpPr>
        <p:spPr>
          <a:xfrm>
            <a:off x="9412915" y="306306"/>
            <a:ext cx="1980000" cy="32289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rgbClr val="4164AA"/>
                </a:solidFill>
              </a:rPr>
              <a:t>Conseiller Ressources Humaines</a:t>
            </a:r>
            <a:endParaRPr lang="fr-FR" sz="1000" b="1" dirty="0">
              <a:solidFill>
                <a:srgbClr val="4164AA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9412915" y="629203"/>
            <a:ext cx="1980000" cy="44821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Damien </a:t>
            </a:r>
            <a:r>
              <a:rPr lang="fr-FR" sz="1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BICHON</a:t>
            </a:r>
            <a:endParaRPr lang="fr-FR" sz="1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55805" y="4206914"/>
            <a:ext cx="34416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Audrey JAOUEN</a:t>
            </a:r>
          </a:p>
          <a:p>
            <a:pPr algn="ctr"/>
            <a:r>
              <a:rPr lang="fr-FR" sz="10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55718" y="4957894"/>
            <a:ext cx="34416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405196" y="5113287"/>
            <a:ext cx="2034347" cy="1219901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Dorra</a:t>
            </a:r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BELAID</a:t>
            </a:r>
          </a:p>
          <a:p>
            <a:pPr algn="ctr"/>
            <a:r>
              <a:rPr lang="fr-FR" sz="900" dirty="0" err="1">
                <a:solidFill>
                  <a:srgbClr val="000000"/>
                </a:solidFill>
              </a:rPr>
              <a:t>Mickaëla</a:t>
            </a:r>
            <a:r>
              <a:rPr lang="fr-FR" sz="900" dirty="0">
                <a:solidFill>
                  <a:srgbClr val="000000"/>
                </a:solidFill>
              </a:rPr>
              <a:t> GIRAULT 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Patricia LAMARRE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Marion LE PRIOL </a:t>
            </a:r>
            <a:endParaRPr lang="fr-FR" sz="900" b="1" dirty="0">
              <a:solidFill>
                <a:srgbClr val="004493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Vanessa MONNET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Sylvie SADAOUI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363386" y="3854013"/>
            <a:ext cx="20520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rgbClr val="4164AA"/>
                </a:solidFill>
              </a:rPr>
              <a:t>Département  Autonomie</a:t>
            </a:r>
            <a:endParaRPr lang="fr-FR" sz="1000" b="1" dirty="0">
              <a:solidFill>
                <a:srgbClr val="4164AA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7363386" y="4210421"/>
            <a:ext cx="20520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Romain CAUZARD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  <a:endParaRPr lang="fr-FR" sz="1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363386" y="6036712"/>
            <a:ext cx="2052000" cy="102553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Unité Personnes Âgées</a:t>
            </a:r>
          </a:p>
          <a:p>
            <a:pPr algn="ctr"/>
            <a:r>
              <a:rPr lang="fr-FR" sz="9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Adélaïde AMOUZOU</a:t>
            </a:r>
            <a:endParaRPr lang="fr-FR" sz="9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Enola COUTELIER (Apprentie)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Sylvie KICHENAMOURTHY </a:t>
            </a:r>
          </a:p>
          <a:p>
            <a:pPr algn="ctr"/>
            <a:r>
              <a:rPr lang="fr-FR" sz="9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Eric</a:t>
            </a:r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VENOUGOBALANE</a:t>
            </a:r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7363386" y="5124653"/>
            <a:ext cx="2052000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Secrétariat : 01 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34 41 </a:t>
            </a:r>
            <a:r>
              <a:rPr lang="fr-FR" sz="1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14 62</a:t>
            </a:r>
            <a:endParaRPr lang="fr-FR" sz="1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1000" b="1" dirty="0" smtClean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Rose </a:t>
            </a:r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7363386" y="4945829"/>
            <a:ext cx="20520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360915" y="5847950"/>
            <a:ext cx="2052000" cy="188762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360915" y="7446798"/>
            <a:ext cx="2052000" cy="117781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Unité Personnes Handicapées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  <a:cs typeface="Arial" panose="020B0604020202020204" pitchFamily="34" charset="0"/>
              </a:rPr>
              <a:t>Romain CAUZARD </a:t>
            </a:r>
            <a:endParaRPr lang="fr-FR" sz="9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0" algn="ctr"/>
            <a:r>
              <a:rPr lang="fr-FR" sz="9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Mariela</a:t>
            </a:r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CAVAN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Yolande KUNTU-MENA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Anne-Sophie PELC</a:t>
            </a:r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Sylvie POULAILLEAU</a:t>
            </a:r>
          </a:p>
          <a:p>
            <a:pPr lvl="0" algn="ctr"/>
            <a:r>
              <a:rPr lang="fr-FR" sz="9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Charlotte RIGANEL</a:t>
            </a:r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7360915" y="7251004"/>
            <a:ext cx="2052000" cy="19579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0223177" y="3849527"/>
            <a:ext cx="20520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rgbClr val="4164AA"/>
                </a:solidFill>
              </a:rPr>
              <a:t>Département Ville Hôpital</a:t>
            </a:r>
            <a:endParaRPr lang="fr-FR" sz="1000" b="1" dirty="0">
              <a:solidFill>
                <a:srgbClr val="4164AA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0223177" y="4206914"/>
            <a:ext cx="20520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Adeline CARET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10243225" y="6547338"/>
            <a:ext cx="20520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10242303" y="6727052"/>
            <a:ext cx="2052000" cy="117543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Adeline </a:t>
            </a:r>
            <a:r>
              <a:rPr lang="fr-FR" sz="900" dirty="0">
                <a:solidFill>
                  <a:srgbClr val="000000"/>
                </a:solidFill>
              </a:rPr>
              <a:t>BOUGHNISA territoire Est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Tanguy CHOLIN Territoire Sud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Iris COINTOT</a:t>
            </a:r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 err="1">
                <a:solidFill>
                  <a:srgbClr val="000000"/>
                </a:solidFill>
              </a:rPr>
              <a:t>Abdelhaïm</a:t>
            </a:r>
            <a:r>
              <a:rPr lang="fr-FR" sz="900" dirty="0">
                <a:solidFill>
                  <a:srgbClr val="000000"/>
                </a:solidFill>
              </a:rPr>
              <a:t> FAHMI 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Martine JANIN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Caroline LAMA Territoire </a:t>
            </a:r>
            <a:r>
              <a:rPr lang="fr-FR" sz="900" dirty="0" smtClean="0">
                <a:solidFill>
                  <a:srgbClr val="000000"/>
                </a:solidFill>
              </a:rPr>
              <a:t>Ouest</a:t>
            </a:r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41" name="Connecteur droit 40"/>
          <p:cNvCxnSpPr>
            <a:stCxn id="114" idx="0"/>
            <a:endCxn id="114" idx="0"/>
          </p:cNvCxnSpPr>
          <p:nvPr/>
        </p:nvCxnSpPr>
        <p:spPr>
          <a:xfrm>
            <a:off x="8389386" y="38540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54531" y="5134069"/>
            <a:ext cx="3437238" cy="55157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</a:t>
            </a:r>
            <a:r>
              <a:rPr lang="fr-FR" sz="1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fr-FR" sz="1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Anne BRANENS 01 34 41 14 81</a:t>
            </a:r>
          </a:p>
          <a:p>
            <a:pPr algn="ctr"/>
            <a:r>
              <a:rPr lang="fr-FR" sz="1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Dominique  MOREAU 01 34 41 15 52</a:t>
            </a:r>
            <a:endParaRPr lang="fr-FR" sz="10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1" name="Connecteur droit 10"/>
          <p:cNvCxnSpPr>
            <a:stCxn id="103" idx="2"/>
            <a:endCxn id="103" idx="2"/>
          </p:cNvCxnSpPr>
          <p:nvPr/>
        </p:nvCxnSpPr>
        <p:spPr>
          <a:xfrm>
            <a:off x="5422370" y="63331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976281" y="5660764"/>
            <a:ext cx="4496" cy="2796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2761388" y="5660764"/>
            <a:ext cx="1210" cy="223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49226" y="6041744"/>
            <a:ext cx="1692000" cy="154798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>
                <a:solidFill>
                  <a:schemeClr val="bg1"/>
                </a:solidFill>
                <a:ea typeface="Arial" pitchFamily="34" charset="0"/>
                <a:cs typeface="Arial" panose="020B0604020202020204" pitchFamily="34" charset="0"/>
              </a:rPr>
              <a:t>Cellule </a:t>
            </a:r>
            <a:r>
              <a:rPr lang="fr-FR" altLang="fr-FR" sz="900" b="1" dirty="0" smtClean="0">
                <a:solidFill>
                  <a:schemeClr val="bg1"/>
                </a:solidFill>
                <a:ea typeface="Arial" pitchFamily="34" charset="0"/>
                <a:cs typeface="Arial" panose="020B0604020202020204" pitchFamily="34" charset="0"/>
              </a:rPr>
              <a:t>Eau</a:t>
            </a:r>
          </a:p>
          <a:p>
            <a:pPr algn="ctr"/>
            <a:r>
              <a:rPr lang="fr-FR" sz="900" b="1" dirty="0" smtClean="0">
                <a:solidFill>
                  <a:srgbClr val="000000"/>
                </a:solidFill>
              </a:rPr>
              <a:t>Helen LE GUEN</a:t>
            </a:r>
          </a:p>
          <a:p>
            <a:pPr algn="ctr"/>
            <a:r>
              <a:rPr lang="fr-FR" sz="900" b="1" dirty="0" smtClean="0">
                <a:solidFill>
                  <a:srgbClr val="000000"/>
                </a:solidFill>
              </a:rPr>
              <a:t>Astrid REVILLON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Siwa ANDRIEU-LY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Isabelle </a:t>
            </a:r>
            <a:r>
              <a:rPr lang="fr-FR" sz="900" dirty="0">
                <a:solidFill>
                  <a:srgbClr val="000000"/>
                </a:solidFill>
              </a:rPr>
              <a:t>BERNARD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Yohann MORIN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Jacqueline MOUTON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Bruno NEELS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Sébastien VAL</a:t>
            </a:r>
          </a:p>
          <a:p>
            <a:pPr algn="ctr"/>
            <a:endParaRPr lang="fr-FR" sz="900" b="1" dirty="0" smtClean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49226" y="5857071"/>
            <a:ext cx="1692000" cy="180021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891660" y="6041001"/>
            <a:ext cx="1692000" cy="15487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>
                <a:solidFill>
                  <a:schemeClr val="bg1"/>
                </a:solidFill>
                <a:ea typeface="Arial" pitchFamily="34" charset="0"/>
                <a:cs typeface="Arial" panose="020B0604020202020204" pitchFamily="34" charset="0"/>
              </a:rPr>
              <a:t>Cellule </a:t>
            </a:r>
            <a:r>
              <a:rPr lang="fr-FR" altLang="fr-FR" sz="900" b="1" dirty="0" smtClean="0">
                <a:solidFill>
                  <a:schemeClr val="bg1"/>
                </a:solidFill>
                <a:ea typeface="Arial" pitchFamily="34" charset="0"/>
                <a:cs typeface="Arial" panose="020B0604020202020204" pitchFamily="34" charset="0"/>
              </a:rPr>
              <a:t>Cadre de Vie</a:t>
            </a:r>
            <a:endParaRPr lang="fr-FR" sz="9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900" b="1" dirty="0" smtClean="0">
                <a:solidFill>
                  <a:srgbClr val="000000"/>
                </a:solidFill>
              </a:rPr>
              <a:t>Helen LE GUEN (par intérim)</a:t>
            </a:r>
            <a:endParaRPr lang="fr-FR" sz="900" b="1" dirty="0">
              <a:solidFill>
                <a:srgbClr val="000000"/>
              </a:solidFill>
            </a:endParaRP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Sylvie BREDA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Olivia FILLETTE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Eveline </a:t>
            </a:r>
            <a:r>
              <a:rPr lang="fr-FR" sz="900" dirty="0">
                <a:solidFill>
                  <a:srgbClr val="000000"/>
                </a:solidFill>
              </a:rPr>
              <a:t>GALY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Sylvie </a:t>
            </a:r>
            <a:r>
              <a:rPr lang="fr-FR" sz="900" dirty="0">
                <a:solidFill>
                  <a:srgbClr val="000000"/>
                </a:solidFill>
              </a:rPr>
              <a:t>HIS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Céline LAUTIER </a:t>
            </a:r>
            <a:endParaRPr lang="fr-FR" sz="900" dirty="0" smtClean="0">
              <a:solidFill>
                <a:srgbClr val="000000"/>
              </a:solidFill>
            </a:endParaRP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Stéphanie SAGNE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888560" y="5857071"/>
            <a:ext cx="1692000" cy="17964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888560" y="7704366"/>
            <a:ext cx="16920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888560" y="7884366"/>
            <a:ext cx="1692000" cy="125033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>
                <a:solidFill>
                  <a:schemeClr val="bg1"/>
                </a:solidFill>
                <a:ea typeface="Arial" pitchFamily="34" charset="0"/>
                <a:cs typeface="Arial" panose="020B0604020202020204" pitchFamily="34" charset="0"/>
              </a:rPr>
              <a:t>Cellule Etablissements recevant du public</a:t>
            </a:r>
            <a:endParaRPr lang="fr-FR" altLang="fr-FR" sz="800" b="1" dirty="0">
              <a:solidFill>
                <a:schemeClr val="bg1"/>
              </a:solidFill>
              <a:latin typeface="Arial" panose="020B0604020202020204" pitchFamily="34" charset="0"/>
              <a:ea typeface="Arial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 smtClean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Cécile CLEMENT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dirty="0" smtClean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Sylvie BREDA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dirty="0" smtClean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Jacqueline MOUTON</a:t>
            </a:r>
            <a:endParaRPr lang="fr-FR" altLang="fr-FR" sz="900" dirty="0">
              <a:solidFill>
                <a:schemeClr val="tx1"/>
              </a:solidFill>
              <a:ea typeface="Arial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Laetitia NEUVILLE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Sébastien </a:t>
            </a:r>
            <a:r>
              <a:rPr lang="fr-FR" altLang="fr-FR" sz="900" dirty="0" smtClean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VAL</a:t>
            </a:r>
            <a:endParaRPr lang="fr-FR" altLang="fr-FR" sz="900" dirty="0">
              <a:solidFill>
                <a:schemeClr val="tx1"/>
              </a:solidFill>
              <a:ea typeface="Arial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Connecteur droit 84"/>
          <p:cNvCxnSpPr>
            <a:endCxn id="73" idx="1"/>
          </p:cNvCxnSpPr>
          <p:nvPr/>
        </p:nvCxnSpPr>
        <p:spPr>
          <a:xfrm>
            <a:off x="8496608" y="1838422"/>
            <a:ext cx="349731" cy="1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17229" y="1391457"/>
            <a:ext cx="1872000" cy="150810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FFFFFF"/>
                </a:solidFill>
                <a:ea typeface="Times New Roman"/>
              </a:rPr>
              <a:t>Equipe veille alertes et gestion sanitaires</a:t>
            </a:r>
          </a:p>
          <a:p>
            <a:pPr algn="ctr"/>
            <a:r>
              <a:rPr lang="fr-FR" sz="900" b="1" dirty="0">
                <a:solidFill>
                  <a:srgbClr val="FFFFFF"/>
                </a:solidFill>
                <a:ea typeface="Times New Roman"/>
              </a:rPr>
              <a:t>Secteur Ouest (78–92–95</a:t>
            </a:r>
            <a:r>
              <a:rPr lang="fr-FR" sz="900" b="1" dirty="0" smtClean="0">
                <a:solidFill>
                  <a:srgbClr val="FFFFFF"/>
                </a:solidFill>
                <a:ea typeface="Times New Roman"/>
              </a:rPr>
              <a:t>)</a:t>
            </a:r>
          </a:p>
          <a:p>
            <a:pPr algn="ctr"/>
            <a:endParaRPr lang="fr-FR" sz="900" b="1" dirty="0">
              <a:solidFill>
                <a:srgbClr val="FFFFFF"/>
              </a:solidFill>
              <a:ea typeface="Times New Roman"/>
            </a:endParaRPr>
          </a:p>
          <a:p>
            <a:pPr algn="ctr"/>
            <a:r>
              <a:rPr lang="fr-FR" sz="800" dirty="0" smtClean="0">
                <a:ea typeface="Times New Roman"/>
              </a:rPr>
              <a:t>Stéphanie </a:t>
            </a:r>
            <a:r>
              <a:rPr lang="fr-FR" sz="800" dirty="0">
                <a:ea typeface="Times New Roman"/>
              </a:rPr>
              <a:t>AUGUSTINIAK-MAGNE (DD95</a:t>
            </a:r>
            <a:r>
              <a:rPr lang="fr-FR" sz="800" dirty="0" smtClean="0">
                <a:ea typeface="Times New Roman"/>
              </a:rPr>
              <a:t>)</a:t>
            </a:r>
          </a:p>
          <a:p>
            <a:pPr algn="ctr"/>
            <a:r>
              <a:rPr lang="fr-FR" sz="800" dirty="0"/>
              <a:t>Alex BARRU (DD92</a:t>
            </a:r>
            <a:r>
              <a:rPr lang="fr-FR" sz="800" dirty="0" smtClean="0"/>
              <a:t>)</a:t>
            </a:r>
          </a:p>
          <a:p>
            <a:pPr algn="ctr"/>
            <a:r>
              <a:rPr lang="fr-FR" sz="800" dirty="0">
                <a:ea typeface="Times New Roman"/>
              </a:rPr>
              <a:t>Mireille BILLET (DD78</a:t>
            </a:r>
            <a:r>
              <a:rPr lang="fr-FR" sz="800" dirty="0" smtClean="0">
                <a:ea typeface="Times New Roman"/>
              </a:rPr>
              <a:t>)</a:t>
            </a:r>
            <a:endParaRPr lang="fr-FR" sz="800" dirty="0">
              <a:ea typeface="Times New Roman"/>
            </a:endParaRPr>
          </a:p>
          <a:p>
            <a:pPr algn="ctr"/>
            <a:r>
              <a:rPr lang="fr-FR" sz="800" dirty="0">
                <a:ea typeface="Times New Roman"/>
              </a:rPr>
              <a:t>Pascale CHAUMEIL (DD95</a:t>
            </a:r>
            <a:r>
              <a:rPr lang="fr-FR" sz="800" dirty="0" smtClean="0">
                <a:ea typeface="Times New Roman"/>
              </a:rPr>
              <a:t>)</a:t>
            </a:r>
          </a:p>
          <a:p>
            <a:pPr algn="ctr"/>
            <a:r>
              <a:rPr lang="fr-FR" sz="800" dirty="0"/>
              <a:t>Sophie COURTOIS (DD78</a:t>
            </a:r>
            <a:r>
              <a:rPr lang="fr-FR" sz="800" dirty="0" smtClean="0"/>
              <a:t>)</a:t>
            </a:r>
            <a:endParaRPr lang="fr-FR" sz="800" dirty="0">
              <a:ea typeface="Times New Roman"/>
            </a:endParaRPr>
          </a:p>
          <a:p>
            <a:pPr algn="ctr"/>
            <a:r>
              <a:rPr lang="fr-FR" sz="800" dirty="0">
                <a:ea typeface="Times New Roman"/>
              </a:rPr>
              <a:t>Marie FAVARD (DD92)</a:t>
            </a:r>
          </a:p>
          <a:p>
            <a:pPr algn="ctr"/>
            <a:r>
              <a:rPr lang="fr-FR" sz="800" dirty="0" smtClean="0">
                <a:ea typeface="Times New Roman"/>
              </a:rPr>
              <a:t>X</a:t>
            </a:r>
            <a:endParaRPr lang="fr-FR" sz="800" dirty="0">
              <a:ea typeface="Times New Roman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028269" y="1388884"/>
            <a:ext cx="1872119" cy="135421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  <a:cs typeface="Arial" panose="020B0604020202020204" pitchFamily="34" charset="0"/>
              </a:rPr>
              <a:t>Soins psy sans consentement</a:t>
            </a:r>
          </a:p>
          <a:p>
            <a:pPr algn="ctr"/>
            <a:r>
              <a:rPr lang="fr-FR" sz="900" b="1" dirty="0" smtClean="0">
                <a:solidFill>
                  <a:schemeClr val="bg1"/>
                </a:solidFill>
              </a:rPr>
              <a:t>Secteur Ouest (78-92-95)</a:t>
            </a:r>
            <a:endParaRPr lang="fr-FR" sz="900" dirty="0">
              <a:solidFill>
                <a:schemeClr val="bg1"/>
              </a:solidFill>
            </a:endParaRPr>
          </a:p>
          <a:p>
            <a:pPr algn="ctr"/>
            <a:r>
              <a:rPr lang="fr-FR" sz="800" b="1" dirty="0"/>
              <a:t>VALETTE Christine</a:t>
            </a:r>
            <a:endParaRPr lang="fr-FR" sz="800" dirty="0"/>
          </a:p>
          <a:p>
            <a:pPr algn="ctr"/>
            <a:r>
              <a:rPr lang="fr-FR" sz="800" b="1" dirty="0"/>
              <a:t>Cadre </a:t>
            </a:r>
            <a:r>
              <a:rPr lang="fr-FR" sz="800" b="1" dirty="0" smtClean="0"/>
              <a:t>expert</a:t>
            </a:r>
          </a:p>
          <a:p>
            <a:pPr algn="ctr"/>
            <a:r>
              <a:rPr lang="fr-FR" sz="800" dirty="0" smtClean="0"/>
              <a:t>Corinne COISNARD  (DD95)</a:t>
            </a:r>
            <a:endParaRPr lang="fr-FR" sz="800" dirty="0"/>
          </a:p>
          <a:p>
            <a:pPr algn="ctr"/>
            <a:r>
              <a:rPr lang="fr-FR" sz="800" dirty="0" smtClean="0"/>
              <a:t>Ida ELISHA (DD92)</a:t>
            </a:r>
            <a:endParaRPr lang="fr-FR" sz="800" dirty="0"/>
          </a:p>
          <a:p>
            <a:pPr algn="ctr"/>
            <a:r>
              <a:rPr lang="fr-FR" sz="800" dirty="0" smtClean="0"/>
              <a:t>Sylvie LANDAIS  (DD78)</a:t>
            </a:r>
            <a:endParaRPr lang="fr-FR" sz="800" dirty="0"/>
          </a:p>
          <a:p>
            <a:pPr algn="ctr"/>
            <a:r>
              <a:rPr lang="fr-FR" sz="800" dirty="0" smtClean="0"/>
              <a:t>Elodie LEROY (DD92)</a:t>
            </a:r>
            <a:endParaRPr lang="fr-FR" sz="800" dirty="0"/>
          </a:p>
          <a:p>
            <a:pPr algn="ctr"/>
            <a:r>
              <a:rPr lang="fr-FR" sz="800" dirty="0" smtClean="0"/>
              <a:t>Mélanie LORENZO (DD92)</a:t>
            </a:r>
            <a:endParaRPr lang="fr-FR" sz="800" dirty="0"/>
          </a:p>
          <a:p>
            <a:pPr algn="ctr"/>
            <a:r>
              <a:rPr lang="fr-FR" sz="800" dirty="0" smtClean="0"/>
              <a:t>Christina VIEZ (DD95)</a:t>
            </a:r>
            <a:endParaRPr lang="fr-FR" sz="800" dirty="0"/>
          </a:p>
        </p:txBody>
      </p:sp>
      <p:sp>
        <p:nvSpPr>
          <p:cNvPr id="99" name="Rectangle 98"/>
          <p:cNvSpPr/>
          <p:nvPr/>
        </p:nvSpPr>
        <p:spPr>
          <a:xfrm>
            <a:off x="155718" y="7704248"/>
            <a:ext cx="16920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dirty="0">
              <a:solidFill>
                <a:srgbClr val="4164AA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5718" y="7890962"/>
            <a:ext cx="1692000" cy="98775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>
                <a:solidFill>
                  <a:schemeClr val="bg1"/>
                </a:solidFill>
                <a:ea typeface="Arial" pitchFamily="34" charset="0"/>
                <a:cs typeface="Arial" panose="020B0604020202020204" pitchFamily="34" charset="0"/>
              </a:rPr>
              <a:t>Cellule Environnement Extérieur</a:t>
            </a:r>
            <a:endParaRPr lang="fr-FR" sz="9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900" b="1" dirty="0" smtClean="0">
                <a:solidFill>
                  <a:srgbClr val="000000"/>
                </a:solidFill>
              </a:rPr>
              <a:t>Astrid REVILLON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Yohann MORIN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Laëtitia </a:t>
            </a:r>
            <a:r>
              <a:rPr lang="fr-FR" sz="900" dirty="0" smtClean="0">
                <a:solidFill>
                  <a:srgbClr val="000000"/>
                </a:solidFill>
              </a:rPr>
              <a:t>NEUVILLE</a:t>
            </a:r>
          </a:p>
          <a:p>
            <a:pPr algn="ctr"/>
            <a:r>
              <a:rPr lang="fr-FR" sz="900" dirty="0" smtClean="0">
                <a:solidFill>
                  <a:srgbClr val="000000"/>
                </a:solidFill>
              </a:rPr>
              <a:t>Sébastien VAL</a:t>
            </a:r>
            <a:endParaRPr lang="fr-FR" sz="900" dirty="0">
              <a:solidFill>
                <a:srgbClr val="000000"/>
              </a:solidFill>
            </a:endParaRPr>
          </a:p>
          <a:p>
            <a:pPr algn="ctr"/>
            <a:endParaRPr lang="fr-FR" sz="9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39311" y="1394264"/>
            <a:ext cx="1872000" cy="86177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bg1"/>
                </a:solidFill>
              </a:rPr>
              <a:t>Vigilances, réclamations et évènements indésirables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sz="800" dirty="0" smtClean="0"/>
              <a:t>Aline ASSALIT (DD95)</a:t>
            </a:r>
          </a:p>
          <a:p>
            <a:pPr algn="ctr"/>
            <a:r>
              <a:rPr lang="fr-FR" sz="800" dirty="0" smtClean="0"/>
              <a:t>Marie-Josée LAROCHELLE (DD95)</a:t>
            </a:r>
          </a:p>
          <a:p>
            <a:pPr algn="ctr"/>
            <a:r>
              <a:rPr lang="fr-FR" sz="800" dirty="0" smtClean="0"/>
              <a:t>Sylvie LEGENDRE (DD77)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850233" y="1394724"/>
            <a:ext cx="1872000" cy="1836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bg1"/>
                </a:solidFill>
              </a:rPr>
              <a:t>ADELI</a:t>
            </a:r>
          </a:p>
          <a:p>
            <a:pPr algn="ctr"/>
            <a:endParaRPr lang="fr-FR" sz="800" dirty="0" smtClean="0">
              <a:solidFill>
                <a:schemeClr val="bg1"/>
              </a:solidFill>
            </a:endParaRPr>
          </a:p>
          <a:p>
            <a:pPr algn="ctr"/>
            <a:r>
              <a:rPr lang="fr-FR" sz="800" dirty="0" smtClean="0"/>
              <a:t>Sylvie BINET (DD92)</a:t>
            </a:r>
          </a:p>
          <a:p>
            <a:pPr algn="ctr"/>
            <a:r>
              <a:rPr lang="fr-FR" sz="800" dirty="0" smtClean="0"/>
              <a:t>Sylvie DEBLOIS (DD95)</a:t>
            </a:r>
          </a:p>
          <a:p>
            <a:pPr algn="ctr"/>
            <a:r>
              <a:rPr lang="fr-FR" sz="800" dirty="0" smtClean="0"/>
              <a:t>Brigitte DIAN (DD91)</a:t>
            </a:r>
          </a:p>
          <a:p>
            <a:pPr algn="ctr"/>
            <a:r>
              <a:rPr lang="fr-FR" sz="800" dirty="0" smtClean="0"/>
              <a:t>Armelle MAQUAIRE (DD75/siège)</a:t>
            </a:r>
          </a:p>
          <a:p>
            <a:pPr algn="ctr"/>
            <a:r>
              <a:rPr lang="fr-FR" sz="800" dirty="0" smtClean="0"/>
              <a:t>Marie-Claudine MARS (DD75/siège)</a:t>
            </a:r>
          </a:p>
          <a:p>
            <a:pPr algn="ctr"/>
            <a:r>
              <a:rPr lang="fr-FR" sz="800" dirty="0" smtClean="0"/>
              <a:t>Corinne MICHELETTI (DD77)</a:t>
            </a:r>
          </a:p>
          <a:p>
            <a:pPr algn="ctr"/>
            <a:r>
              <a:rPr lang="fr-FR" sz="800" dirty="0" smtClean="0"/>
              <a:t>Delphine MLANAO (DD92)</a:t>
            </a:r>
          </a:p>
          <a:p>
            <a:pPr algn="ctr"/>
            <a:r>
              <a:rPr lang="fr-FR" sz="800" dirty="0" smtClean="0"/>
              <a:t>Yolande PACI (DD93/siège)</a:t>
            </a:r>
          </a:p>
          <a:p>
            <a:pPr algn="ctr"/>
            <a:r>
              <a:rPr lang="fr-FR" sz="800" dirty="0" smtClean="0"/>
              <a:t>Remy RAHARINELINA (DD75/siège)</a:t>
            </a:r>
          </a:p>
          <a:p>
            <a:pPr algn="ctr"/>
            <a:r>
              <a:rPr lang="fr-FR" sz="800" dirty="0" smtClean="0"/>
              <a:t>Véronique VALENTIN (DD93/siège)</a:t>
            </a:r>
          </a:p>
          <a:p>
            <a:pPr algn="ctr"/>
            <a:r>
              <a:rPr lang="fr-FR" sz="800" dirty="0" smtClean="0"/>
              <a:t>Laurent VIGUIER (DD78)</a:t>
            </a:r>
          </a:p>
          <a:p>
            <a:pPr algn="ctr"/>
            <a:r>
              <a:rPr lang="fr-FR" sz="800" dirty="0" smtClean="0"/>
              <a:t>Marie-Cécile VIVIES (DD75/siège)</a:t>
            </a:r>
          </a:p>
          <a:p>
            <a:endParaRPr lang="fr-FR" sz="800" dirty="0" smtClean="0"/>
          </a:p>
          <a:p>
            <a:endParaRPr lang="fr-FR" dirty="0"/>
          </a:p>
        </p:txBody>
      </p:sp>
      <p:sp>
        <p:nvSpPr>
          <p:cNvPr id="105" name="Rectangle 104"/>
          <p:cNvSpPr/>
          <p:nvPr/>
        </p:nvSpPr>
        <p:spPr>
          <a:xfrm>
            <a:off x="4402032" y="4932462"/>
            <a:ext cx="20520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58882" y="3845741"/>
            <a:ext cx="34416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rgbClr val="4164AA"/>
                </a:solidFill>
              </a:rPr>
              <a:t>Département Santé Environnement</a:t>
            </a:r>
            <a:endParaRPr lang="fr-FR" sz="1000" b="1" dirty="0">
              <a:solidFill>
                <a:srgbClr val="4164AA"/>
              </a:solidFill>
            </a:endParaRPr>
          </a:p>
        </p:txBody>
      </p:sp>
      <p:cxnSp>
        <p:nvCxnSpPr>
          <p:cNvPr id="9" name="Connecteur droit 8"/>
          <p:cNvCxnSpPr>
            <a:endCxn id="105" idx="0"/>
          </p:cNvCxnSpPr>
          <p:nvPr/>
        </p:nvCxnSpPr>
        <p:spPr>
          <a:xfrm>
            <a:off x="5428032" y="3446361"/>
            <a:ext cx="0" cy="1486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405196" y="3872075"/>
            <a:ext cx="20520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rgbClr val="4164AA"/>
                </a:solidFill>
              </a:rPr>
              <a:t>Département Promotion de la Santé et Réduction des Inégalités</a:t>
            </a:r>
            <a:endParaRPr lang="fr-FR" sz="1000" b="1" dirty="0">
              <a:solidFill>
                <a:srgbClr val="4164AA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405196" y="4235087"/>
            <a:ext cx="20520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Diane </a:t>
            </a:r>
            <a:r>
              <a:rPr lang="fr-FR" sz="1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PIRES</a:t>
            </a:r>
          </a:p>
          <a:p>
            <a:pPr algn="ctr"/>
            <a:r>
              <a:rPr lang="fr-FR" sz="10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  <a:endParaRPr lang="fr-FR" sz="1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506553" y="265061"/>
            <a:ext cx="1980000" cy="32289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 smtClean="0">
                <a:solidFill>
                  <a:srgbClr val="4164AA"/>
                </a:solidFill>
              </a:rPr>
              <a:t>Directeur de projet Psychiatrie</a:t>
            </a:r>
            <a:endParaRPr lang="fr-FR" sz="1000" b="1" dirty="0">
              <a:solidFill>
                <a:srgbClr val="4164AA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512848" y="584568"/>
            <a:ext cx="1963287" cy="44821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smtClean="0">
                <a:solidFill>
                  <a:schemeClr val="tx1"/>
                </a:solidFill>
                <a:cs typeface="Arial" panose="020B0604020202020204" pitchFamily="34" charset="0"/>
              </a:rPr>
              <a:t>Franck LAVIGNE</a:t>
            </a:r>
            <a:endParaRPr lang="fr-FR" sz="1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4424929" y="605342"/>
            <a:ext cx="391953" cy="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8846339" y="2371450"/>
            <a:ext cx="2277936" cy="52253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 smtClean="0"/>
              <a:t>Chargé Défense et sécurité</a:t>
            </a:r>
            <a:endParaRPr lang="fr-FR" sz="1000" b="1" dirty="0"/>
          </a:p>
          <a:p>
            <a:pPr algn="ctr"/>
            <a:r>
              <a:rPr lang="fr-FR" sz="1000" dirty="0" smtClean="0"/>
              <a:t>Tanguy CHOLIN</a:t>
            </a:r>
            <a:endParaRPr lang="fr-FR" sz="1000" dirty="0"/>
          </a:p>
        </p:txBody>
      </p:sp>
      <p:cxnSp>
        <p:nvCxnSpPr>
          <p:cNvPr id="62" name="Connecteur droit 61"/>
          <p:cNvCxnSpPr/>
          <p:nvPr/>
        </p:nvCxnSpPr>
        <p:spPr>
          <a:xfrm>
            <a:off x="8490829" y="2644074"/>
            <a:ext cx="349731" cy="1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0219794" y="4937808"/>
            <a:ext cx="2052000" cy="195895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0242303" y="5995457"/>
            <a:ext cx="2052000" cy="396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Référent Médical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Dr Sonia MICHAUT</a:t>
            </a:r>
            <a:endParaRPr lang="fr-FR" sz="10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242303" y="5840764"/>
            <a:ext cx="2052000" cy="15469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0219794" y="5117424"/>
            <a:ext cx="2052000" cy="52606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Secrétariat : 01 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34 41 </a:t>
            </a:r>
            <a:r>
              <a:rPr lang="fr-FR" sz="1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14 56</a:t>
            </a:r>
            <a:endParaRPr lang="fr-FR" sz="1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Géraldine BORDEAU</a:t>
            </a:r>
          </a:p>
        </p:txBody>
      </p:sp>
    </p:spTree>
    <p:extLst>
      <p:ext uri="{BB962C8B-B14F-4D97-AF65-F5344CB8AC3E}">
        <p14:creationId xmlns:p14="http://schemas.microsoft.com/office/powerpoint/2010/main" val="14392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4714</TotalTime>
  <Words>418</Words>
  <Application>Microsoft Office PowerPoint</Application>
  <PresentationFormat>A3 (297 x 420 mm)</PresentationFormat>
  <Paragraphs>131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WILK, Serge</dc:creator>
  <cp:lastModifiedBy>GALOPIN, Claire</cp:lastModifiedBy>
  <cp:revision>422</cp:revision>
  <cp:lastPrinted>2019-09-03T08:51:46Z</cp:lastPrinted>
  <dcterms:created xsi:type="dcterms:W3CDTF">2013-12-11T08:07:47Z</dcterms:created>
  <dcterms:modified xsi:type="dcterms:W3CDTF">2021-09-02T11:42:55Z</dcterms:modified>
</cp:coreProperties>
</file>