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313" r:id="rId3"/>
    <p:sldId id="258" r:id="rId4"/>
    <p:sldId id="257" r:id="rId5"/>
    <p:sldId id="314" r:id="rId6"/>
    <p:sldId id="316" r:id="rId7"/>
    <p:sldId id="263" r:id="rId8"/>
    <p:sldId id="261" r:id="rId9"/>
    <p:sldId id="262" r:id="rId10"/>
    <p:sldId id="264" r:id="rId11"/>
    <p:sldId id="265" r:id="rId12"/>
    <p:sldId id="266" r:id="rId13"/>
    <p:sldId id="269" r:id="rId14"/>
    <p:sldId id="315" r:id="rId15"/>
    <p:sldId id="296" r:id="rId16"/>
    <p:sldId id="297" r:id="rId17"/>
    <p:sldId id="298" r:id="rId18"/>
    <p:sldId id="300" r:id="rId19"/>
    <p:sldId id="299" r:id="rId20"/>
    <p:sldId id="301" r:id="rId21"/>
    <p:sldId id="302" r:id="rId22"/>
    <p:sldId id="303" r:id="rId23"/>
    <p:sldId id="281" r:id="rId24"/>
    <p:sldId id="282" r:id="rId25"/>
    <p:sldId id="283" r:id="rId26"/>
    <p:sldId id="285" r:id="rId27"/>
    <p:sldId id="284" r:id="rId28"/>
    <p:sldId id="286" r:id="rId29"/>
    <p:sldId id="288" r:id="rId30"/>
    <p:sldId id="289" r:id="rId31"/>
    <p:sldId id="279" r:id="rId32"/>
    <p:sldId id="280" r:id="rId33"/>
    <p:sldId id="290" r:id="rId34"/>
    <p:sldId id="292" r:id="rId35"/>
    <p:sldId id="291" r:id="rId36"/>
    <p:sldId id="293" r:id="rId37"/>
    <p:sldId id="294" r:id="rId38"/>
    <p:sldId id="295" r:id="rId39"/>
    <p:sldId id="271" r:id="rId40"/>
    <p:sldId id="272" r:id="rId41"/>
    <p:sldId id="273" r:id="rId42"/>
    <p:sldId id="275" r:id="rId43"/>
    <p:sldId id="274" r:id="rId44"/>
    <p:sldId id="276" r:id="rId45"/>
    <p:sldId id="277" r:id="rId46"/>
    <p:sldId id="278" r:id="rId4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ous-titr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Modifiez le style des sous-titres du masque</a:t>
            </a:r>
            <a:endParaRPr kumimoji="0" lang="en-US"/>
          </a:p>
        </p:txBody>
      </p:sp>
      <p:sp>
        <p:nvSpPr>
          <p:cNvPr id="28" name="Espace réservé de la date 27"/>
          <p:cNvSpPr>
            <a:spLocks noGrp="1"/>
          </p:cNvSpPr>
          <p:nvPr>
            <p:ph type="dt" sz="half" idx="10"/>
          </p:nvPr>
        </p:nvSpPr>
        <p:spPr/>
        <p:txBody>
          <a:bodyPr/>
          <a:lstStyle/>
          <a:p>
            <a:fld id="{EA72DD40-DF16-4548-8D8C-D16429113D09}" type="datetimeFigureOut">
              <a:rPr lang="fr-FR" smtClean="0"/>
              <a:t>05/02/2018</a:t>
            </a:fld>
            <a:endParaRPr lang="fr-FR"/>
          </a:p>
        </p:txBody>
      </p:sp>
      <p:sp>
        <p:nvSpPr>
          <p:cNvPr id="17" name="Espace réservé du pied de page 16"/>
          <p:cNvSpPr>
            <a:spLocks noGrp="1"/>
          </p:cNvSpPr>
          <p:nvPr>
            <p:ph type="ftr" sz="quarter" idx="11"/>
          </p:nvPr>
        </p:nvSpPr>
        <p:spPr/>
        <p:txBody>
          <a:bodyPr/>
          <a:lstStyle/>
          <a:p>
            <a:endParaRPr lang="fr-FR"/>
          </a:p>
        </p:txBody>
      </p:sp>
      <p:sp>
        <p:nvSpPr>
          <p:cNvPr id="7" name="Connecteur droit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Ellipse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Ellipse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Espace réservé du numéro de diapositive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513EB11-50D0-4D0C-A4CA-9576D315E999}" type="slidenum">
              <a:rPr lang="fr-FR" smtClean="0"/>
              <a:t>‹N°›</a:t>
            </a:fld>
            <a:endParaRPr lang="fr-FR"/>
          </a:p>
        </p:txBody>
      </p:sp>
      <p:sp>
        <p:nvSpPr>
          <p:cNvPr id="8" name="Titr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fr-FR" smtClean="0"/>
              <a:t>Modifiez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EA72DD40-DF16-4548-8D8C-D16429113D09}" type="datetimeFigureOut">
              <a:rPr lang="fr-FR" smtClean="0"/>
              <a:t>05/02/2018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513EB11-50D0-4D0C-A4CA-9576D315E999}" type="slidenum">
              <a:rPr lang="fr-FR" smtClean="0"/>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Connecteur droit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Ellipse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lipse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6915912" y="3009901"/>
            <a:ext cx="457200" cy="441325"/>
          </a:xfrm>
        </p:spPr>
        <p:txBody>
          <a:bodyPr/>
          <a:lstStyle/>
          <a:p>
            <a:fld id="{4513EB11-50D0-4D0C-A4CA-9576D315E999}" type="slidenum">
              <a:rPr lang="fr-FR" smtClean="0"/>
              <a:t>‹N°›</a:t>
            </a:fld>
            <a:endParaRPr lang="fr-FR"/>
          </a:p>
        </p:txBody>
      </p:sp>
      <p:sp>
        <p:nvSpPr>
          <p:cNvPr id="3" name="Espace réservé du texte vertical 2"/>
          <p:cNvSpPr>
            <a:spLocks noGrp="1"/>
          </p:cNvSpPr>
          <p:nvPr>
            <p:ph type="body" orient="vert" idx="1"/>
          </p:nvPr>
        </p:nvSpPr>
        <p:spPr>
          <a:xfrm>
            <a:off x="304800" y="304800"/>
            <a:ext cx="6553200" cy="5821366"/>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EA72DD40-DF16-4548-8D8C-D16429113D09}" type="datetimeFigureOut">
              <a:rPr lang="fr-FR" smtClean="0"/>
              <a:t>05/02/2018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2" name="Titre vertical 1"/>
          <p:cNvSpPr>
            <a:spLocks noGrp="1"/>
          </p:cNvSpPr>
          <p:nvPr>
            <p:ph type="title" orient="vert"/>
          </p:nvPr>
        </p:nvSpPr>
        <p:spPr>
          <a:xfrm>
            <a:off x="7391400" y="304801"/>
            <a:ext cx="1447800" cy="5851525"/>
          </a:xfrm>
        </p:spPr>
        <p:txBody>
          <a:bodyPr vert="eaVert"/>
          <a:lstStyle/>
          <a:p>
            <a:r>
              <a:rPr kumimoji="0" lang="fr-FR" smtClean="0"/>
              <a:t>Modifiez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shade val="75000"/>
                  </a:schemeClr>
                </a:solidFill>
              </a:defRPr>
            </a:lvl1pPr>
          </a:lstStyle>
          <a:p>
            <a:r>
              <a:rPr kumimoji="0" lang="fr-FR" smtClean="0"/>
              <a:t>Modifiez le style du titre</a:t>
            </a:r>
            <a:endParaRPr kumimoji="0" lang="en-US"/>
          </a:p>
        </p:txBody>
      </p:sp>
      <p:sp>
        <p:nvSpPr>
          <p:cNvPr id="4" name="Espace réservé de la date 3"/>
          <p:cNvSpPr>
            <a:spLocks noGrp="1"/>
          </p:cNvSpPr>
          <p:nvPr>
            <p:ph type="dt" sz="half" idx="10"/>
          </p:nvPr>
        </p:nvSpPr>
        <p:spPr/>
        <p:txBody>
          <a:bodyPr/>
          <a:lstStyle/>
          <a:p>
            <a:fld id="{EA72DD40-DF16-4548-8D8C-D16429113D09}" type="datetimeFigureOut">
              <a:rPr lang="fr-FR" smtClean="0"/>
              <a:t>05/02/2018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4361688" y="1026372"/>
            <a:ext cx="457200" cy="441325"/>
          </a:xfrm>
        </p:spPr>
        <p:txBody>
          <a:bodyPr/>
          <a:lstStyle/>
          <a:p>
            <a:fld id="{4513EB11-50D0-4D0C-A4CA-9576D315E999}" type="slidenum">
              <a:rPr lang="fr-FR" smtClean="0"/>
              <a:t>‹N°›</a:t>
            </a:fld>
            <a:endParaRPr lang="fr-FR"/>
          </a:p>
        </p:txBody>
      </p:sp>
      <p:sp>
        <p:nvSpPr>
          <p:cNvPr id="8" name="Espace réservé du contenu 7"/>
          <p:cNvSpPr>
            <a:spLocks noGrp="1"/>
          </p:cNvSpPr>
          <p:nvPr>
            <p:ph sz="quarter" idx="1"/>
          </p:nvPr>
        </p:nvSpPr>
        <p:spPr>
          <a:xfrm>
            <a:off x="301752" y="1527048"/>
            <a:ext cx="8503920" cy="45720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ce réservé du texte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Espace réservé du pied de page 4"/>
          <p:cNvSpPr>
            <a:spLocks noGrp="1"/>
          </p:cNvSpPr>
          <p:nvPr>
            <p:ph type="ftr" sz="quarter" idx="11"/>
          </p:nvPr>
        </p:nvSpPr>
        <p:spPr/>
        <p:txBody>
          <a:bodyPr/>
          <a:lstStyle/>
          <a:p>
            <a:endParaRPr lang="fr-FR"/>
          </a:p>
        </p:txBody>
      </p:sp>
      <p:sp>
        <p:nvSpPr>
          <p:cNvPr id="4" name="Espace réservé de la date 3"/>
          <p:cNvSpPr>
            <a:spLocks noGrp="1"/>
          </p:cNvSpPr>
          <p:nvPr>
            <p:ph type="dt" sz="half" idx="10"/>
          </p:nvPr>
        </p:nvSpPr>
        <p:spPr/>
        <p:txBody>
          <a:bodyPr/>
          <a:lstStyle/>
          <a:p>
            <a:fld id="{EA72DD40-DF16-4548-8D8C-D16429113D09}" type="datetimeFigureOut">
              <a:rPr lang="fr-FR" smtClean="0"/>
              <a:t>05/02/2018</a:t>
            </a:fld>
            <a:endParaRPr lang="fr-FR"/>
          </a:p>
        </p:txBody>
      </p:sp>
      <p:sp>
        <p:nvSpPr>
          <p:cNvPr id="8" name="Connecteur droit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llipse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lipse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513EB11-50D0-4D0C-A4CA-9576D315E999}" type="slidenum">
              <a:rPr lang="fr-FR" smtClean="0"/>
              <a:t>‹N°›</a:t>
            </a:fld>
            <a:endParaRPr lang="fr-FR"/>
          </a:p>
        </p:txBody>
      </p:sp>
      <p:sp>
        <p:nvSpPr>
          <p:cNvPr id="2" name="Titr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fr-FR" smtClean="0"/>
              <a:t>Modifiez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301752" y="228600"/>
            <a:ext cx="8534400" cy="758952"/>
          </a:xfrm>
        </p:spPr>
        <p:txBody>
          <a:bodyPr/>
          <a:lstStyle/>
          <a:p>
            <a:r>
              <a:rPr kumimoji="0" lang="fr-FR" smtClean="0"/>
              <a:t>Modifiez le style du titre</a:t>
            </a:r>
            <a:endParaRPr kumimoji="0" lang="en-US"/>
          </a:p>
        </p:txBody>
      </p:sp>
      <p:sp>
        <p:nvSpPr>
          <p:cNvPr id="5" name="Espace réservé de la date 4"/>
          <p:cNvSpPr>
            <a:spLocks noGrp="1"/>
          </p:cNvSpPr>
          <p:nvPr>
            <p:ph type="dt" sz="half" idx="10"/>
          </p:nvPr>
        </p:nvSpPr>
        <p:spPr>
          <a:xfrm>
            <a:off x="5791200" y="6409944"/>
            <a:ext cx="3044952" cy="365760"/>
          </a:xfrm>
        </p:spPr>
        <p:txBody>
          <a:bodyPr/>
          <a:lstStyle/>
          <a:p>
            <a:fld id="{EA72DD40-DF16-4548-8D8C-D16429113D09}" type="datetimeFigureOut">
              <a:rPr lang="fr-FR" smtClean="0"/>
              <a:t>05/02/2018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513EB11-50D0-4D0C-A4CA-9576D315E999}" type="slidenum">
              <a:rPr lang="fr-FR" smtClean="0"/>
              <a:t>‹N°›</a:t>
            </a:fld>
            <a:endParaRPr lang="fr-FR"/>
          </a:p>
        </p:txBody>
      </p:sp>
      <p:sp>
        <p:nvSpPr>
          <p:cNvPr id="8" name="Connecteur droit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space réservé du contenu 9"/>
          <p:cNvSpPr>
            <a:spLocks noGrp="1"/>
          </p:cNvSpPr>
          <p:nvPr>
            <p:ph sz="half" idx="1"/>
          </p:nvPr>
        </p:nvSpPr>
        <p:spPr>
          <a:xfrm>
            <a:off x="301752" y="1371600"/>
            <a:ext cx="4038600" cy="4681728"/>
          </a:xfrm>
        </p:spPr>
        <p:txBody>
          <a:bodyPr/>
          <a:lstStyle>
            <a:lvl1pPr>
              <a:defRPr sz="2500"/>
            </a:lvl1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contenu 11"/>
          <p:cNvSpPr>
            <a:spLocks noGrp="1"/>
          </p:cNvSpPr>
          <p:nvPr>
            <p:ph sz="half" idx="2"/>
          </p:nvPr>
        </p:nvSpPr>
        <p:spPr>
          <a:xfrm>
            <a:off x="4800600" y="1371600"/>
            <a:ext cx="4038600" cy="4681728"/>
          </a:xfrm>
        </p:spPr>
        <p:txBody>
          <a:bodyPr/>
          <a:lstStyle>
            <a:lvl1pPr>
              <a:defRPr sz="2500"/>
            </a:lvl1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1">
        <a:schemeClr val="bg2"/>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ce réservé du texte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4" name="Espace réservé du texte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7" name="Espace réservé de la date 6"/>
          <p:cNvSpPr>
            <a:spLocks noGrp="1"/>
          </p:cNvSpPr>
          <p:nvPr>
            <p:ph type="dt" sz="half" idx="10"/>
          </p:nvPr>
        </p:nvSpPr>
        <p:spPr/>
        <p:txBody>
          <a:bodyPr/>
          <a:lstStyle/>
          <a:p>
            <a:fld id="{EA72DD40-DF16-4548-8D8C-D16429113D09}" type="datetimeFigureOut">
              <a:rPr lang="fr-FR" smtClean="0"/>
              <a:t>05/02/2018</a:t>
            </a:fld>
            <a:endParaRPr lang="fr-FR"/>
          </a:p>
        </p:txBody>
      </p:sp>
      <p:sp>
        <p:nvSpPr>
          <p:cNvPr id="8" name="Espace réservé du pied de page 7"/>
          <p:cNvSpPr>
            <a:spLocks noGrp="1"/>
          </p:cNvSpPr>
          <p:nvPr>
            <p:ph type="ftr" sz="quarter" idx="11"/>
          </p:nvPr>
        </p:nvSpPr>
        <p:spPr>
          <a:xfrm>
            <a:off x="304800" y="6409944"/>
            <a:ext cx="3581400" cy="365760"/>
          </a:xfrm>
        </p:spPr>
        <p:txBody>
          <a:bodyPr/>
          <a:lstStyle/>
          <a:p>
            <a:endParaRPr lang="fr-FR"/>
          </a:p>
        </p:txBody>
      </p:sp>
      <p:sp>
        <p:nvSpPr>
          <p:cNvPr id="15" name="Connecteur droit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Espace réservé du contenu 23"/>
          <p:cNvSpPr>
            <a:spLocks noGrp="1"/>
          </p:cNvSpPr>
          <p:nvPr>
            <p:ph sz="quarter" idx="2"/>
          </p:nvPr>
        </p:nvSpPr>
        <p:spPr>
          <a:xfrm>
            <a:off x="301752" y="2471383"/>
            <a:ext cx="4041648" cy="3818404"/>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6" name="Espace réservé du contenu 25"/>
          <p:cNvSpPr>
            <a:spLocks noGrp="1"/>
          </p:cNvSpPr>
          <p:nvPr>
            <p:ph sz="quarter" idx="4"/>
          </p:nvPr>
        </p:nvSpPr>
        <p:spPr>
          <a:xfrm>
            <a:off x="4800600" y="2471383"/>
            <a:ext cx="4038600" cy="3822192"/>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5" name="Ellipse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Ellipse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Espace réservé du numéro de diapositive 8"/>
          <p:cNvSpPr>
            <a:spLocks noGrp="1"/>
          </p:cNvSpPr>
          <p:nvPr>
            <p:ph type="sldNum" sz="quarter" idx="12"/>
          </p:nvPr>
        </p:nvSpPr>
        <p:spPr>
          <a:xfrm>
            <a:off x="4343400" y="1042416"/>
            <a:ext cx="457200" cy="441325"/>
          </a:xfrm>
        </p:spPr>
        <p:txBody>
          <a:bodyPr/>
          <a:lstStyle>
            <a:lvl1pPr algn="ctr">
              <a:defRPr/>
            </a:lvl1pPr>
          </a:lstStyle>
          <a:p>
            <a:fld id="{4513EB11-50D0-4D0C-A4CA-9576D315E999}" type="slidenum">
              <a:rPr lang="fr-FR" smtClean="0"/>
              <a:t>‹N°›</a:t>
            </a:fld>
            <a:endParaRPr lang="fr-FR"/>
          </a:p>
        </p:txBody>
      </p:sp>
      <p:sp>
        <p:nvSpPr>
          <p:cNvPr id="23" name="Titre 22"/>
          <p:cNvSpPr>
            <a:spLocks noGrp="1"/>
          </p:cNvSpPr>
          <p:nvPr>
            <p:ph type="title"/>
          </p:nvPr>
        </p:nvSpPr>
        <p:spPr/>
        <p:txBody>
          <a:bodyPr rtlCol="0" anchor="b" anchorCtr="0"/>
          <a:lstStyle/>
          <a:p>
            <a:r>
              <a:rPr kumimoji="0" lang="fr-FR" smtClean="0"/>
              <a:t>Modifiez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e la date 2"/>
          <p:cNvSpPr>
            <a:spLocks noGrp="1"/>
          </p:cNvSpPr>
          <p:nvPr>
            <p:ph type="dt" sz="half" idx="10"/>
          </p:nvPr>
        </p:nvSpPr>
        <p:spPr/>
        <p:txBody>
          <a:bodyPr/>
          <a:lstStyle/>
          <a:p>
            <a:fld id="{EA72DD40-DF16-4548-8D8C-D16429113D09}" type="datetimeFigureOut">
              <a:rPr lang="fr-FR" smtClean="0"/>
              <a:t>05/02/2018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a:xfrm>
            <a:off x="4343400" y="1036020"/>
            <a:ext cx="457200" cy="441325"/>
          </a:xfrm>
        </p:spPr>
        <p:txBody>
          <a:bodyPr/>
          <a:lstStyle/>
          <a:p>
            <a:fld id="{4513EB11-50D0-4D0C-A4CA-9576D315E999}"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Espace réservé de la date 1"/>
          <p:cNvSpPr>
            <a:spLocks noGrp="1"/>
          </p:cNvSpPr>
          <p:nvPr>
            <p:ph type="dt" sz="half" idx="10"/>
          </p:nvPr>
        </p:nvSpPr>
        <p:spPr/>
        <p:txBody>
          <a:bodyPr/>
          <a:lstStyle/>
          <a:p>
            <a:fld id="{EA72DD40-DF16-4548-8D8C-D16429113D09}" type="datetimeFigureOut">
              <a:rPr lang="fr-FR" smtClean="0"/>
              <a:t>05/02/2018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a:xfrm>
            <a:off x="4267200" y="6324600"/>
            <a:ext cx="609600" cy="441324"/>
          </a:xfrm>
        </p:spPr>
        <p:txBody>
          <a:bodyPr/>
          <a:lstStyle>
            <a:lvl1pPr>
              <a:defRPr>
                <a:solidFill>
                  <a:srgbClr val="FFFFFF"/>
                </a:solidFill>
              </a:defRPr>
            </a:lvl1pPr>
          </a:lstStyle>
          <a:p>
            <a:fld id="{4513EB11-50D0-4D0C-A4CA-9576D315E999}"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fr-FR" smtClean="0"/>
              <a:t>Modifiez le style du titre</a:t>
            </a:r>
            <a:endParaRPr kumimoji="0" lang="en-US"/>
          </a:p>
        </p:txBody>
      </p:sp>
      <p:sp>
        <p:nvSpPr>
          <p:cNvPr id="3" name="Espace réservé du texte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fr-FR" smtClean="0"/>
              <a:t>Modifiez les styles du texte du masque</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Connecteur droit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Espace réservé du contenu 19"/>
          <p:cNvSpPr>
            <a:spLocks noGrp="1"/>
          </p:cNvSpPr>
          <p:nvPr>
            <p:ph sz="quarter" idx="1"/>
          </p:nvPr>
        </p:nvSpPr>
        <p:spPr>
          <a:xfrm>
            <a:off x="3124200" y="685800"/>
            <a:ext cx="5638800" cy="54102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0" name="Ellipse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lipse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ce réservé du numéro de diapositive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4513EB11-50D0-4D0C-A4CA-9576D315E999}" type="slidenum">
              <a:rPr lang="fr-FR" smtClean="0"/>
              <a:t>‹N°›</a:t>
            </a:fld>
            <a:endParaRPr lang="fr-F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ce réservé de la date 4"/>
          <p:cNvSpPr>
            <a:spLocks noGrp="1"/>
          </p:cNvSpPr>
          <p:nvPr>
            <p:ph type="dt" sz="half" idx="10"/>
          </p:nvPr>
        </p:nvSpPr>
        <p:spPr/>
        <p:txBody>
          <a:bodyPr/>
          <a:lstStyle/>
          <a:p>
            <a:fld id="{EA72DD40-DF16-4548-8D8C-D16429113D09}" type="datetimeFigureOut">
              <a:rPr lang="fr-FR" smtClean="0"/>
              <a:t>05/02/2018</a:t>
            </a:fld>
            <a:endParaRPr lang="fr-FR"/>
          </a:p>
        </p:txBody>
      </p:sp>
      <p:sp>
        <p:nvSpPr>
          <p:cNvPr id="6" name="Espace réservé du pied de page 5"/>
          <p:cNvSpPr>
            <a:spLocks noGrp="1"/>
          </p:cNvSpPr>
          <p:nvPr>
            <p:ph type="ftr" sz="quarter" idx="11"/>
          </p:nvPr>
        </p:nvSpPr>
        <p:spPr>
          <a:xfrm>
            <a:off x="301752" y="6410848"/>
            <a:ext cx="3383280" cy="365760"/>
          </a:xfrm>
        </p:spPr>
        <p:txBody>
          <a:bodyPr/>
          <a:lstStyle/>
          <a:p>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1" name="Connecteur droit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Ellipse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Ellipse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ce réservé du numéro de diapositive 6"/>
          <p:cNvSpPr>
            <a:spLocks noGrp="1"/>
          </p:cNvSpPr>
          <p:nvPr>
            <p:ph type="sldNum" sz="quarter" idx="12"/>
          </p:nvPr>
        </p:nvSpPr>
        <p:spPr>
          <a:xfrm>
            <a:off x="1371600" y="312738"/>
            <a:ext cx="457200" cy="441325"/>
          </a:xfrm>
        </p:spPr>
        <p:txBody>
          <a:bodyPr/>
          <a:lstStyle/>
          <a:p>
            <a:fld id="{4513EB11-50D0-4D0C-A4CA-9576D315E999}" type="slidenum">
              <a:rPr lang="fr-FR" smtClean="0"/>
              <a:t>‹N°›</a:t>
            </a:fld>
            <a:endParaRPr lang="fr-FR"/>
          </a:p>
        </p:txBody>
      </p:sp>
      <p:sp>
        <p:nvSpPr>
          <p:cNvPr id="2" name="Titr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fr-FR" smtClean="0"/>
              <a:t>Modifiez le style du titre</a:t>
            </a:r>
            <a:endParaRPr kumimoji="0" lang="en-US"/>
          </a:p>
        </p:txBody>
      </p:sp>
      <p:sp>
        <p:nvSpPr>
          <p:cNvPr id="3" name="Espace réservé pour une image  2"/>
          <p:cNvSpPr>
            <a:spLocks noGrp="1"/>
          </p:cNvSpPr>
          <p:nvPr>
            <p:ph type="pic" idx="1"/>
          </p:nvPr>
        </p:nvSpPr>
        <p:spPr>
          <a:xfrm>
            <a:off x="3000375" y="609600"/>
            <a:ext cx="5867400" cy="4267200"/>
          </a:xfrm>
        </p:spPr>
        <p:txBody>
          <a:bodyPr/>
          <a:lstStyle>
            <a:lvl1pPr marL="0" indent="0">
              <a:buNone/>
              <a:defRPr sz="3200"/>
            </a:lvl1pPr>
          </a:lstStyle>
          <a:p>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fr-FR" smtClean="0"/>
              <a:t>Modifiez les styles du texte du masque</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ce réservé de la date 4"/>
          <p:cNvSpPr>
            <a:spLocks noGrp="1"/>
          </p:cNvSpPr>
          <p:nvPr>
            <p:ph type="dt" sz="half" idx="10"/>
          </p:nvPr>
        </p:nvSpPr>
        <p:spPr>
          <a:xfrm>
            <a:off x="5788152" y="6404984"/>
            <a:ext cx="3044952" cy="365760"/>
          </a:xfrm>
        </p:spPr>
        <p:txBody>
          <a:bodyPr/>
          <a:lstStyle/>
          <a:p>
            <a:fld id="{EA72DD40-DF16-4548-8D8C-D16429113D09}" type="datetimeFigureOut">
              <a:rPr lang="fr-FR" smtClean="0"/>
              <a:t>05/02/2018</a:t>
            </a:fld>
            <a:endParaRPr lang="fr-FR"/>
          </a:p>
        </p:txBody>
      </p:sp>
      <p:sp>
        <p:nvSpPr>
          <p:cNvPr id="6" name="Espace réservé du pied de page 5"/>
          <p:cNvSpPr>
            <a:spLocks noGrp="1"/>
          </p:cNvSpPr>
          <p:nvPr>
            <p:ph type="ftr" sz="quarter" idx="11"/>
          </p:nvPr>
        </p:nvSpPr>
        <p:spPr>
          <a:xfrm>
            <a:off x="301752" y="6410848"/>
            <a:ext cx="3584448" cy="365760"/>
          </a:xfrm>
        </p:spPr>
        <p:txBody>
          <a:bodyPr/>
          <a:lstStyle/>
          <a:p>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Espace réservé de la date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EA72DD40-DF16-4548-8D8C-D16429113D09}" type="datetimeFigureOut">
              <a:rPr lang="fr-FR" smtClean="0"/>
              <a:t>05/02/2018</a:t>
            </a:fld>
            <a:endParaRPr lang="fr-FR"/>
          </a:p>
        </p:txBody>
      </p:sp>
      <p:sp>
        <p:nvSpPr>
          <p:cNvPr id="3" name="Espace réservé du pied de page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fr-F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Connecteur droit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Ellipse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lipse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Espace réservé du numéro de diapositive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4513EB11-50D0-4D0C-A4CA-9576D315E999}" type="slidenum">
              <a:rPr lang="fr-FR" smtClean="0"/>
              <a:t>‹N°›</a:t>
            </a:fld>
            <a:endParaRPr lang="fr-FR"/>
          </a:p>
        </p:txBody>
      </p:sp>
      <p:sp>
        <p:nvSpPr>
          <p:cNvPr id="22" name="Espace réservé du titre 21"/>
          <p:cNvSpPr>
            <a:spLocks noGrp="1"/>
          </p:cNvSpPr>
          <p:nvPr>
            <p:ph type="title"/>
          </p:nvPr>
        </p:nvSpPr>
        <p:spPr>
          <a:xfrm>
            <a:off x="301752" y="228600"/>
            <a:ext cx="8534400" cy="758952"/>
          </a:xfrm>
          <a:prstGeom prst="rect">
            <a:avLst/>
          </a:prstGeom>
        </p:spPr>
        <p:txBody>
          <a:bodyPr vert="horz" anchor="b">
            <a:normAutofit/>
          </a:bodyPr>
          <a:lstStyle/>
          <a:p>
            <a:r>
              <a:rPr kumimoji="0" lang="fr-FR" smtClean="0"/>
              <a:t>Modifiez le style du titre</a:t>
            </a:r>
            <a:endParaRPr kumimoji="0" lang="en-US"/>
          </a:p>
        </p:txBody>
      </p:sp>
      <p:sp>
        <p:nvSpPr>
          <p:cNvPr id="13" name="Espace réservé du texte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antegraphie@sesan.fr" TargetMode="External"/><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iledefrance.ars.sante.fr/hospitalisation-domicile-annuaire-et-activite" TargetMode="External"/><Relationship Id="rId7" Type="http://schemas.openxmlformats.org/officeDocument/2006/relationships/image" Target="../media/image3.jpeg"/><Relationship Id="rId2" Type="http://schemas.openxmlformats.org/officeDocument/2006/relationships/hyperlink" Target="https://www.iledefrance.ars.sante.fr/hospitalisation-domicile"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santegraphie.fr/accueil/accueil" TargetMode="External"/><Relationship Id="rId4" Type="http://schemas.openxmlformats.org/officeDocument/2006/relationships/hyperlink" Target="https://santegraphie.fr/mapfishapp/map/23f5b93ab6f5dc4f9800f5023c0566cd"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dirty="0" smtClean="0"/>
              <a:t>Atlas de l’activité </a:t>
            </a:r>
            <a:br>
              <a:rPr lang="fr-FR" dirty="0" smtClean="0"/>
            </a:br>
            <a:r>
              <a:rPr lang="fr-FR" dirty="0" smtClean="0"/>
              <a:t>d’hospitalisation à domicile (HAD) en Ile-de-France en 2016</a:t>
            </a:r>
            <a:endParaRPr lang="fr-FR" dirty="0"/>
          </a:p>
        </p:txBody>
      </p:sp>
      <p:pic>
        <p:nvPicPr>
          <p:cNvPr id="1026" name="Picture 2" descr="Résultat de recherche d'images pour &quot;logo ars ile de france&quo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1520" y="188640"/>
            <a:ext cx="1032048" cy="714396"/>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202177" y="6135107"/>
            <a:ext cx="2137575" cy="246221"/>
          </a:xfrm>
          <a:prstGeom prst="rect">
            <a:avLst/>
          </a:prstGeom>
          <a:noFill/>
        </p:spPr>
        <p:txBody>
          <a:bodyPr wrap="square" rtlCol="0">
            <a:spAutoFit/>
          </a:bodyPr>
          <a:lstStyle/>
          <a:p>
            <a:r>
              <a:rPr lang="fr-FR" sz="1000" dirty="0" smtClean="0">
                <a:solidFill>
                  <a:schemeClr val="accent3">
                    <a:shade val="75000"/>
                  </a:schemeClr>
                </a:solidFill>
                <a:latin typeface="Arial" panose="020B0604020202020204" pitchFamily="34" charset="0"/>
                <a:ea typeface="+mj-ea"/>
                <a:cs typeface="Arial" panose="020B0604020202020204" pitchFamily="34" charset="0"/>
              </a:rPr>
              <a:t>Contact : </a:t>
            </a:r>
            <a:r>
              <a:rPr lang="fr-FR" sz="1000" u="sng" dirty="0" smtClean="0">
                <a:latin typeface="Arial" panose="020B0604020202020204" pitchFamily="34" charset="0"/>
                <a:cs typeface="Arial" panose="020B0604020202020204" pitchFamily="34" charset="0"/>
                <a:hlinkClick r:id="rId3"/>
              </a:rPr>
              <a:t>santegraphie@sesan.fr</a:t>
            </a:r>
            <a:r>
              <a:rPr lang="fr-FR" sz="1000" dirty="0" smtClean="0">
                <a:solidFill>
                  <a:schemeClr val="accent3">
                    <a:shade val="75000"/>
                  </a:schemeClr>
                </a:solidFill>
                <a:latin typeface="Arial" panose="020B0604020202020204" pitchFamily="34" charset="0"/>
                <a:ea typeface="+mj-ea"/>
                <a:cs typeface="Arial" panose="020B0604020202020204" pitchFamily="34" charset="0"/>
              </a:rPr>
              <a:t> </a:t>
            </a:r>
            <a:endParaRPr lang="fr-FR" sz="1000" u="sng" dirty="0" smtClean="0">
              <a:latin typeface="Arial" panose="020B0604020202020204" pitchFamily="34" charset="0"/>
              <a:cs typeface="Arial" panose="020B0604020202020204" pitchFamily="34" charset="0"/>
            </a:endParaRPr>
          </a:p>
        </p:txBody>
      </p:sp>
      <p:pic>
        <p:nvPicPr>
          <p:cNvPr id="7" name="Image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097227" y="2780927"/>
            <a:ext cx="5023880" cy="3354179"/>
          </a:xfrm>
          <a:prstGeom prst="rect">
            <a:avLst/>
          </a:prstGeom>
        </p:spPr>
      </p:pic>
    </p:spTree>
    <p:extLst>
      <p:ext uri="{BB962C8B-B14F-4D97-AF65-F5344CB8AC3E}">
        <p14:creationId xmlns:p14="http://schemas.microsoft.com/office/powerpoint/2010/main" val="1188257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SIG\IDF\Demandes_Carto\HAD\2017\Mise en page\proposition4\Taux_Recours_polyvalents.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40" y="124552"/>
            <a:ext cx="9146703" cy="647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8315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T:\SIG\IDF\Demandes_Carto\HAD\2017\Mise en page\proposition4\Taux_Recours_réadaptation.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24552"/>
            <a:ext cx="9146702" cy="647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57820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T:\SIG\IDF\Demandes_Carto\HAD\2017\Mise en page\proposition4\Taux_Recours_perinatalité.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24552"/>
            <a:ext cx="9146703" cy="647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37974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T:\SIG\IDF\Demandes_Carto\HAD\2017\Mise en page\proposition4\Evolution_2014_2016.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24552"/>
            <a:ext cx="9146702" cy="647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08854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p:txBody>
          <a:bodyPr/>
          <a:lstStyle/>
          <a:p>
            <a:r>
              <a:rPr lang="fr-FR" dirty="0" smtClean="0"/>
              <a:t>Cartes de recours à l’HAD par MPP</a:t>
            </a:r>
            <a:endParaRPr lang="fr-FR" dirty="0"/>
          </a:p>
        </p:txBody>
      </p:sp>
      <p:sp>
        <p:nvSpPr>
          <p:cNvPr id="4" name="ZoneTexte 3"/>
          <p:cNvSpPr txBox="1"/>
          <p:nvPr/>
        </p:nvSpPr>
        <p:spPr>
          <a:xfrm>
            <a:off x="755576" y="2808343"/>
            <a:ext cx="8064896" cy="3139321"/>
          </a:xfrm>
          <a:prstGeom prst="rect">
            <a:avLst/>
          </a:prstGeom>
          <a:noFill/>
        </p:spPr>
        <p:txBody>
          <a:bodyPr wrap="square" rtlCol="0">
            <a:spAutoFit/>
          </a:bodyPr>
          <a:lstStyle/>
          <a:p>
            <a:r>
              <a:rPr lang="fr-FR" sz="1200" dirty="0" smtClean="0">
                <a:latin typeface="Arial" panose="020B0604020202020204" pitchFamily="34" charset="0"/>
                <a:cs typeface="Arial" panose="020B0604020202020204" pitchFamily="34" charset="0"/>
              </a:rPr>
              <a:t>28 cartes détaillent l’activité selon 7 groupes de modes de prise en charge principaux (MPP) pour :</a:t>
            </a:r>
          </a:p>
          <a:p>
            <a:pPr marL="171450" indent="-171450">
              <a:buFontTx/>
              <a:buChar char="-"/>
            </a:pPr>
            <a:r>
              <a:rPr lang="fr-FR" sz="1200" dirty="0" smtClean="0">
                <a:latin typeface="Arial" panose="020B0604020202020204" pitchFamily="34" charset="0"/>
                <a:cs typeface="Arial" panose="020B0604020202020204" pitchFamily="34" charset="0"/>
              </a:rPr>
              <a:t>chacun des trois opérateurs d’HAD à zone d’intervention régionale (Santé-Service, AP-HP, Croix-Saint-Simon), </a:t>
            </a:r>
          </a:p>
          <a:p>
            <a:pPr marL="171450" indent="-171450">
              <a:buFontTx/>
              <a:buChar char="-"/>
            </a:pPr>
            <a:r>
              <a:rPr lang="fr-FR" sz="1200" dirty="0" smtClean="0">
                <a:latin typeface="Arial" panose="020B0604020202020204" pitchFamily="34" charset="0"/>
                <a:cs typeface="Arial" panose="020B0604020202020204" pitchFamily="34" charset="0"/>
              </a:rPr>
              <a:t>l’ensemble des 15 opérateurs d’HAD.</a:t>
            </a:r>
          </a:p>
          <a:p>
            <a:endParaRPr lang="fr-FR" sz="1200" dirty="0">
              <a:latin typeface="Arial" panose="020B0604020202020204" pitchFamily="34" charset="0"/>
              <a:cs typeface="Arial" panose="020B0604020202020204" pitchFamily="34" charset="0"/>
            </a:endParaRPr>
          </a:p>
          <a:p>
            <a:r>
              <a:rPr lang="fr-FR" sz="1200" dirty="0" smtClean="0">
                <a:latin typeface="Arial" panose="020B0604020202020204" pitchFamily="34" charset="0"/>
                <a:cs typeface="Arial" panose="020B0604020202020204" pitchFamily="34" charset="0"/>
              </a:rPr>
              <a:t>Les 7 groupes de MPP sont :</a:t>
            </a:r>
          </a:p>
          <a:p>
            <a:pPr marL="285750" indent="-285750">
              <a:buFont typeface="Arial" panose="020B0604020202020204" pitchFamily="34" charset="0"/>
              <a:buChar char="•"/>
            </a:pPr>
            <a:r>
              <a:rPr lang="fr-FR" sz="1200" dirty="0" smtClean="0">
                <a:solidFill>
                  <a:schemeClr val="dk1"/>
                </a:solidFill>
                <a:latin typeface="Arial" panose="020B0604020202020204" pitchFamily="34" charset="0"/>
                <a:cs typeface="Arial" panose="020B0604020202020204" pitchFamily="34" charset="0"/>
              </a:rPr>
              <a:t>Soins palliatifs (04)</a:t>
            </a:r>
            <a:endParaRPr lang="fr-FR" sz="1200" dirty="0">
              <a:solidFill>
                <a:schemeClr val="dk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sz="1200" dirty="0" smtClean="0">
                <a:solidFill>
                  <a:schemeClr val="dk1"/>
                </a:solidFill>
                <a:latin typeface="Arial" panose="020B0604020202020204" pitchFamily="34" charset="0"/>
                <a:cs typeface="Arial" panose="020B0604020202020204" pitchFamily="34" charset="0"/>
              </a:rPr>
              <a:t>Chimiothérapie anticancéreuse (05)</a:t>
            </a:r>
            <a:endParaRPr lang="fr-FR" sz="1200" dirty="0">
              <a:solidFill>
                <a:schemeClr val="dk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sz="1200" dirty="0" smtClean="0">
                <a:solidFill>
                  <a:schemeClr val="dk1"/>
                </a:solidFill>
                <a:latin typeface="Arial" panose="020B0604020202020204" pitchFamily="34" charset="0"/>
                <a:cs typeface="Arial" panose="020B0604020202020204" pitchFamily="34" charset="0"/>
              </a:rPr>
              <a:t>Pansements </a:t>
            </a:r>
            <a:r>
              <a:rPr lang="fr-FR" sz="1200" dirty="0">
                <a:solidFill>
                  <a:schemeClr val="dk1"/>
                </a:solidFill>
                <a:latin typeface="Arial" panose="020B0604020202020204" pitchFamily="34" charset="0"/>
                <a:cs typeface="Arial" panose="020B0604020202020204" pitchFamily="34" charset="0"/>
              </a:rPr>
              <a:t>complexes </a:t>
            </a:r>
            <a:r>
              <a:rPr lang="fr-FR" sz="1200" dirty="0" smtClean="0">
                <a:solidFill>
                  <a:schemeClr val="dk1"/>
                </a:solidFill>
                <a:latin typeface="Arial" panose="020B0604020202020204" pitchFamily="34" charset="0"/>
                <a:cs typeface="Arial" panose="020B0604020202020204" pitchFamily="34" charset="0"/>
              </a:rPr>
              <a:t>(09)</a:t>
            </a:r>
            <a:endParaRPr lang="fr-FR" sz="1200" dirty="0">
              <a:solidFill>
                <a:schemeClr val="dk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sz="1200" dirty="0" smtClean="0">
                <a:solidFill>
                  <a:schemeClr val="dk1"/>
                </a:solidFill>
                <a:latin typeface="Arial" panose="020B0604020202020204" pitchFamily="34" charset="0"/>
                <a:cs typeface="Arial" panose="020B0604020202020204" pitchFamily="34" charset="0"/>
              </a:rPr>
              <a:t>Rééducation orthopédique et neurologique (11 et 12)</a:t>
            </a:r>
            <a:endParaRPr lang="fr-FR" sz="1200" dirty="0">
              <a:solidFill>
                <a:schemeClr val="dk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sz="1200" dirty="0" smtClean="0">
                <a:solidFill>
                  <a:schemeClr val="dk1"/>
                </a:solidFill>
                <a:latin typeface="Arial" panose="020B0604020202020204" pitchFamily="34" charset="0"/>
                <a:cs typeface="Arial" panose="020B0604020202020204" pitchFamily="34" charset="0"/>
              </a:rPr>
              <a:t>Soins </a:t>
            </a:r>
            <a:r>
              <a:rPr lang="fr-FR" sz="1200" dirty="0">
                <a:solidFill>
                  <a:schemeClr val="dk1"/>
                </a:solidFill>
                <a:latin typeface="Arial" panose="020B0604020202020204" pitchFamily="34" charset="0"/>
                <a:cs typeface="Arial" panose="020B0604020202020204" pitchFamily="34" charset="0"/>
              </a:rPr>
              <a:t>de nursing </a:t>
            </a:r>
            <a:r>
              <a:rPr lang="fr-FR" sz="1200" dirty="0" smtClean="0">
                <a:solidFill>
                  <a:schemeClr val="dk1"/>
                </a:solidFill>
                <a:latin typeface="Arial" panose="020B0604020202020204" pitchFamily="34" charset="0"/>
                <a:cs typeface="Arial" panose="020B0604020202020204" pitchFamily="34" charset="0"/>
              </a:rPr>
              <a:t>lourds (14)</a:t>
            </a:r>
          </a:p>
          <a:p>
            <a:pPr marL="285750" indent="-285750">
              <a:buFont typeface="Arial" panose="020B0604020202020204" pitchFamily="34" charset="0"/>
              <a:buChar char="•"/>
            </a:pPr>
            <a:r>
              <a:rPr lang="fr-FR" sz="1200" dirty="0" smtClean="0">
                <a:solidFill>
                  <a:schemeClr val="dk1"/>
                </a:solidFill>
                <a:latin typeface="Arial" panose="020B0604020202020204" pitchFamily="34" charset="0"/>
                <a:cs typeface="Arial" panose="020B0604020202020204" pitchFamily="34" charset="0"/>
              </a:rPr>
              <a:t>Périnatalité  (19, 21 et 22)</a:t>
            </a:r>
          </a:p>
          <a:p>
            <a:pPr marL="285750" indent="-285750">
              <a:buFont typeface="Arial" panose="020B0604020202020204" pitchFamily="34" charset="0"/>
              <a:buChar char="•"/>
            </a:pPr>
            <a:r>
              <a:rPr lang="fr-FR" sz="1200" dirty="0" smtClean="0">
                <a:solidFill>
                  <a:schemeClr val="dk1"/>
                </a:solidFill>
                <a:latin typeface="Arial" panose="020B0604020202020204" pitchFamily="34" charset="0"/>
                <a:cs typeface="Arial" panose="020B0604020202020204" pitchFamily="34" charset="0"/>
              </a:rPr>
              <a:t>Autres MPP (01, 02, 03, 06, 07, 08, 10, 13, 15, 17,18,24 et 29)</a:t>
            </a:r>
            <a:endParaRPr lang="fr-FR" sz="1200" dirty="0">
              <a:solidFill>
                <a:schemeClr val="dk1"/>
              </a:solidFill>
              <a:latin typeface="Arial" panose="020B0604020202020204" pitchFamily="34" charset="0"/>
              <a:cs typeface="Arial" panose="020B0604020202020204" pitchFamily="34" charset="0"/>
            </a:endParaRPr>
          </a:p>
          <a:p>
            <a:endParaRPr lang="fr-FR" dirty="0" smtClean="0"/>
          </a:p>
          <a:p>
            <a:r>
              <a:rPr lang="fr-FR" sz="1200" dirty="0">
                <a:latin typeface="Arial" panose="020B0604020202020204" pitchFamily="34" charset="0"/>
                <a:cs typeface="Arial" panose="020B0604020202020204" pitchFamily="34" charset="0"/>
              </a:rPr>
              <a:t>Les données sont exprimées en taux de recours à l’HAD calculé par :</a:t>
            </a:r>
          </a:p>
          <a:p>
            <a:pPr marL="628650" lvl="1" indent="-171450">
              <a:buFont typeface="Wingdings" panose="05000000000000000000" pitchFamily="2" charset="2"/>
              <a:buChar char="§"/>
            </a:pPr>
            <a:r>
              <a:rPr lang="fr-FR" sz="1200" dirty="0">
                <a:latin typeface="Arial" panose="020B0604020202020204" pitchFamily="34" charset="0"/>
                <a:cs typeface="Arial" panose="020B0604020202020204" pitchFamily="34" charset="0"/>
              </a:rPr>
              <a:t>Nombre de patients par jour en HAD pour 100 000 habitants </a:t>
            </a:r>
          </a:p>
          <a:p>
            <a:pPr marL="0" lvl="1"/>
            <a:r>
              <a:rPr lang="fr-FR" sz="1200" dirty="0" smtClean="0">
                <a:latin typeface="Arial" panose="020B0604020202020204" pitchFamily="34" charset="0"/>
                <a:cs typeface="Arial" panose="020B0604020202020204" pitchFamily="34" charset="0"/>
              </a:rPr>
              <a:t>Deux échelles de taux sont distinguées par des couleurs différentes.</a:t>
            </a:r>
            <a:endParaRPr lang="fr-FR" sz="1200" dirty="0">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70181" y="3645024"/>
            <a:ext cx="2252886" cy="924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11839" y="5023173"/>
            <a:ext cx="2369569" cy="924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34566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Santé-Service</a:t>
            </a:r>
            <a:endParaRPr lang="fr-FR" dirty="0"/>
          </a:p>
        </p:txBody>
      </p:sp>
    </p:spTree>
    <p:extLst>
      <p:ext uri="{BB962C8B-B14F-4D97-AF65-F5344CB8AC3E}">
        <p14:creationId xmlns:p14="http://schemas.microsoft.com/office/powerpoint/2010/main" val="39328519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T:\SIG\IDF\Demandes_Carto\HAD\2017\Mise en page\proposition4\Senté-Service\palliatif_SanteService.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124552"/>
            <a:ext cx="9146141" cy="6472800"/>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7092280" y="378224"/>
            <a:ext cx="1800199" cy="307777"/>
          </a:xfrm>
          <a:prstGeom prst="rect">
            <a:avLst/>
          </a:prstGeom>
          <a:solidFill>
            <a:schemeClr val="bg1"/>
          </a:solidFill>
        </p:spPr>
        <p:txBody>
          <a:bodyPr wrap="square" rtlCol="0">
            <a:spAutoFit/>
          </a:bodyPr>
          <a:lstStyle/>
          <a:p>
            <a:r>
              <a:rPr lang="fr-FR" sz="1400" dirty="0" smtClean="0">
                <a:latin typeface="Times New Roman" panose="02020603050405020304" pitchFamily="18" charset="0"/>
                <a:cs typeface="Times New Roman" panose="02020603050405020304" pitchFamily="18" charset="0"/>
              </a:rPr>
              <a:t>Santé-Service en 2016</a:t>
            </a:r>
            <a:endParaRPr lang="fr-FR"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1522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T:\SIG\IDF\Demandes_Carto\HAD\2017\Mise en page\proposition4\Senté-Service\Chimio_Sente_Service.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634" y="124552"/>
            <a:ext cx="9146702" cy="647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29679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SIG\IDF\Demandes_Carto\HAD\2017\Mise en page\pansements_SS.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97782"/>
            <a:ext cx="9146702" cy="6472800"/>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7164288" y="338832"/>
            <a:ext cx="1800199" cy="307777"/>
          </a:xfrm>
          <a:prstGeom prst="rect">
            <a:avLst/>
          </a:prstGeom>
          <a:solidFill>
            <a:schemeClr val="bg1"/>
          </a:solidFill>
        </p:spPr>
        <p:txBody>
          <a:bodyPr wrap="square" rtlCol="0">
            <a:spAutoFit/>
          </a:bodyPr>
          <a:lstStyle/>
          <a:p>
            <a:r>
              <a:rPr lang="fr-FR" sz="1400" dirty="0" smtClean="0">
                <a:latin typeface="Times New Roman" panose="02020603050405020304" pitchFamily="18" charset="0"/>
                <a:cs typeface="Times New Roman" panose="02020603050405020304" pitchFamily="18" charset="0"/>
              </a:rPr>
              <a:t>Santé-Service en 2016</a:t>
            </a:r>
            <a:endParaRPr lang="fr-FR"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81890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T:\SIG\IDF\Demandes_Carto\HAD\2017\Mise en page\proposition4\Senté-Service\Reeduc_neuro_SanteService.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24552"/>
            <a:ext cx="9146702" cy="647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1205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Opérateurs d’HAD en Ile-de-France</a:t>
            </a:r>
            <a:endParaRPr lang="fr-FR" dirty="0"/>
          </a:p>
        </p:txBody>
      </p:sp>
      <p:sp>
        <p:nvSpPr>
          <p:cNvPr id="3" name="Espace réservé du contenu 2"/>
          <p:cNvSpPr>
            <a:spLocks noGrp="1"/>
          </p:cNvSpPr>
          <p:nvPr>
            <p:ph sz="quarter" idx="1"/>
          </p:nvPr>
        </p:nvSpPr>
        <p:spPr>
          <a:xfrm>
            <a:off x="301752" y="1527048"/>
            <a:ext cx="8734744" cy="4572000"/>
          </a:xfrm>
        </p:spPr>
        <p:txBody>
          <a:bodyPr/>
          <a:lstStyle/>
          <a:p>
            <a:r>
              <a:rPr lang="fr-FR" dirty="0" smtClean="0"/>
              <a:t>15 opérateurs d’HAD interviennent en Ile-de-France en 2016 :</a:t>
            </a:r>
          </a:p>
          <a:p>
            <a:pPr lvl="1"/>
            <a:r>
              <a:rPr lang="fr-FR" sz="1800" dirty="0" smtClean="0"/>
              <a:t>Trois opérateurs avec une autorisation régionale </a:t>
            </a:r>
            <a:r>
              <a:rPr lang="fr-FR" sz="1800" dirty="0"/>
              <a:t>: </a:t>
            </a:r>
            <a:r>
              <a:rPr lang="fr-FR" sz="1800" dirty="0" smtClean="0"/>
              <a:t>HAD de la </a:t>
            </a:r>
            <a:r>
              <a:rPr lang="fr-FR" sz="1800" dirty="0"/>
              <a:t>Fondation </a:t>
            </a:r>
            <a:r>
              <a:rPr lang="fr-FR" sz="1800" dirty="0" smtClean="0"/>
              <a:t>Santé-Service, HAD </a:t>
            </a:r>
            <a:r>
              <a:rPr lang="fr-FR" sz="1800" dirty="0"/>
              <a:t>de </a:t>
            </a:r>
            <a:r>
              <a:rPr lang="fr-FR" sz="1800" dirty="0" smtClean="0"/>
              <a:t>l’AP-HP et HAD </a:t>
            </a:r>
            <a:r>
              <a:rPr lang="fr-FR" sz="1800" dirty="0"/>
              <a:t>de la Fondation </a:t>
            </a:r>
            <a:r>
              <a:rPr lang="fr-FR" sz="1800" dirty="0" smtClean="0"/>
              <a:t>Croix-Saint-Simon</a:t>
            </a:r>
          </a:p>
          <a:p>
            <a:pPr lvl="1"/>
            <a:r>
              <a:rPr lang="fr-FR" sz="1800" dirty="0" smtClean="0"/>
              <a:t>Cinq opérateurs d’HAD polyvalente avec zone d’intervention limitée : HAD Centre 77, HAD du Sud Seine-et-Marne, HAD du Nord Seine-et-Marne (ouverture en novembre 2016), HAD Sud-Yvelines et HAD du CH de Montfermeil (93)</a:t>
            </a:r>
          </a:p>
          <a:p>
            <a:pPr lvl="1"/>
            <a:r>
              <a:rPr lang="fr-FR" sz="1800" dirty="0" smtClean="0"/>
              <a:t>Trois opérateurs d’HAD spécialisés en médecine physique et de réadaptation : HAD du centre </a:t>
            </a:r>
            <a:r>
              <a:rPr lang="fr-FR" sz="1800" dirty="0" err="1" smtClean="0"/>
              <a:t>Coubert</a:t>
            </a:r>
            <a:r>
              <a:rPr lang="fr-FR" sz="1800" dirty="0" smtClean="0"/>
              <a:t> (77), HAD du CH de Saint-Denis (93) et HAD du CH d’Eaubonne (95)</a:t>
            </a:r>
          </a:p>
          <a:p>
            <a:pPr lvl="1"/>
            <a:r>
              <a:rPr lang="fr-FR" sz="1800" dirty="0" smtClean="0"/>
              <a:t>Quatre opérateurs d’HAD spécialisés en périnatalité : HAD du CH de Meaux (77), HAD du CH des </a:t>
            </a:r>
            <a:r>
              <a:rPr lang="fr-FR" sz="1800" dirty="0"/>
              <a:t>Q</a:t>
            </a:r>
            <a:r>
              <a:rPr lang="fr-FR" sz="1800" dirty="0" smtClean="0"/>
              <a:t>uatre Villes (92), HAD du CH Rives-de-Seine (92) et HAD de l’hôpital privé d’Antony (92) </a:t>
            </a:r>
            <a:endParaRPr lang="fr-FR" sz="1800" dirty="0"/>
          </a:p>
          <a:p>
            <a:pPr lvl="1"/>
            <a:endParaRPr lang="fr-FR" dirty="0"/>
          </a:p>
        </p:txBody>
      </p:sp>
    </p:spTree>
    <p:extLst>
      <p:ext uri="{BB962C8B-B14F-4D97-AF65-F5344CB8AC3E}">
        <p14:creationId xmlns:p14="http://schemas.microsoft.com/office/powerpoint/2010/main" val="39731386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T:\SIG\IDF\Demandes_Carto\HAD\2017\Mise en page\proposition4\Senté-Service\Soins_nursing_santeService.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41" y="116632"/>
            <a:ext cx="9146141" cy="647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84789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T:\SIG\IDF\Demandes_Carto\HAD\2017\Mise en page\proposition4\Senté-Service\perinatalites_SantéService.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16632"/>
            <a:ext cx="9146702" cy="647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44628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T:\SIG\IDF\Demandes_Carto\HAD\2017\Mise en page\proposition4\Senté-Service\AUTRE_SantéService.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41" y="124552"/>
            <a:ext cx="9146141" cy="647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16072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HAD AP-HP</a:t>
            </a:r>
            <a:endParaRPr lang="fr-FR" dirty="0"/>
          </a:p>
        </p:txBody>
      </p:sp>
    </p:spTree>
    <p:extLst>
      <p:ext uri="{BB962C8B-B14F-4D97-AF65-F5344CB8AC3E}">
        <p14:creationId xmlns:p14="http://schemas.microsoft.com/office/powerpoint/2010/main" val="28726986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T:\SIG\IDF\Demandes_Carto\HAD\2017\Mise en page\proposition4\AP-HP\palliatif_APHP.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124552"/>
            <a:ext cx="9146141" cy="647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56193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descr="T:\SIG\IDF\Demandes_Carto\HAD\2017\Mise en page\proposition4\AP-HP\Chimio_AP-PH.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16632"/>
            <a:ext cx="9146702" cy="647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5861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SIG\IDF\Demandes_Carto\HAD\2017\Mise en page\pansements_APHP.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76" y="124552"/>
            <a:ext cx="9146702" cy="647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21503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T:\SIG\IDF\Demandes_Carto\HAD\2017\Mise en page\proposition4\AP-HP\Reeduc_neuro_APHP.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24552"/>
            <a:ext cx="9146703" cy="647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8273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SIG\IDF\Demandes_Carto\HAD\2017\Mise en page\proposition4\AP-HP\Soins_nursing-APHP.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018" y="116632"/>
            <a:ext cx="9146702" cy="647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6870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T:\SIG\IDF\Demandes_Carto\HAD\2017\Mise en page\proposition4\AP-HP\perinatalites_APHP.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24552"/>
            <a:ext cx="9146702" cy="647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7300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Pour aller plus loin</a:t>
            </a:r>
            <a:endParaRPr lang="fr-FR" dirty="0"/>
          </a:p>
        </p:txBody>
      </p:sp>
      <p:sp>
        <p:nvSpPr>
          <p:cNvPr id="6" name="Espace réservé du contenu 5"/>
          <p:cNvSpPr>
            <a:spLocks noGrp="1"/>
          </p:cNvSpPr>
          <p:nvPr>
            <p:ph sz="quarter" idx="1"/>
          </p:nvPr>
        </p:nvSpPr>
        <p:spPr>
          <a:xfrm>
            <a:off x="179512" y="1527048"/>
            <a:ext cx="8784976" cy="4854280"/>
          </a:xfrm>
        </p:spPr>
        <p:txBody>
          <a:bodyPr>
            <a:normAutofit fontScale="92500" lnSpcReduction="10000"/>
          </a:bodyPr>
          <a:lstStyle/>
          <a:p>
            <a:endParaRPr lang="fr-FR" sz="1400" dirty="0" smtClean="0">
              <a:latin typeface="Arial" panose="020B0604020202020204" pitchFamily="34" charset="0"/>
              <a:cs typeface="Arial" panose="020B0604020202020204" pitchFamily="34" charset="0"/>
            </a:endParaRPr>
          </a:p>
          <a:p>
            <a:pPr marL="0" indent="0">
              <a:buNone/>
            </a:pPr>
            <a:endParaRPr lang="fr-FR" sz="1400" dirty="0" smtClean="0">
              <a:latin typeface="Arial" panose="020B0604020202020204" pitchFamily="34" charset="0"/>
              <a:cs typeface="Arial" panose="020B0604020202020204" pitchFamily="34" charset="0"/>
            </a:endParaRPr>
          </a:p>
          <a:p>
            <a:r>
              <a:rPr lang="fr-FR" sz="2000" dirty="0" smtClean="0">
                <a:latin typeface="Arial" panose="020B0604020202020204" pitchFamily="34" charset="0"/>
                <a:cs typeface="Arial" panose="020B0604020202020204" pitchFamily="34" charset="0"/>
              </a:rPr>
              <a:t>Trouver des informations sur l’hospitalisation à domicile en Ile-de-France : rendez vous sur </a:t>
            </a:r>
            <a:r>
              <a:rPr lang="fr-FR" sz="2000" dirty="0" smtClean="0">
                <a:latin typeface="Arial" panose="020B0604020202020204" pitchFamily="34" charset="0"/>
                <a:cs typeface="Arial" panose="020B0604020202020204" pitchFamily="34" charset="0"/>
                <a:hlinkClick r:id="rId2"/>
              </a:rPr>
              <a:t>le site de l'ARS d'Ile de France</a:t>
            </a:r>
            <a:endParaRPr lang="fr-FR" sz="2000" i="1" dirty="0" smtClean="0">
              <a:latin typeface="Arial" panose="020B0604020202020204" pitchFamily="34" charset="0"/>
              <a:cs typeface="Arial" panose="020B0604020202020204" pitchFamily="34" charset="0"/>
            </a:endParaRPr>
          </a:p>
          <a:p>
            <a:r>
              <a:rPr lang="fr-FR" sz="1800" i="1" dirty="0" smtClean="0">
                <a:latin typeface="Arial" panose="020B0604020202020204" pitchFamily="34" charset="0"/>
                <a:cs typeface="Arial" panose="020B0604020202020204" pitchFamily="34" charset="0"/>
              </a:rPr>
              <a:t>Annuaire, cartes de recours à l’HAD avec l’évolution de l’activité sur 3 ans, tableau de bord de l’activité sont sur la page </a:t>
            </a:r>
            <a:r>
              <a:rPr lang="fr-FR" sz="1800" i="1" dirty="0" smtClean="0">
                <a:latin typeface="Arial" panose="020B0604020202020204" pitchFamily="34" charset="0"/>
                <a:cs typeface="Arial" panose="020B0604020202020204" pitchFamily="34" charset="0"/>
                <a:hlinkClick r:id="rId3"/>
              </a:rPr>
              <a:t>https</a:t>
            </a:r>
            <a:r>
              <a:rPr lang="fr-FR" sz="1800" i="1" dirty="0">
                <a:latin typeface="Arial" panose="020B0604020202020204" pitchFamily="34" charset="0"/>
                <a:cs typeface="Arial" panose="020B0604020202020204" pitchFamily="34" charset="0"/>
                <a:hlinkClick r:id="rId3"/>
              </a:rPr>
              <a:t>://</a:t>
            </a:r>
            <a:r>
              <a:rPr lang="fr-FR" sz="1800" i="1" dirty="0" smtClean="0">
                <a:latin typeface="Arial" panose="020B0604020202020204" pitchFamily="34" charset="0"/>
                <a:cs typeface="Arial" panose="020B0604020202020204" pitchFamily="34" charset="0"/>
                <a:hlinkClick r:id="rId3"/>
              </a:rPr>
              <a:t>www.iledefrance.ars.sante.fr/hospitalisation-domicile-annuaire-et-activite</a:t>
            </a:r>
            <a:r>
              <a:rPr lang="fr-FR" sz="1800" i="1" dirty="0" smtClean="0">
                <a:latin typeface="Arial" panose="020B0604020202020204" pitchFamily="34" charset="0"/>
                <a:cs typeface="Arial" panose="020B0604020202020204" pitchFamily="34" charset="0"/>
              </a:rPr>
              <a:t>  </a:t>
            </a:r>
          </a:p>
          <a:p>
            <a:pPr marL="0" indent="0">
              <a:buNone/>
            </a:pPr>
            <a:endParaRPr lang="fr-FR" sz="1400" dirty="0" smtClean="0">
              <a:latin typeface="Arial" panose="020B0604020202020204" pitchFamily="34" charset="0"/>
              <a:cs typeface="Arial" panose="020B0604020202020204" pitchFamily="34" charset="0"/>
            </a:endParaRPr>
          </a:p>
          <a:p>
            <a:pPr marL="0" indent="0">
              <a:buNone/>
            </a:pPr>
            <a:endParaRPr lang="fr-FR" sz="1400" dirty="0">
              <a:latin typeface="Arial" panose="020B0604020202020204" pitchFamily="34" charset="0"/>
              <a:cs typeface="Arial" panose="020B0604020202020204" pitchFamily="34" charset="0"/>
            </a:endParaRPr>
          </a:p>
          <a:p>
            <a:pPr>
              <a:buClr>
                <a:srgbClr val="D16349"/>
              </a:buClr>
            </a:pPr>
            <a:r>
              <a:rPr lang="fr-FR" sz="1800" dirty="0" smtClean="0">
                <a:latin typeface="Arial" panose="020B0604020202020204" pitchFamily="34" charset="0"/>
                <a:cs typeface="Arial" panose="020B0604020202020204" pitchFamily="34" charset="0"/>
              </a:rPr>
              <a:t>Ajouter des données cartographiques sur la carte de recours à l’HAD en Ile-de-France en 2016 : cliquer sur le </a:t>
            </a:r>
            <a:r>
              <a:rPr lang="fr-FR" sz="1800" u="sng" dirty="0" smtClean="0">
                <a:solidFill>
                  <a:srgbClr val="00B0F0"/>
                </a:solidFill>
                <a:latin typeface="Arial" panose="020B0604020202020204" pitchFamily="34" charset="0"/>
                <a:cs typeface="Arial" panose="020B0604020202020204" pitchFamily="34" charset="0"/>
                <a:hlinkClick r:id="rId4"/>
              </a:rPr>
              <a:t>permalien</a:t>
            </a:r>
            <a:r>
              <a:rPr lang="fr-FR" sz="1800" dirty="0" smtClean="0">
                <a:latin typeface="Arial" panose="020B0604020202020204" pitchFamily="34" charset="0"/>
                <a:cs typeface="Arial" panose="020B0604020202020204" pitchFamily="34" charset="0"/>
              </a:rPr>
              <a:t> </a:t>
            </a:r>
            <a:r>
              <a:rPr lang="fr-FR" sz="1800" i="1" dirty="0" smtClean="0">
                <a:latin typeface="Arial" panose="020B0604020202020204" pitchFamily="34" charset="0"/>
                <a:cs typeface="Arial" panose="020B0604020202020204" pitchFamily="34" charset="0"/>
              </a:rPr>
              <a:t>Vous </a:t>
            </a:r>
            <a:r>
              <a:rPr lang="fr-FR" sz="1800" i="1" dirty="0">
                <a:latin typeface="Arial" panose="020B0604020202020204" pitchFamily="34" charset="0"/>
                <a:cs typeface="Arial" panose="020B0604020202020204" pitchFamily="34" charset="0"/>
              </a:rPr>
              <a:t>pouvez </a:t>
            </a:r>
            <a:r>
              <a:rPr lang="fr-FR" sz="1800" i="1" dirty="0" smtClean="0">
                <a:latin typeface="Arial" panose="020B0604020202020204" pitchFamily="34" charset="0"/>
                <a:cs typeface="Arial" panose="020B0604020202020204" pitchFamily="34" charset="0"/>
              </a:rPr>
              <a:t>visualiser par exemple </a:t>
            </a:r>
            <a:r>
              <a:rPr lang="fr-FR" sz="1800" i="1" dirty="0">
                <a:latin typeface="Arial" panose="020B0604020202020204" pitchFamily="34" charset="0"/>
                <a:cs typeface="Arial" panose="020B0604020202020204" pitchFamily="34" charset="0"/>
              </a:rPr>
              <a:t>des </a:t>
            </a:r>
            <a:r>
              <a:rPr lang="fr-FR" sz="1800" i="1" dirty="0" smtClean="0">
                <a:latin typeface="Arial" panose="020B0604020202020204" pitchFamily="34" charset="0"/>
                <a:cs typeface="Arial" panose="020B0604020202020204" pitchFamily="34" charset="0"/>
              </a:rPr>
              <a:t>informations concernant la densité des professionnels libéraux, la localisation des établissements de santé ou des établissements d’hébergement pour personnes âgées dépendantes (EHPAD), le nombre d’habitants ou la part de population âgée de plus de 60 ans.</a:t>
            </a:r>
            <a:r>
              <a:rPr lang="fr-FR" sz="1400" dirty="0" smtClean="0">
                <a:latin typeface="Arial" panose="020B0604020202020204" pitchFamily="34" charset="0"/>
                <a:cs typeface="Arial" panose="020B0604020202020204" pitchFamily="34" charset="0"/>
              </a:rPr>
              <a:t>     </a:t>
            </a:r>
          </a:p>
          <a:p>
            <a:pPr marL="0" indent="0">
              <a:buNone/>
            </a:pPr>
            <a:endParaRPr lang="fr-FR" sz="1400" dirty="0">
              <a:latin typeface="Arial" panose="020B0604020202020204" pitchFamily="34" charset="0"/>
              <a:cs typeface="Arial" panose="020B0604020202020204" pitchFamily="34" charset="0"/>
            </a:endParaRPr>
          </a:p>
          <a:p>
            <a:pPr marL="0" indent="0">
              <a:buNone/>
            </a:pPr>
            <a:endParaRPr lang="fr-FR" sz="1400" dirty="0" smtClean="0">
              <a:latin typeface="Arial" panose="020B0604020202020204" pitchFamily="34" charset="0"/>
              <a:cs typeface="Arial" panose="020B0604020202020204" pitchFamily="34" charset="0"/>
            </a:endParaRPr>
          </a:p>
          <a:p>
            <a:r>
              <a:rPr lang="fr-FR" sz="1900" dirty="0" smtClean="0">
                <a:latin typeface="Arial" panose="020B0604020202020204" pitchFamily="34" charset="0"/>
                <a:cs typeface="Arial" panose="020B0604020202020204" pitchFamily="34" charset="0"/>
              </a:rPr>
              <a:t>Créer vos propres cartes sur le site de </a:t>
            </a:r>
            <a:r>
              <a:rPr lang="fr-FR" sz="1900" dirty="0" smtClean="0">
                <a:latin typeface="Arial" panose="020B0604020202020204" pitchFamily="34" charset="0"/>
                <a:cs typeface="Arial" panose="020B0604020202020204" pitchFamily="34" charset="0"/>
                <a:hlinkClick r:id="rId5"/>
              </a:rPr>
              <a:t>Santégraphie</a:t>
            </a:r>
            <a:endParaRPr lang="fr-FR" sz="1900" dirty="0">
              <a:latin typeface="Arial" panose="020B0604020202020204" pitchFamily="34" charset="0"/>
              <a:cs typeface="Arial" panose="020B0604020202020204" pitchFamily="34" charset="0"/>
            </a:endParaRPr>
          </a:p>
          <a:p>
            <a:pPr marL="0" indent="0">
              <a:buNone/>
            </a:pPr>
            <a:r>
              <a:rPr lang="fr-FR" sz="1900" i="1" dirty="0" smtClean="0">
                <a:latin typeface="Arial" panose="020B0604020202020204" pitchFamily="34" charset="0"/>
                <a:cs typeface="Arial" panose="020B0604020202020204" pitchFamily="34" charset="0"/>
              </a:rPr>
              <a:t>                                  </a:t>
            </a:r>
            <a:r>
              <a:rPr lang="fr-FR" sz="1900" i="1" dirty="0" smtClean="0">
                <a:latin typeface="Arial" panose="020B0604020202020204" pitchFamily="34" charset="0"/>
                <a:cs typeface="Arial" panose="020B0604020202020204" pitchFamily="34" charset="0"/>
                <a:hlinkClick r:id="rId5"/>
              </a:rPr>
              <a:t>https</a:t>
            </a:r>
            <a:r>
              <a:rPr lang="fr-FR" sz="1900" i="1" dirty="0">
                <a:latin typeface="Arial" panose="020B0604020202020204" pitchFamily="34" charset="0"/>
                <a:cs typeface="Arial" panose="020B0604020202020204" pitchFamily="34" charset="0"/>
                <a:hlinkClick r:id="rId5"/>
              </a:rPr>
              <a:t>://</a:t>
            </a:r>
            <a:r>
              <a:rPr lang="fr-FR" sz="1900" i="1" dirty="0" smtClean="0">
                <a:latin typeface="Arial" panose="020B0604020202020204" pitchFamily="34" charset="0"/>
                <a:cs typeface="Arial" panose="020B0604020202020204" pitchFamily="34" charset="0"/>
                <a:hlinkClick r:id="rId5"/>
              </a:rPr>
              <a:t>santegraphie.fr/accueil/accueil</a:t>
            </a:r>
            <a:r>
              <a:rPr lang="fr-FR" sz="1900" i="1" dirty="0" smtClean="0">
                <a:latin typeface="Arial" panose="020B0604020202020204" pitchFamily="34" charset="0"/>
                <a:cs typeface="Arial" panose="020B0604020202020204" pitchFamily="34" charset="0"/>
              </a:rPr>
              <a:t> </a:t>
            </a:r>
            <a:endParaRPr lang="fr-FR" sz="1900" i="1" dirty="0">
              <a:latin typeface="Arial" panose="020B0604020202020204" pitchFamily="34" charset="0"/>
              <a:cs typeface="Arial" panose="020B0604020202020204" pitchFamily="34" charset="0"/>
            </a:endParaRPr>
          </a:p>
        </p:txBody>
      </p:sp>
      <p:pic>
        <p:nvPicPr>
          <p:cNvPr id="2050" name="Picture 2" descr="Résultat de recherche d'images pour &quot;santegraphie logo&quot;">
            <a:hlinkClick r:id="rId5"/>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300195" y="5589240"/>
            <a:ext cx="2602257" cy="78067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Résultat de recherche d'images pour &quot;logo ars ile de france&quot;"/>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51520" y="188640"/>
            <a:ext cx="1032048" cy="714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0489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T:\SIG\IDF\Demandes_Carto\HAD\2017\Mise en page\proposition4\AP-HP\AUTRE_APHP.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24552"/>
            <a:ext cx="9146702" cy="647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44725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HAD Croix Saint Simon</a:t>
            </a:r>
            <a:endParaRPr lang="fr-FR" dirty="0"/>
          </a:p>
        </p:txBody>
      </p:sp>
    </p:spTree>
    <p:extLst>
      <p:ext uri="{BB962C8B-B14F-4D97-AF65-F5344CB8AC3E}">
        <p14:creationId xmlns:p14="http://schemas.microsoft.com/office/powerpoint/2010/main" val="23713924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T:\SIG\IDF\Demandes_Carto\HAD\2017\Mise en page\proposition4\CroixStSimon\palliatif_CroixStSimon.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124552"/>
            <a:ext cx="9146141" cy="647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96707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descr="T:\SIG\IDF\Demandes_Carto\HAD\2017\Mise en page\proposition4\CroixStSimon\Chimio_CroixStSimon.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78" y="124552"/>
            <a:ext cx="9146702" cy="647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27781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T:\SIG\IDF\Demandes_Carto\HAD\2017\Mise en page\pansements_CroixStSimon.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24552"/>
            <a:ext cx="9146702" cy="647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89887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T:\SIG\IDF\Demandes_Carto\HAD\2017\Mise en page\proposition4\CroixStSimon\Reeduc_neuro_CroixStSimon.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24552"/>
            <a:ext cx="9146702" cy="647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16870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T:\SIG\IDF\Demandes_Carto\HAD\2017\Mise en page\proposition4\CroixStSimon\Soins_nursing_CroixStSimon.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23519"/>
            <a:ext cx="9147600" cy="6473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97533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T:\SIG\IDF\Demandes_Carto\HAD\2017\Mise en page\proposition4\CroixStSimon\perinatalites_CroixStSimon.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23916"/>
            <a:ext cx="9147600" cy="6473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57395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T:\SIG\IDF\Demandes_Carto\HAD\2017\Mise en page\proposition4\CroixStSimon\AUTRE_CroixStSimon.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124552"/>
            <a:ext cx="9146141" cy="647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8242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Tous les opérateurs d’HAD</a:t>
            </a:r>
            <a:endParaRPr lang="fr-FR" dirty="0"/>
          </a:p>
        </p:txBody>
      </p:sp>
    </p:spTree>
    <p:extLst>
      <p:ext uri="{BB962C8B-B14F-4D97-AF65-F5344CB8AC3E}">
        <p14:creationId xmlns:p14="http://schemas.microsoft.com/office/powerpoint/2010/main" val="2442773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Glossaire </a:t>
            </a:r>
            <a:endParaRPr lang="fr-FR" dirty="0"/>
          </a:p>
        </p:txBody>
      </p:sp>
      <p:sp>
        <p:nvSpPr>
          <p:cNvPr id="3" name="Espace réservé du contenu 2"/>
          <p:cNvSpPr>
            <a:spLocks noGrp="1"/>
          </p:cNvSpPr>
          <p:nvPr>
            <p:ph sz="half" idx="1"/>
          </p:nvPr>
        </p:nvSpPr>
        <p:spPr>
          <a:xfrm>
            <a:off x="251520" y="1556792"/>
            <a:ext cx="4038600" cy="4752528"/>
          </a:xfrm>
          <a:ln>
            <a:noFill/>
          </a:ln>
        </p:spPr>
        <p:txBody>
          <a:bodyPr>
            <a:noAutofit/>
          </a:bodyPr>
          <a:lstStyle/>
          <a:p>
            <a:pPr marL="0" indent="0">
              <a:buNone/>
            </a:pPr>
            <a:r>
              <a:rPr lang="fr-FR" sz="1400" b="1" dirty="0" smtClean="0">
                <a:latin typeface="Arial" panose="020B0604020202020204" pitchFamily="34" charset="0"/>
                <a:cs typeface="Arial" panose="020B0604020202020204" pitchFamily="34" charset="0"/>
              </a:rPr>
              <a:t>Sigles</a:t>
            </a:r>
            <a:r>
              <a:rPr lang="fr-FR" sz="1400" dirty="0" smtClean="0">
                <a:latin typeface="Arial" panose="020B0604020202020204" pitchFamily="34" charset="0"/>
                <a:cs typeface="Arial" panose="020B0604020202020204" pitchFamily="34" charset="0"/>
              </a:rPr>
              <a:t> </a:t>
            </a:r>
          </a:p>
          <a:p>
            <a:pPr marL="0" indent="0">
              <a:buNone/>
            </a:pPr>
            <a:endParaRPr lang="fr-FR" sz="1200" dirty="0">
              <a:latin typeface="Arial" panose="020B0604020202020204" pitchFamily="34" charset="0"/>
              <a:cs typeface="Arial" panose="020B0604020202020204" pitchFamily="34" charset="0"/>
            </a:endParaRPr>
          </a:p>
          <a:p>
            <a:r>
              <a:rPr lang="fr-FR" sz="1200" dirty="0" smtClean="0">
                <a:latin typeface="Arial" panose="020B0604020202020204" pitchFamily="34" charset="0"/>
                <a:cs typeface="Arial" panose="020B0604020202020204" pitchFamily="34" charset="0"/>
              </a:rPr>
              <a:t>HAD : hospitalisation </a:t>
            </a:r>
            <a:r>
              <a:rPr lang="fr-FR" sz="1200" dirty="0">
                <a:latin typeface="Arial" panose="020B0604020202020204" pitchFamily="34" charset="0"/>
                <a:cs typeface="Arial" panose="020B0604020202020204" pitchFamily="34" charset="0"/>
              </a:rPr>
              <a:t>à</a:t>
            </a:r>
            <a:r>
              <a:rPr lang="fr-FR" sz="1200" dirty="0" smtClean="0">
                <a:latin typeface="Arial" panose="020B0604020202020204" pitchFamily="34" charset="0"/>
                <a:cs typeface="Arial" panose="020B0604020202020204" pitchFamily="34" charset="0"/>
              </a:rPr>
              <a:t> domicile</a:t>
            </a:r>
          </a:p>
          <a:p>
            <a:r>
              <a:rPr lang="fr-FR" sz="1200" dirty="0" smtClean="0">
                <a:latin typeface="Arial" panose="020B0604020202020204" pitchFamily="34" charset="0"/>
                <a:cs typeface="Arial" panose="020B0604020202020204" pitchFamily="34" charset="0"/>
              </a:rPr>
              <a:t>MPP : </a:t>
            </a:r>
            <a:r>
              <a:rPr lang="fr-FR" sz="1200" dirty="0">
                <a:solidFill>
                  <a:schemeClr val="dk1"/>
                </a:solidFill>
                <a:latin typeface="Arial" panose="020B0604020202020204" pitchFamily="34" charset="0"/>
                <a:cs typeface="Arial" panose="020B0604020202020204" pitchFamily="34" charset="0"/>
              </a:rPr>
              <a:t>m</a:t>
            </a:r>
            <a:r>
              <a:rPr lang="fr-FR" sz="1200" dirty="0" smtClean="0">
                <a:solidFill>
                  <a:schemeClr val="dk1"/>
                </a:solidFill>
                <a:latin typeface="Arial" panose="020B0604020202020204" pitchFamily="34" charset="0"/>
                <a:cs typeface="Arial" panose="020B0604020202020204" pitchFamily="34" charset="0"/>
              </a:rPr>
              <a:t>ode </a:t>
            </a:r>
            <a:r>
              <a:rPr lang="fr-FR" sz="1200" dirty="0">
                <a:solidFill>
                  <a:schemeClr val="dk1"/>
                </a:solidFill>
                <a:latin typeface="Arial" panose="020B0604020202020204" pitchFamily="34" charset="0"/>
                <a:cs typeface="Arial" panose="020B0604020202020204" pitchFamily="34" charset="0"/>
              </a:rPr>
              <a:t>de prise en charge </a:t>
            </a:r>
            <a:r>
              <a:rPr lang="fr-FR" sz="1200" dirty="0" smtClean="0">
                <a:solidFill>
                  <a:schemeClr val="dk1"/>
                </a:solidFill>
                <a:latin typeface="Arial" panose="020B0604020202020204" pitchFamily="34" charset="0"/>
                <a:cs typeface="Arial" panose="020B0604020202020204" pitchFamily="34" charset="0"/>
              </a:rPr>
              <a:t>principal</a:t>
            </a:r>
          </a:p>
          <a:p>
            <a:r>
              <a:rPr lang="fr-FR" sz="1200" dirty="0">
                <a:solidFill>
                  <a:schemeClr val="dk1"/>
                </a:solidFill>
                <a:latin typeface="Arial" panose="020B0604020202020204" pitchFamily="34" charset="0"/>
                <a:cs typeface="Arial" panose="020B0604020202020204" pitchFamily="34" charset="0"/>
              </a:rPr>
              <a:t>MPR </a:t>
            </a:r>
            <a:r>
              <a:rPr lang="fr-FR" sz="1200" dirty="0" smtClean="0">
                <a:solidFill>
                  <a:schemeClr val="dk1"/>
                </a:solidFill>
                <a:latin typeface="Arial" panose="020B0604020202020204" pitchFamily="34" charset="0"/>
                <a:cs typeface="Arial" panose="020B0604020202020204" pitchFamily="34" charset="0"/>
              </a:rPr>
              <a:t>: </a:t>
            </a:r>
            <a:r>
              <a:rPr lang="fr-FR" sz="1200" dirty="0">
                <a:solidFill>
                  <a:schemeClr val="dk1"/>
                </a:solidFill>
                <a:latin typeface="Arial" panose="020B0604020202020204" pitchFamily="34" charset="0"/>
                <a:cs typeface="Arial" panose="020B0604020202020204" pitchFamily="34" charset="0"/>
              </a:rPr>
              <a:t>médecine physique et </a:t>
            </a:r>
            <a:r>
              <a:rPr lang="fr-FR" sz="1200" dirty="0" smtClean="0">
                <a:solidFill>
                  <a:schemeClr val="dk1"/>
                </a:solidFill>
                <a:latin typeface="Arial" panose="020B0604020202020204" pitchFamily="34" charset="0"/>
                <a:cs typeface="Arial" panose="020B0604020202020204" pitchFamily="34" charset="0"/>
              </a:rPr>
              <a:t>de réadaptation</a:t>
            </a:r>
          </a:p>
          <a:p>
            <a:r>
              <a:rPr lang="fr-FR" sz="1200" dirty="0" smtClean="0">
                <a:solidFill>
                  <a:schemeClr val="dk1"/>
                </a:solidFill>
                <a:latin typeface="Arial" panose="020B0604020202020204" pitchFamily="34" charset="0"/>
                <a:cs typeface="Arial" panose="020B0604020202020204" pitchFamily="34" charset="0"/>
              </a:rPr>
              <a:t>PMSI : </a:t>
            </a:r>
            <a:r>
              <a:rPr lang="fr-FR" sz="1200" dirty="0">
                <a:latin typeface="Arial" panose="020B0604020202020204" pitchFamily="34" charset="0"/>
                <a:cs typeface="Arial" panose="020B0604020202020204" pitchFamily="34" charset="0"/>
              </a:rPr>
              <a:t>Programme de Médicalisation des Systèmes d'Information</a:t>
            </a:r>
            <a:endParaRPr lang="fr-FR" sz="1200" dirty="0" smtClean="0">
              <a:solidFill>
                <a:schemeClr val="dk1"/>
              </a:solidFill>
              <a:latin typeface="Arial" panose="020B0604020202020204" pitchFamily="34" charset="0"/>
              <a:cs typeface="Arial" panose="020B0604020202020204" pitchFamily="34" charset="0"/>
            </a:endParaRPr>
          </a:p>
          <a:p>
            <a:pPr marL="0" indent="0">
              <a:buNone/>
            </a:pPr>
            <a:endParaRPr lang="fr-FR" sz="1200" dirty="0">
              <a:solidFill>
                <a:schemeClr val="dk1"/>
              </a:solidFill>
              <a:latin typeface="Arial" panose="020B0604020202020204" pitchFamily="34" charset="0"/>
              <a:cs typeface="Arial" panose="020B0604020202020204" pitchFamily="34" charset="0"/>
            </a:endParaRPr>
          </a:p>
          <a:p>
            <a:pPr marL="0" indent="0">
              <a:buNone/>
            </a:pPr>
            <a:endParaRPr lang="fr-FR" sz="1200" dirty="0">
              <a:solidFill>
                <a:schemeClr val="dk1"/>
              </a:solidFill>
              <a:latin typeface="Arial" panose="020B0604020202020204" pitchFamily="34" charset="0"/>
              <a:cs typeface="Arial" panose="020B0604020202020204" pitchFamily="34" charset="0"/>
            </a:endParaRPr>
          </a:p>
          <a:p>
            <a:pPr marL="0" indent="0">
              <a:buNone/>
            </a:pPr>
            <a:r>
              <a:rPr lang="fr-FR" sz="1400" b="1" dirty="0" smtClean="0">
                <a:solidFill>
                  <a:schemeClr val="dk1"/>
                </a:solidFill>
                <a:latin typeface="Arial" panose="020B0604020202020204" pitchFamily="34" charset="0"/>
                <a:cs typeface="Arial" panose="020B0604020202020204" pitchFamily="34" charset="0"/>
              </a:rPr>
              <a:t>Modes </a:t>
            </a:r>
            <a:r>
              <a:rPr lang="fr-FR" sz="1400" b="1" dirty="0">
                <a:solidFill>
                  <a:schemeClr val="dk1"/>
                </a:solidFill>
                <a:latin typeface="Arial" panose="020B0604020202020204" pitchFamily="34" charset="0"/>
                <a:cs typeface="Arial" panose="020B0604020202020204" pitchFamily="34" charset="0"/>
              </a:rPr>
              <a:t>de prise en charge principaux </a:t>
            </a:r>
            <a:r>
              <a:rPr lang="fr-FR" sz="1400" b="1" dirty="0" smtClean="0">
                <a:solidFill>
                  <a:schemeClr val="dk1"/>
                </a:solidFill>
                <a:latin typeface="Arial" panose="020B0604020202020204" pitchFamily="34" charset="0"/>
                <a:cs typeface="Arial" panose="020B0604020202020204" pitchFamily="34" charset="0"/>
              </a:rPr>
              <a:t>en HAD individualisés dans les cartes</a:t>
            </a:r>
            <a:endParaRPr lang="fr-FR" sz="1400" b="1" dirty="0">
              <a:solidFill>
                <a:schemeClr val="dk1"/>
              </a:solidFill>
              <a:latin typeface="Arial" panose="020B0604020202020204" pitchFamily="34" charset="0"/>
              <a:cs typeface="Arial" panose="020B0604020202020204" pitchFamily="34" charset="0"/>
            </a:endParaRPr>
          </a:p>
          <a:p>
            <a:pPr marL="0" indent="0">
              <a:buNone/>
            </a:pPr>
            <a:endParaRPr lang="fr-FR" sz="1200" b="1" dirty="0">
              <a:solidFill>
                <a:schemeClr val="dk1"/>
              </a:solidFill>
              <a:latin typeface="Arial" panose="020B0604020202020204" pitchFamily="34" charset="0"/>
              <a:cs typeface="Arial" panose="020B0604020202020204" pitchFamily="34" charset="0"/>
            </a:endParaRPr>
          </a:p>
          <a:p>
            <a:pPr marL="0" indent="0">
              <a:buNone/>
            </a:pPr>
            <a:r>
              <a:rPr lang="fr-FR" sz="1200" b="1" dirty="0">
                <a:solidFill>
                  <a:schemeClr val="dk1"/>
                </a:solidFill>
                <a:latin typeface="Arial" panose="020B0604020202020204" pitchFamily="34" charset="0"/>
                <a:cs typeface="Arial" panose="020B0604020202020204" pitchFamily="34" charset="0"/>
              </a:rPr>
              <a:t>- </a:t>
            </a:r>
            <a:r>
              <a:rPr lang="fr-FR" sz="1200" dirty="0">
                <a:solidFill>
                  <a:schemeClr val="dk1"/>
                </a:solidFill>
                <a:latin typeface="Arial" panose="020B0604020202020204" pitchFamily="34" charset="0"/>
                <a:cs typeface="Arial" panose="020B0604020202020204" pitchFamily="34" charset="0"/>
              </a:rPr>
              <a:t>Périnatalité (19, </a:t>
            </a:r>
            <a:r>
              <a:rPr lang="fr-FR" sz="1200" dirty="0" smtClean="0">
                <a:solidFill>
                  <a:schemeClr val="dk1"/>
                </a:solidFill>
                <a:latin typeface="Arial" panose="020B0604020202020204" pitchFamily="34" charset="0"/>
                <a:cs typeface="Arial" panose="020B0604020202020204" pitchFamily="34" charset="0"/>
              </a:rPr>
              <a:t>21 </a:t>
            </a:r>
            <a:r>
              <a:rPr lang="fr-FR" sz="1200" dirty="0">
                <a:solidFill>
                  <a:schemeClr val="dk1"/>
                </a:solidFill>
                <a:latin typeface="Arial" panose="020B0604020202020204" pitchFamily="34" charset="0"/>
                <a:cs typeface="Arial" panose="020B0604020202020204" pitchFamily="34" charset="0"/>
              </a:rPr>
              <a:t>et 22)</a:t>
            </a:r>
          </a:p>
          <a:p>
            <a:pPr marL="0" indent="0">
              <a:buNone/>
            </a:pPr>
            <a:r>
              <a:rPr lang="fr-FR" sz="1200" dirty="0">
                <a:solidFill>
                  <a:schemeClr val="dk1"/>
                </a:solidFill>
                <a:latin typeface="Arial" panose="020B0604020202020204" pitchFamily="34" charset="0"/>
                <a:cs typeface="Arial" panose="020B0604020202020204" pitchFamily="34" charset="0"/>
              </a:rPr>
              <a:t>- Pansements complexes et soins spécifiques </a:t>
            </a:r>
            <a:r>
              <a:rPr lang="fr-FR" sz="1200" dirty="0" smtClean="0">
                <a:solidFill>
                  <a:schemeClr val="dk1"/>
                </a:solidFill>
                <a:latin typeface="Arial" panose="020B0604020202020204" pitchFamily="34" charset="0"/>
                <a:cs typeface="Arial" panose="020B0604020202020204" pitchFamily="34" charset="0"/>
              </a:rPr>
              <a:t>(09</a:t>
            </a:r>
            <a:r>
              <a:rPr lang="fr-FR" sz="1200" dirty="0">
                <a:solidFill>
                  <a:schemeClr val="dk1"/>
                </a:solidFill>
                <a:latin typeface="Arial" panose="020B0604020202020204" pitchFamily="34" charset="0"/>
                <a:cs typeface="Arial" panose="020B0604020202020204" pitchFamily="34" charset="0"/>
              </a:rPr>
              <a:t>)</a:t>
            </a:r>
          </a:p>
          <a:p>
            <a:pPr marL="0" indent="0">
              <a:buNone/>
            </a:pPr>
            <a:r>
              <a:rPr lang="fr-FR" sz="1200" dirty="0">
                <a:solidFill>
                  <a:schemeClr val="dk1"/>
                </a:solidFill>
                <a:latin typeface="Arial" panose="020B0604020202020204" pitchFamily="34" charset="0"/>
                <a:cs typeface="Arial" panose="020B0604020202020204" pitchFamily="34" charset="0"/>
              </a:rPr>
              <a:t>- </a:t>
            </a:r>
            <a:r>
              <a:rPr lang="fr-FR" sz="1200" dirty="0" smtClean="0">
                <a:solidFill>
                  <a:schemeClr val="dk1"/>
                </a:solidFill>
                <a:latin typeface="Arial" panose="020B0604020202020204" pitchFamily="34" charset="0"/>
                <a:cs typeface="Arial" panose="020B0604020202020204" pitchFamily="34" charset="0"/>
              </a:rPr>
              <a:t>Chimiothérapie (05)</a:t>
            </a:r>
            <a:endParaRPr lang="fr-FR" sz="1200" dirty="0">
              <a:solidFill>
                <a:schemeClr val="dk1"/>
              </a:solidFill>
              <a:latin typeface="Arial" panose="020B0604020202020204" pitchFamily="34" charset="0"/>
              <a:cs typeface="Arial" panose="020B0604020202020204" pitchFamily="34" charset="0"/>
            </a:endParaRPr>
          </a:p>
          <a:p>
            <a:pPr marL="0" indent="0">
              <a:buNone/>
            </a:pPr>
            <a:r>
              <a:rPr lang="fr-FR" sz="1200" dirty="0">
                <a:solidFill>
                  <a:schemeClr val="dk1"/>
                </a:solidFill>
                <a:latin typeface="Arial" panose="020B0604020202020204" pitchFamily="34" charset="0"/>
                <a:cs typeface="Arial" panose="020B0604020202020204" pitchFamily="34" charset="0"/>
              </a:rPr>
              <a:t>- Soins palliatifs </a:t>
            </a:r>
            <a:r>
              <a:rPr lang="fr-FR" sz="1200" dirty="0" smtClean="0">
                <a:solidFill>
                  <a:schemeClr val="dk1"/>
                </a:solidFill>
                <a:latin typeface="Arial" panose="020B0604020202020204" pitchFamily="34" charset="0"/>
                <a:cs typeface="Arial" panose="020B0604020202020204" pitchFamily="34" charset="0"/>
              </a:rPr>
              <a:t>(04</a:t>
            </a:r>
            <a:r>
              <a:rPr lang="fr-FR" sz="1200" dirty="0">
                <a:solidFill>
                  <a:schemeClr val="dk1"/>
                </a:solidFill>
                <a:latin typeface="Arial" panose="020B0604020202020204" pitchFamily="34" charset="0"/>
                <a:cs typeface="Arial" panose="020B0604020202020204" pitchFamily="34" charset="0"/>
              </a:rPr>
              <a:t>)</a:t>
            </a:r>
          </a:p>
          <a:p>
            <a:pPr marL="0" indent="0">
              <a:buNone/>
            </a:pPr>
            <a:r>
              <a:rPr lang="fr-FR" sz="1200" dirty="0">
                <a:solidFill>
                  <a:schemeClr val="dk1"/>
                </a:solidFill>
                <a:latin typeface="Arial" panose="020B0604020202020204" pitchFamily="34" charset="0"/>
                <a:cs typeface="Arial" panose="020B0604020202020204" pitchFamily="34" charset="0"/>
              </a:rPr>
              <a:t>- Soins de nursing lourds (14)</a:t>
            </a:r>
          </a:p>
          <a:p>
            <a:pPr marL="0" indent="0">
              <a:buNone/>
            </a:pPr>
            <a:r>
              <a:rPr lang="fr-FR" sz="1200" dirty="0">
                <a:solidFill>
                  <a:schemeClr val="dk1"/>
                </a:solidFill>
                <a:latin typeface="Arial" panose="020B0604020202020204" pitchFamily="34" charset="0"/>
                <a:cs typeface="Arial" panose="020B0604020202020204" pitchFamily="34" charset="0"/>
              </a:rPr>
              <a:t>- Rééducation orthopédique et neurologique (11 et 12) </a:t>
            </a:r>
          </a:p>
          <a:p>
            <a:pPr marL="0" indent="0">
              <a:buNone/>
            </a:pPr>
            <a:r>
              <a:rPr lang="fr-FR" sz="1200" dirty="0">
                <a:solidFill>
                  <a:schemeClr val="dk1"/>
                </a:solidFill>
                <a:latin typeface="Arial" panose="020B0604020202020204" pitchFamily="34" charset="0"/>
                <a:cs typeface="Arial" panose="020B0604020202020204" pitchFamily="34" charset="0"/>
              </a:rPr>
              <a:t>- Autres </a:t>
            </a:r>
            <a:r>
              <a:rPr lang="fr-FR" sz="1200" dirty="0" smtClean="0">
                <a:solidFill>
                  <a:schemeClr val="dk1"/>
                </a:solidFill>
                <a:latin typeface="Arial" panose="020B0604020202020204" pitchFamily="34" charset="0"/>
                <a:cs typeface="Arial" panose="020B0604020202020204" pitchFamily="34" charset="0"/>
              </a:rPr>
              <a:t>MPP (01</a:t>
            </a:r>
            <a:r>
              <a:rPr lang="fr-FR" sz="1200" dirty="0">
                <a:solidFill>
                  <a:schemeClr val="dk1"/>
                </a:solidFill>
                <a:latin typeface="Arial" panose="020B0604020202020204" pitchFamily="34" charset="0"/>
                <a:cs typeface="Arial" panose="020B0604020202020204" pitchFamily="34" charset="0"/>
              </a:rPr>
              <a:t>, </a:t>
            </a:r>
            <a:r>
              <a:rPr lang="fr-FR" sz="1200" dirty="0" smtClean="0">
                <a:solidFill>
                  <a:schemeClr val="dk1"/>
                </a:solidFill>
                <a:latin typeface="Arial" panose="020B0604020202020204" pitchFamily="34" charset="0"/>
                <a:cs typeface="Arial" panose="020B0604020202020204" pitchFamily="34" charset="0"/>
              </a:rPr>
              <a:t>02, 03</a:t>
            </a:r>
            <a:r>
              <a:rPr lang="fr-FR" sz="1200" dirty="0">
                <a:solidFill>
                  <a:schemeClr val="dk1"/>
                </a:solidFill>
                <a:latin typeface="Arial" panose="020B0604020202020204" pitchFamily="34" charset="0"/>
                <a:cs typeface="Arial" panose="020B0604020202020204" pitchFamily="34" charset="0"/>
              </a:rPr>
              <a:t>, </a:t>
            </a:r>
            <a:r>
              <a:rPr lang="fr-FR" sz="1200" dirty="0" smtClean="0">
                <a:solidFill>
                  <a:schemeClr val="dk1"/>
                </a:solidFill>
                <a:latin typeface="Arial" panose="020B0604020202020204" pitchFamily="34" charset="0"/>
                <a:cs typeface="Arial" panose="020B0604020202020204" pitchFamily="34" charset="0"/>
              </a:rPr>
              <a:t>06, 07</a:t>
            </a:r>
            <a:r>
              <a:rPr lang="fr-FR" sz="1200" dirty="0">
                <a:solidFill>
                  <a:schemeClr val="dk1"/>
                </a:solidFill>
                <a:latin typeface="Arial" panose="020B0604020202020204" pitchFamily="34" charset="0"/>
                <a:cs typeface="Arial" panose="020B0604020202020204" pitchFamily="34" charset="0"/>
              </a:rPr>
              <a:t>, </a:t>
            </a:r>
            <a:r>
              <a:rPr lang="fr-FR" sz="1200" dirty="0" smtClean="0">
                <a:solidFill>
                  <a:schemeClr val="dk1"/>
                </a:solidFill>
                <a:latin typeface="Arial" panose="020B0604020202020204" pitchFamily="34" charset="0"/>
                <a:cs typeface="Arial" panose="020B0604020202020204" pitchFamily="34" charset="0"/>
              </a:rPr>
              <a:t>08</a:t>
            </a:r>
            <a:r>
              <a:rPr lang="fr-FR" sz="1200" dirty="0">
                <a:solidFill>
                  <a:schemeClr val="dk1"/>
                </a:solidFill>
                <a:latin typeface="Arial" panose="020B0604020202020204" pitchFamily="34" charset="0"/>
                <a:cs typeface="Arial" panose="020B0604020202020204" pitchFamily="34" charset="0"/>
              </a:rPr>
              <a:t>, 10, </a:t>
            </a:r>
            <a:r>
              <a:rPr lang="fr-FR" sz="1200" dirty="0" smtClean="0">
                <a:solidFill>
                  <a:schemeClr val="dk1"/>
                </a:solidFill>
                <a:latin typeface="Arial" panose="020B0604020202020204" pitchFamily="34" charset="0"/>
                <a:cs typeface="Arial" panose="020B0604020202020204" pitchFamily="34" charset="0"/>
              </a:rPr>
              <a:t>13, 15</a:t>
            </a:r>
            <a:r>
              <a:rPr lang="fr-FR" sz="1200" dirty="0">
                <a:solidFill>
                  <a:schemeClr val="dk1"/>
                </a:solidFill>
                <a:latin typeface="Arial" panose="020B0604020202020204" pitchFamily="34" charset="0"/>
                <a:cs typeface="Arial" panose="020B0604020202020204" pitchFamily="34" charset="0"/>
              </a:rPr>
              <a:t>, </a:t>
            </a:r>
            <a:r>
              <a:rPr lang="fr-FR" sz="1200" dirty="0" smtClean="0">
                <a:solidFill>
                  <a:schemeClr val="dk1"/>
                </a:solidFill>
                <a:latin typeface="Arial" panose="020B0604020202020204" pitchFamily="34" charset="0"/>
                <a:cs typeface="Arial" panose="020B0604020202020204" pitchFamily="34" charset="0"/>
              </a:rPr>
              <a:t>17, 18,      24 et </a:t>
            </a:r>
            <a:r>
              <a:rPr lang="fr-FR" sz="1200" dirty="0">
                <a:solidFill>
                  <a:schemeClr val="dk1"/>
                </a:solidFill>
                <a:latin typeface="Arial" panose="020B0604020202020204" pitchFamily="34" charset="0"/>
                <a:cs typeface="Arial" panose="020B0604020202020204" pitchFamily="34" charset="0"/>
              </a:rPr>
              <a:t>29)</a:t>
            </a:r>
          </a:p>
          <a:p>
            <a:pPr marL="0" indent="0">
              <a:buNone/>
            </a:pPr>
            <a:endParaRPr lang="fr-FR" sz="1200" dirty="0">
              <a:solidFill>
                <a:schemeClr val="dk1"/>
              </a:solidFill>
              <a:latin typeface="Arial" panose="020B0604020202020204" pitchFamily="34" charset="0"/>
              <a:cs typeface="Arial" panose="020B0604020202020204" pitchFamily="34" charset="0"/>
            </a:endParaRPr>
          </a:p>
          <a:p>
            <a:pPr marL="0" indent="0">
              <a:buNone/>
            </a:pPr>
            <a:endParaRPr lang="fr-FR" sz="1200" dirty="0">
              <a:solidFill>
                <a:schemeClr val="dk1"/>
              </a:solidFill>
              <a:latin typeface="Arial" panose="020B0604020202020204" pitchFamily="34" charset="0"/>
              <a:cs typeface="Arial" panose="020B0604020202020204" pitchFamily="34" charset="0"/>
            </a:endParaRPr>
          </a:p>
          <a:p>
            <a:endParaRPr lang="fr-FR" sz="1200" dirty="0">
              <a:latin typeface="Arial" panose="020B0604020202020204" pitchFamily="34" charset="0"/>
              <a:cs typeface="Arial" panose="020B0604020202020204" pitchFamily="34" charset="0"/>
            </a:endParaRPr>
          </a:p>
        </p:txBody>
      </p:sp>
      <p:sp>
        <p:nvSpPr>
          <p:cNvPr id="4" name="Espace réservé du contenu 3"/>
          <p:cNvSpPr>
            <a:spLocks noGrp="1"/>
          </p:cNvSpPr>
          <p:nvPr>
            <p:ph sz="half" idx="2"/>
          </p:nvPr>
        </p:nvSpPr>
        <p:spPr>
          <a:xfrm>
            <a:off x="4800600" y="1371600"/>
            <a:ext cx="4038600" cy="5009728"/>
          </a:xfrm>
        </p:spPr>
        <p:txBody>
          <a:bodyPr>
            <a:normAutofit fontScale="25000" lnSpcReduction="20000"/>
          </a:bodyPr>
          <a:lstStyle/>
          <a:p>
            <a:pPr marL="0" indent="0">
              <a:buNone/>
            </a:pPr>
            <a:r>
              <a:rPr lang="fr-FR" sz="5600" b="1" dirty="0">
                <a:solidFill>
                  <a:schemeClr val="dk1"/>
                </a:solidFill>
                <a:latin typeface="Arial" panose="020B0604020202020204" pitchFamily="34" charset="0"/>
                <a:cs typeface="Arial" panose="020B0604020202020204" pitchFamily="34" charset="0"/>
              </a:rPr>
              <a:t>Libellés des 21 modes de prise en charge principaux </a:t>
            </a:r>
            <a:r>
              <a:rPr lang="fr-FR" sz="5600" b="1" dirty="0" smtClean="0">
                <a:solidFill>
                  <a:schemeClr val="dk1"/>
                </a:solidFill>
                <a:latin typeface="Arial" panose="020B0604020202020204" pitchFamily="34" charset="0"/>
                <a:cs typeface="Arial" panose="020B0604020202020204" pitchFamily="34" charset="0"/>
              </a:rPr>
              <a:t>en HAD</a:t>
            </a:r>
          </a:p>
          <a:p>
            <a:pPr marL="0" indent="0">
              <a:buNone/>
            </a:pPr>
            <a:endParaRPr lang="fr-FR" sz="3200" b="1" dirty="0" smtClean="0">
              <a:solidFill>
                <a:schemeClr val="dk1"/>
              </a:solidFill>
              <a:latin typeface="Arial" panose="020B0604020202020204" pitchFamily="34" charset="0"/>
              <a:cs typeface="Arial" panose="020B0604020202020204" pitchFamily="34" charset="0"/>
            </a:endParaRPr>
          </a:p>
          <a:p>
            <a:pPr marL="0" indent="0">
              <a:buNone/>
            </a:pPr>
            <a:endParaRPr lang="fr-FR" sz="3200" b="1" dirty="0">
              <a:solidFill>
                <a:schemeClr val="dk1"/>
              </a:solidFill>
              <a:latin typeface="Arial" panose="020B0604020202020204" pitchFamily="34" charset="0"/>
              <a:cs typeface="Arial" panose="020B0604020202020204" pitchFamily="34" charset="0"/>
            </a:endParaRPr>
          </a:p>
          <a:p>
            <a:pPr marL="0" indent="0">
              <a:buNone/>
            </a:pPr>
            <a:r>
              <a:rPr lang="fr-FR" sz="4800" dirty="0">
                <a:solidFill>
                  <a:schemeClr val="dk1"/>
                </a:solidFill>
                <a:latin typeface="Arial" panose="020B0604020202020204" pitchFamily="34" charset="0"/>
                <a:cs typeface="Arial" panose="020B0604020202020204" pitchFamily="34" charset="0"/>
              </a:rPr>
              <a:t>01-Assistance respiratoire</a:t>
            </a:r>
          </a:p>
          <a:p>
            <a:pPr marL="0" indent="0">
              <a:buNone/>
            </a:pPr>
            <a:r>
              <a:rPr lang="fr-FR" sz="4800" dirty="0">
                <a:solidFill>
                  <a:schemeClr val="dk1"/>
                </a:solidFill>
                <a:latin typeface="Arial" panose="020B0604020202020204" pitchFamily="34" charset="0"/>
                <a:cs typeface="Arial" panose="020B0604020202020204" pitchFamily="34" charset="0"/>
              </a:rPr>
              <a:t>02-Nutrition parentérale</a:t>
            </a:r>
          </a:p>
          <a:p>
            <a:pPr marL="0" indent="0">
              <a:buNone/>
            </a:pPr>
            <a:r>
              <a:rPr lang="fr-FR" sz="4800" dirty="0">
                <a:solidFill>
                  <a:schemeClr val="dk1"/>
                </a:solidFill>
                <a:latin typeface="Arial" panose="020B0604020202020204" pitchFamily="34" charset="0"/>
                <a:cs typeface="Arial" panose="020B0604020202020204" pitchFamily="34" charset="0"/>
              </a:rPr>
              <a:t>03-Traitement intraveineux</a:t>
            </a:r>
          </a:p>
          <a:p>
            <a:pPr marL="0" indent="0">
              <a:buNone/>
            </a:pPr>
            <a:r>
              <a:rPr lang="fr-FR" sz="4800" dirty="0">
                <a:solidFill>
                  <a:schemeClr val="dk1"/>
                </a:solidFill>
                <a:latin typeface="Arial" panose="020B0604020202020204" pitchFamily="34" charset="0"/>
                <a:cs typeface="Arial" panose="020B0604020202020204" pitchFamily="34" charset="0"/>
              </a:rPr>
              <a:t>04-Soins palliatifs</a:t>
            </a:r>
          </a:p>
          <a:p>
            <a:pPr marL="0" indent="0">
              <a:buNone/>
            </a:pPr>
            <a:r>
              <a:rPr lang="fr-FR" sz="4800" dirty="0">
                <a:solidFill>
                  <a:schemeClr val="dk1"/>
                </a:solidFill>
                <a:latin typeface="Arial" panose="020B0604020202020204" pitchFamily="34" charset="0"/>
                <a:cs typeface="Arial" panose="020B0604020202020204" pitchFamily="34" charset="0"/>
              </a:rPr>
              <a:t>05-Chimiothérapie anticancéreuse</a:t>
            </a:r>
          </a:p>
          <a:p>
            <a:pPr marL="0" indent="0">
              <a:buNone/>
            </a:pPr>
            <a:r>
              <a:rPr lang="fr-FR" sz="4800" dirty="0">
                <a:solidFill>
                  <a:schemeClr val="dk1"/>
                </a:solidFill>
                <a:latin typeface="Arial" panose="020B0604020202020204" pitchFamily="34" charset="0"/>
                <a:cs typeface="Arial" panose="020B0604020202020204" pitchFamily="34" charset="0"/>
              </a:rPr>
              <a:t>06-Nutrition entérale</a:t>
            </a:r>
          </a:p>
          <a:p>
            <a:pPr marL="0" indent="0">
              <a:buNone/>
            </a:pPr>
            <a:r>
              <a:rPr lang="fr-FR" sz="4800" dirty="0">
                <a:solidFill>
                  <a:schemeClr val="dk1"/>
                </a:solidFill>
                <a:latin typeface="Arial" panose="020B0604020202020204" pitchFamily="34" charset="0"/>
                <a:cs typeface="Arial" panose="020B0604020202020204" pitchFamily="34" charset="0"/>
              </a:rPr>
              <a:t>07-Prise en charge de la douleur</a:t>
            </a:r>
          </a:p>
          <a:p>
            <a:pPr marL="0" indent="0">
              <a:buNone/>
            </a:pPr>
            <a:r>
              <a:rPr lang="fr-FR" sz="4800" dirty="0">
                <a:solidFill>
                  <a:schemeClr val="dk1"/>
                </a:solidFill>
                <a:latin typeface="Arial" panose="020B0604020202020204" pitchFamily="34" charset="0"/>
                <a:cs typeface="Arial" panose="020B0604020202020204" pitchFamily="34" charset="0"/>
              </a:rPr>
              <a:t>08-Autres traitements</a:t>
            </a:r>
          </a:p>
          <a:p>
            <a:pPr marL="0" indent="0">
              <a:buNone/>
            </a:pPr>
            <a:r>
              <a:rPr lang="fr-FR" sz="4800" dirty="0">
                <a:solidFill>
                  <a:schemeClr val="dk1"/>
                </a:solidFill>
                <a:latin typeface="Arial" panose="020B0604020202020204" pitchFamily="34" charset="0"/>
                <a:cs typeface="Arial" panose="020B0604020202020204" pitchFamily="34" charset="0"/>
              </a:rPr>
              <a:t>09-Pansements complexes et soins spécifiques</a:t>
            </a:r>
          </a:p>
          <a:p>
            <a:pPr marL="0" indent="0">
              <a:buNone/>
            </a:pPr>
            <a:r>
              <a:rPr lang="fr-FR" sz="4800" dirty="0">
                <a:solidFill>
                  <a:schemeClr val="dk1"/>
                </a:solidFill>
                <a:latin typeface="Arial" panose="020B0604020202020204" pitchFamily="34" charset="0"/>
                <a:cs typeface="Arial" panose="020B0604020202020204" pitchFamily="34" charset="0"/>
              </a:rPr>
              <a:t>10-Post traitement chirurgical</a:t>
            </a:r>
          </a:p>
          <a:p>
            <a:pPr marL="0" indent="0">
              <a:buNone/>
            </a:pPr>
            <a:r>
              <a:rPr lang="fr-FR" sz="4800" dirty="0">
                <a:solidFill>
                  <a:schemeClr val="dk1"/>
                </a:solidFill>
                <a:latin typeface="Arial" panose="020B0604020202020204" pitchFamily="34" charset="0"/>
                <a:cs typeface="Arial" panose="020B0604020202020204" pitchFamily="34" charset="0"/>
              </a:rPr>
              <a:t>11-Rééducation orthopédique</a:t>
            </a:r>
          </a:p>
          <a:p>
            <a:pPr marL="0" indent="0">
              <a:buNone/>
            </a:pPr>
            <a:r>
              <a:rPr lang="fr-FR" sz="4800" dirty="0">
                <a:solidFill>
                  <a:schemeClr val="dk1"/>
                </a:solidFill>
                <a:latin typeface="Arial" panose="020B0604020202020204" pitchFamily="34" charset="0"/>
                <a:cs typeface="Arial" panose="020B0604020202020204" pitchFamily="34" charset="0"/>
              </a:rPr>
              <a:t>12-Rééducation neurologique</a:t>
            </a:r>
          </a:p>
          <a:p>
            <a:pPr marL="0" indent="0">
              <a:buNone/>
            </a:pPr>
            <a:r>
              <a:rPr lang="fr-FR" sz="4800" dirty="0">
                <a:solidFill>
                  <a:schemeClr val="dk1"/>
                </a:solidFill>
                <a:latin typeface="Arial" panose="020B0604020202020204" pitchFamily="34" charset="0"/>
                <a:cs typeface="Arial" panose="020B0604020202020204" pitchFamily="34" charset="0"/>
              </a:rPr>
              <a:t>13-Surveillance post chimiothérapie anticancéreuse</a:t>
            </a:r>
          </a:p>
          <a:p>
            <a:pPr marL="0" indent="0">
              <a:buNone/>
            </a:pPr>
            <a:r>
              <a:rPr lang="fr-FR" sz="4800" dirty="0">
                <a:solidFill>
                  <a:schemeClr val="dk1"/>
                </a:solidFill>
                <a:latin typeface="Arial" panose="020B0604020202020204" pitchFamily="34" charset="0"/>
                <a:cs typeface="Arial" panose="020B0604020202020204" pitchFamily="34" charset="0"/>
              </a:rPr>
              <a:t>14-Soins de nursing lourds</a:t>
            </a:r>
          </a:p>
          <a:p>
            <a:pPr marL="0" indent="0">
              <a:buNone/>
            </a:pPr>
            <a:r>
              <a:rPr lang="fr-FR" sz="4800" dirty="0">
                <a:solidFill>
                  <a:schemeClr val="dk1"/>
                </a:solidFill>
                <a:latin typeface="Arial" panose="020B0604020202020204" pitchFamily="34" charset="0"/>
                <a:cs typeface="Arial" panose="020B0604020202020204" pitchFamily="34" charset="0"/>
              </a:rPr>
              <a:t>15-Education du patient et de son entourage</a:t>
            </a:r>
          </a:p>
          <a:p>
            <a:pPr marL="0" indent="0">
              <a:buNone/>
            </a:pPr>
            <a:r>
              <a:rPr lang="fr-FR" sz="4800" dirty="0">
                <a:solidFill>
                  <a:schemeClr val="dk1"/>
                </a:solidFill>
                <a:latin typeface="Arial" panose="020B0604020202020204" pitchFamily="34" charset="0"/>
                <a:cs typeface="Arial" panose="020B0604020202020204" pitchFamily="34" charset="0"/>
              </a:rPr>
              <a:t>17-Surveillance de radiothérapie</a:t>
            </a:r>
          </a:p>
          <a:p>
            <a:pPr marL="0" indent="0">
              <a:buNone/>
            </a:pPr>
            <a:r>
              <a:rPr lang="fr-FR" sz="4800" dirty="0">
                <a:solidFill>
                  <a:schemeClr val="dk1"/>
                </a:solidFill>
                <a:latin typeface="Arial" panose="020B0604020202020204" pitchFamily="34" charset="0"/>
                <a:cs typeface="Arial" panose="020B0604020202020204" pitchFamily="34" charset="0"/>
              </a:rPr>
              <a:t>18-Transfusion sanguine</a:t>
            </a:r>
          </a:p>
          <a:p>
            <a:pPr marL="0" indent="0">
              <a:buNone/>
            </a:pPr>
            <a:r>
              <a:rPr lang="fr-FR" sz="4800" dirty="0">
                <a:solidFill>
                  <a:schemeClr val="dk1"/>
                </a:solidFill>
                <a:latin typeface="Arial" panose="020B0604020202020204" pitchFamily="34" charset="0"/>
                <a:cs typeface="Arial" panose="020B0604020202020204" pitchFamily="34" charset="0"/>
              </a:rPr>
              <a:t>19-Surveillance de grossesse à risque</a:t>
            </a:r>
          </a:p>
          <a:p>
            <a:pPr marL="0" indent="0">
              <a:buNone/>
            </a:pPr>
            <a:r>
              <a:rPr lang="fr-FR" sz="4800" dirty="0">
                <a:solidFill>
                  <a:schemeClr val="dk1"/>
                </a:solidFill>
                <a:latin typeface="Arial" panose="020B0604020202020204" pitchFamily="34" charset="0"/>
                <a:cs typeface="Arial" panose="020B0604020202020204" pitchFamily="34" charset="0"/>
              </a:rPr>
              <a:t>20-Post-partum physiologique (disparaît en 2015)</a:t>
            </a:r>
          </a:p>
          <a:p>
            <a:pPr marL="0" indent="0">
              <a:buNone/>
            </a:pPr>
            <a:r>
              <a:rPr lang="fr-FR" sz="4800" dirty="0">
                <a:solidFill>
                  <a:schemeClr val="dk1"/>
                </a:solidFill>
                <a:latin typeface="Arial" panose="020B0604020202020204" pitchFamily="34" charset="0"/>
                <a:cs typeface="Arial" panose="020B0604020202020204" pitchFamily="34" charset="0"/>
              </a:rPr>
              <a:t>21-Post-partum pathologique</a:t>
            </a:r>
          </a:p>
          <a:p>
            <a:pPr marL="0" indent="0">
              <a:buNone/>
            </a:pPr>
            <a:r>
              <a:rPr lang="fr-FR" sz="4800" dirty="0">
                <a:solidFill>
                  <a:schemeClr val="dk1"/>
                </a:solidFill>
                <a:latin typeface="Arial" panose="020B0604020202020204" pitchFamily="34" charset="0"/>
                <a:cs typeface="Arial" panose="020B0604020202020204" pitchFamily="34" charset="0"/>
              </a:rPr>
              <a:t>22-Prise en charge du nouveau-né à risque</a:t>
            </a:r>
          </a:p>
          <a:p>
            <a:pPr marL="0" indent="0">
              <a:buNone/>
            </a:pPr>
            <a:r>
              <a:rPr lang="fr-FR" sz="4800" dirty="0">
                <a:solidFill>
                  <a:schemeClr val="dk1"/>
                </a:solidFill>
                <a:latin typeface="Arial" panose="020B0604020202020204" pitchFamily="34" charset="0"/>
                <a:cs typeface="Arial" panose="020B0604020202020204" pitchFamily="34" charset="0"/>
              </a:rPr>
              <a:t>24-Surveillance d’aplasie</a:t>
            </a:r>
          </a:p>
          <a:p>
            <a:pPr marL="0" indent="0">
              <a:buNone/>
            </a:pPr>
            <a:r>
              <a:rPr lang="fr-FR" sz="4800" dirty="0">
                <a:solidFill>
                  <a:schemeClr val="dk1"/>
                </a:solidFill>
                <a:latin typeface="Arial" panose="020B0604020202020204" pitchFamily="34" charset="0"/>
                <a:cs typeface="Arial" panose="020B0604020202020204" pitchFamily="34" charset="0"/>
              </a:rPr>
              <a:t>29-Sortie précoce de chirurgie (apparaît en 2016)</a:t>
            </a:r>
          </a:p>
          <a:p>
            <a:endParaRPr lang="fr-FR" dirty="0"/>
          </a:p>
        </p:txBody>
      </p:sp>
      <p:pic>
        <p:nvPicPr>
          <p:cNvPr id="5" name="Picture 2" descr="Résultat de recherche d'images pour &quot;logo ars ile de france&quo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1520" y="188640"/>
            <a:ext cx="1032048" cy="714396"/>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p:cNvSpPr txBox="1"/>
          <p:nvPr/>
        </p:nvSpPr>
        <p:spPr>
          <a:xfrm>
            <a:off x="179512" y="6388076"/>
            <a:ext cx="4464496" cy="246221"/>
          </a:xfrm>
          <a:prstGeom prst="rect">
            <a:avLst/>
          </a:prstGeom>
          <a:noFill/>
        </p:spPr>
        <p:txBody>
          <a:bodyPr wrap="square" rtlCol="0">
            <a:spAutoFit/>
          </a:bodyPr>
          <a:lstStyle/>
          <a:p>
            <a:r>
              <a:rPr lang="fr-FR" sz="1000" dirty="0">
                <a:latin typeface="Arial" panose="020B0604020202020204" pitchFamily="34" charset="0"/>
                <a:cs typeface="Arial" panose="020B0604020202020204" pitchFamily="34" charset="0"/>
              </a:rPr>
              <a:t>Les données de l’Atlas sont issues de l’extraction PMSI d’avril 2016 </a:t>
            </a:r>
          </a:p>
        </p:txBody>
      </p:sp>
    </p:spTree>
    <p:extLst>
      <p:ext uri="{BB962C8B-B14F-4D97-AF65-F5344CB8AC3E}">
        <p14:creationId xmlns:p14="http://schemas.microsoft.com/office/powerpoint/2010/main" val="4002606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descr="T:\SIG\IDF\Demandes_Carto\HAD\2017\Mise en page\proposition4\Total\palliatif_TsOpérateurs.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124552"/>
            <a:ext cx="9146701" cy="647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40584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T:\SIG\IDF\Demandes_Carto\HAD\2017\Mise en page\proposition4\Total\Chimio_toutOperateurs.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871" y="124552"/>
            <a:ext cx="9146702" cy="647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921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T:\SIG\IDF\Demandes_Carto\HAD\2017\Mise en page\pansements_Globale.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24552"/>
            <a:ext cx="9146702" cy="647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54918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T:\SIG\IDF\Demandes_Carto\HAD\2017\Mise en page\proposition4\Total\Reeduc_neuro_tsOperateurs.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23917"/>
            <a:ext cx="9147600" cy="6473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42382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T:\SIG\IDF\Demandes_Carto\HAD\2017\Mise en page\proposition4\Total\Soins_nursing_tsOpérateurs.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24552"/>
            <a:ext cx="9146703" cy="647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98320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T:\SIG\IDF\Demandes_Carto\HAD\2017\Mise en page\proposition4\Total\perinatalites_TsOpérateurs.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24552"/>
            <a:ext cx="9146702" cy="647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44735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SIG\IDF\Demandes_Carto\HAD\2017\Mise en page\recours par MPP HAD\Total\AUTRE_tsOpérateurs.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124552"/>
            <a:ext cx="9146701" cy="6472800"/>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114222" y="4998405"/>
            <a:ext cx="2880320" cy="538609"/>
          </a:xfrm>
          <a:prstGeom prst="rect">
            <a:avLst/>
          </a:prstGeom>
          <a:solidFill>
            <a:schemeClr val="bg1"/>
          </a:solidFill>
        </p:spPr>
        <p:txBody>
          <a:bodyPr wrap="square" rtlCol="0">
            <a:spAutoFit/>
          </a:bodyPr>
          <a:lstStyle/>
          <a:p>
            <a:r>
              <a:rPr lang="fr-FR" sz="1100" dirty="0">
                <a:latin typeface="Arial" panose="020B0604020202020204" pitchFamily="34" charset="0"/>
                <a:cs typeface="Arial" panose="020B0604020202020204" pitchFamily="34" charset="0"/>
              </a:rPr>
              <a:t>Autres MPP (01, 02, 03, 07, 08, 10, 13, 15, 17, 18, 24 et 29</a:t>
            </a:r>
            <a:r>
              <a:rPr lang="fr-FR" dirty="0"/>
              <a:t>) </a:t>
            </a:r>
          </a:p>
        </p:txBody>
      </p:sp>
    </p:spTree>
    <p:extLst>
      <p:ext uri="{BB962C8B-B14F-4D97-AF65-F5344CB8AC3E}">
        <p14:creationId xmlns:p14="http://schemas.microsoft.com/office/powerpoint/2010/main" val="1379580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683568" y="620688"/>
            <a:ext cx="7772400" cy="887760"/>
          </a:xfrm>
        </p:spPr>
        <p:txBody>
          <a:bodyPr>
            <a:normAutofit fontScale="90000"/>
          </a:bodyPr>
          <a:lstStyle/>
          <a:p>
            <a:r>
              <a:rPr lang="fr-FR" sz="3600" dirty="0" smtClean="0"/>
              <a:t>Cartes de recours à l’HAD par opérateurs</a:t>
            </a:r>
            <a:endParaRPr lang="fr-FR" sz="3600" dirty="0"/>
          </a:p>
        </p:txBody>
      </p:sp>
      <p:sp>
        <p:nvSpPr>
          <p:cNvPr id="5" name="ZoneTexte 4"/>
          <p:cNvSpPr txBox="1"/>
          <p:nvPr/>
        </p:nvSpPr>
        <p:spPr>
          <a:xfrm>
            <a:off x="539552" y="2924944"/>
            <a:ext cx="8136904" cy="2492990"/>
          </a:xfrm>
          <a:prstGeom prst="rect">
            <a:avLst/>
          </a:prstGeom>
          <a:noFill/>
        </p:spPr>
        <p:txBody>
          <a:bodyPr wrap="square" rtlCol="0">
            <a:spAutoFit/>
          </a:bodyPr>
          <a:lstStyle/>
          <a:p>
            <a:r>
              <a:rPr lang="fr-FR" sz="1200" dirty="0" smtClean="0">
                <a:latin typeface="Arial" panose="020B0604020202020204" pitchFamily="34" charset="0"/>
                <a:cs typeface="Arial" panose="020B0604020202020204" pitchFamily="34" charset="0"/>
              </a:rPr>
              <a:t>Ces cartes représentent l’activité des opérateurs d’HAD en Ile-de-France. Plusieurs cartes sont proposées :</a:t>
            </a:r>
          </a:p>
          <a:p>
            <a:pPr marL="628650" lvl="1" indent="-171450">
              <a:buFont typeface="Wingdings" panose="05000000000000000000" pitchFamily="2" charset="2"/>
              <a:buChar char="§"/>
            </a:pPr>
            <a:r>
              <a:rPr lang="fr-FR" sz="1200" dirty="0" smtClean="0">
                <a:latin typeface="Arial" panose="020B0604020202020204" pitchFamily="34" charset="0"/>
                <a:cs typeface="Arial" panose="020B0604020202020204" pitchFamily="34" charset="0"/>
              </a:rPr>
              <a:t>Recours global à l’HAD de l’ensemble des opérateurs</a:t>
            </a:r>
          </a:p>
          <a:p>
            <a:pPr marL="628650" lvl="1" indent="-171450">
              <a:buFont typeface="Wingdings" panose="05000000000000000000" pitchFamily="2" charset="2"/>
              <a:buChar char="§"/>
            </a:pPr>
            <a:r>
              <a:rPr lang="fr-FR" sz="1200" dirty="0" smtClean="0">
                <a:latin typeface="Arial" panose="020B0604020202020204" pitchFamily="34" charset="0"/>
                <a:cs typeface="Arial" panose="020B0604020202020204" pitchFamily="34" charset="0"/>
              </a:rPr>
              <a:t>Recours à l’HAD de la Fondation Santé-Service</a:t>
            </a:r>
          </a:p>
          <a:p>
            <a:pPr marL="628650" lvl="1" indent="-171450">
              <a:buFont typeface="Wingdings" panose="05000000000000000000" pitchFamily="2" charset="2"/>
              <a:buChar char="§"/>
            </a:pPr>
            <a:r>
              <a:rPr lang="fr-FR" sz="1200" dirty="0">
                <a:latin typeface="Arial" panose="020B0604020202020204" pitchFamily="34" charset="0"/>
                <a:cs typeface="Arial" panose="020B0604020202020204" pitchFamily="34" charset="0"/>
              </a:rPr>
              <a:t>Recours à l’</a:t>
            </a:r>
            <a:r>
              <a:rPr lang="fr-FR" sz="1200" dirty="0" smtClean="0">
                <a:latin typeface="Arial" panose="020B0604020202020204" pitchFamily="34" charset="0"/>
                <a:cs typeface="Arial" panose="020B0604020202020204" pitchFamily="34" charset="0"/>
              </a:rPr>
              <a:t>HAD de l’AP-HP</a:t>
            </a:r>
          </a:p>
          <a:p>
            <a:pPr marL="628650" lvl="1" indent="-171450">
              <a:buFont typeface="Wingdings" panose="05000000000000000000" pitchFamily="2" charset="2"/>
              <a:buChar char="§"/>
            </a:pPr>
            <a:r>
              <a:rPr lang="fr-FR" sz="1200" dirty="0">
                <a:latin typeface="Arial" panose="020B0604020202020204" pitchFamily="34" charset="0"/>
                <a:cs typeface="Arial" panose="020B0604020202020204" pitchFamily="34" charset="0"/>
              </a:rPr>
              <a:t>Recours à l’</a:t>
            </a:r>
            <a:r>
              <a:rPr lang="fr-FR" sz="1200" dirty="0" smtClean="0">
                <a:latin typeface="Arial" panose="020B0604020202020204" pitchFamily="34" charset="0"/>
                <a:cs typeface="Arial" panose="020B0604020202020204" pitchFamily="34" charset="0"/>
              </a:rPr>
              <a:t>HAD </a:t>
            </a:r>
            <a:r>
              <a:rPr lang="fr-FR" sz="1200" dirty="0">
                <a:latin typeface="Arial" panose="020B0604020202020204" pitchFamily="34" charset="0"/>
                <a:cs typeface="Arial" panose="020B0604020202020204" pitchFamily="34" charset="0"/>
              </a:rPr>
              <a:t>de la Fondation </a:t>
            </a:r>
            <a:r>
              <a:rPr lang="fr-FR" sz="1200" dirty="0" smtClean="0">
                <a:latin typeface="Arial" panose="020B0604020202020204" pitchFamily="34" charset="0"/>
                <a:cs typeface="Arial" panose="020B0604020202020204" pitchFamily="34" charset="0"/>
              </a:rPr>
              <a:t>Croix-Saint-Simon</a:t>
            </a:r>
          </a:p>
          <a:p>
            <a:pPr marL="628650" lvl="1" indent="-171450">
              <a:buFont typeface="Wingdings" panose="05000000000000000000" pitchFamily="2" charset="2"/>
              <a:buChar char="§"/>
            </a:pPr>
            <a:r>
              <a:rPr lang="fr-FR" sz="1200" dirty="0">
                <a:latin typeface="Arial" panose="020B0604020202020204" pitchFamily="34" charset="0"/>
                <a:cs typeface="Arial" panose="020B0604020202020204" pitchFamily="34" charset="0"/>
              </a:rPr>
              <a:t>Recours aux autres opérateurs </a:t>
            </a:r>
            <a:r>
              <a:rPr lang="fr-FR" sz="1200" dirty="0" smtClean="0">
                <a:latin typeface="Arial" panose="020B0604020202020204" pitchFamily="34" charset="0"/>
                <a:cs typeface="Arial" panose="020B0604020202020204" pitchFamily="34" charset="0"/>
              </a:rPr>
              <a:t>d’HAD polyvalente</a:t>
            </a:r>
            <a:endParaRPr lang="fr-FR" sz="1200" dirty="0">
              <a:latin typeface="Arial" panose="020B0604020202020204" pitchFamily="34" charset="0"/>
              <a:cs typeface="Arial" panose="020B0604020202020204" pitchFamily="34" charset="0"/>
            </a:endParaRPr>
          </a:p>
          <a:p>
            <a:pPr marL="628650" lvl="1" indent="-171450">
              <a:buFont typeface="Wingdings" panose="05000000000000000000" pitchFamily="2" charset="2"/>
              <a:buChar char="§"/>
            </a:pPr>
            <a:r>
              <a:rPr lang="fr-FR" sz="1200" dirty="0" smtClean="0">
                <a:latin typeface="Arial" panose="020B0604020202020204" pitchFamily="34" charset="0"/>
                <a:cs typeface="Arial" panose="020B0604020202020204" pitchFamily="34" charset="0"/>
              </a:rPr>
              <a:t>Recours aux opérateurs d’HAD spécialisés en médecine physique </a:t>
            </a:r>
            <a:r>
              <a:rPr lang="fr-FR" sz="1200" smtClean="0">
                <a:latin typeface="Arial" panose="020B0604020202020204" pitchFamily="34" charset="0"/>
                <a:cs typeface="Arial" panose="020B0604020202020204" pitchFamily="34" charset="0"/>
              </a:rPr>
              <a:t>et de réadaptation</a:t>
            </a:r>
            <a:endParaRPr lang="fr-FR" sz="1200" dirty="0" smtClean="0">
              <a:latin typeface="Arial" panose="020B0604020202020204" pitchFamily="34" charset="0"/>
              <a:cs typeface="Arial" panose="020B0604020202020204" pitchFamily="34" charset="0"/>
            </a:endParaRPr>
          </a:p>
          <a:p>
            <a:pPr marL="628650" lvl="1" indent="-171450">
              <a:buFont typeface="Wingdings" panose="05000000000000000000" pitchFamily="2" charset="2"/>
              <a:buChar char="§"/>
            </a:pPr>
            <a:r>
              <a:rPr lang="fr-FR" sz="1200" dirty="0">
                <a:latin typeface="Arial" panose="020B0604020202020204" pitchFamily="34" charset="0"/>
                <a:cs typeface="Arial" panose="020B0604020202020204" pitchFamily="34" charset="0"/>
              </a:rPr>
              <a:t>Recours aux opérateurs d’HAD spécialisés en </a:t>
            </a:r>
            <a:r>
              <a:rPr lang="fr-FR" sz="1200" dirty="0" smtClean="0">
                <a:latin typeface="Arial" panose="020B0604020202020204" pitchFamily="34" charset="0"/>
                <a:cs typeface="Arial" panose="020B0604020202020204" pitchFamily="34" charset="0"/>
              </a:rPr>
              <a:t>périnatalité</a:t>
            </a:r>
          </a:p>
          <a:p>
            <a:r>
              <a:rPr lang="fr-FR" sz="1200" dirty="0">
                <a:latin typeface="Arial" panose="020B0604020202020204" pitchFamily="34" charset="0"/>
                <a:cs typeface="Arial" panose="020B0604020202020204" pitchFamily="34" charset="0"/>
              </a:rPr>
              <a:t>	</a:t>
            </a:r>
            <a:endParaRPr lang="fr-FR" sz="1200" dirty="0" smtClean="0">
              <a:latin typeface="Arial" panose="020B0604020202020204" pitchFamily="34" charset="0"/>
              <a:cs typeface="Arial" panose="020B0604020202020204" pitchFamily="34" charset="0"/>
            </a:endParaRPr>
          </a:p>
          <a:p>
            <a:r>
              <a:rPr lang="fr-FR" sz="1200" dirty="0" smtClean="0">
                <a:latin typeface="Arial" panose="020B0604020202020204" pitchFamily="34" charset="0"/>
                <a:cs typeface="Arial" panose="020B0604020202020204" pitchFamily="34" charset="0"/>
              </a:rPr>
              <a:t>Une carte présente l’évolution de l’activité d’HAD des 3 dernières années entre 2014 et 2016.</a:t>
            </a:r>
          </a:p>
          <a:p>
            <a:endParaRPr lang="fr-FR" sz="1200" dirty="0" smtClean="0">
              <a:latin typeface="Arial" panose="020B0604020202020204" pitchFamily="34" charset="0"/>
              <a:cs typeface="Arial" panose="020B0604020202020204" pitchFamily="34" charset="0"/>
            </a:endParaRPr>
          </a:p>
          <a:p>
            <a:r>
              <a:rPr lang="fr-FR" sz="1200" dirty="0" smtClean="0">
                <a:latin typeface="Arial" panose="020B0604020202020204" pitchFamily="34" charset="0"/>
                <a:cs typeface="Arial" panose="020B0604020202020204" pitchFamily="34" charset="0"/>
              </a:rPr>
              <a:t>Les données sont exprimées en taux de recours à l’HAD calculé par :</a:t>
            </a:r>
          </a:p>
          <a:p>
            <a:pPr marL="628650" lvl="1" indent="-171450">
              <a:buFont typeface="Wingdings" panose="05000000000000000000" pitchFamily="2" charset="2"/>
              <a:buChar char="§"/>
            </a:pPr>
            <a:r>
              <a:rPr lang="fr-FR" sz="1200" dirty="0" smtClean="0">
                <a:latin typeface="Arial" panose="020B0604020202020204" pitchFamily="34" charset="0"/>
                <a:cs typeface="Arial" panose="020B0604020202020204" pitchFamily="34" charset="0"/>
              </a:rPr>
              <a:t>Nombre </a:t>
            </a:r>
            <a:r>
              <a:rPr lang="fr-FR" sz="1200" dirty="0">
                <a:latin typeface="Arial" panose="020B0604020202020204" pitchFamily="34" charset="0"/>
                <a:cs typeface="Arial" panose="020B0604020202020204" pitchFamily="34" charset="0"/>
              </a:rPr>
              <a:t>de patients par jour </a:t>
            </a:r>
            <a:r>
              <a:rPr lang="fr-FR" sz="1200" dirty="0" smtClean="0">
                <a:latin typeface="Arial" panose="020B0604020202020204" pitchFamily="34" charset="0"/>
                <a:cs typeface="Arial" panose="020B0604020202020204" pitchFamily="34" charset="0"/>
              </a:rPr>
              <a:t>en HAD pour 100 000 habitants  </a:t>
            </a:r>
            <a:endParaRPr lang="fr-FR"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72761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88639"/>
            <a:ext cx="8869637" cy="627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1443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SIG\IDF\Demandes_Carto\HAD\2017\Mise en page\proposition4\Taux_Recours_SanteService.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76" y="116632"/>
            <a:ext cx="9146702" cy="647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08838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T:\SIG\IDF\Demandes_Carto\HAD\2017\Mise en page\proposition4\Taux_Recours_AP-HP.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16632"/>
            <a:ext cx="9147600" cy="6473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92364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SIG\IDF\Demandes_Carto\HAD\2017\Mise en page\proposition4\Taux_Recours_CroixSantSimon.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77" y="116632"/>
            <a:ext cx="9146702" cy="647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23288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l">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1019</TotalTime>
  <Words>780</Words>
  <Application>Microsoft Office PowerPoint</Application>
  <PresentationFormat>Affichage à l'écran (4:3)</PresentationFormat>
  <Paragraphs>104</Paragraphs>
  <Slides>46</Slides>
  <Notes>0</Notes>
  <HiddenSlides>0</HiddenSlides>
  <MMClips>0</MMClips>
  <ScaleCrop>false</ScaleCrop>
  <HeadingPairs>
    <vt:vector size="4" baseType="variant">
      <vt:variant>
        <vt:lpstr>Thème</vt:lpstr>
      </vt:variant>
      <vt:variant>
        <vt:i4>1</vt:i4>
      </vt:variant>
      <vt:variant>
        <vt:lpstr>Titres des diapositives</vt:lpstr>
      </vt:variant>
      <vt:variant>
        <vt:i4>46</vt:i4>
      </vt:variant>
    </vt:vector>
  </HeadingPairs>
  <TitlesOfParts>
    <vt:vector size="47" baseType="lpstr">
      <vt:lpstr>Civil</vt:lpstr>
      <vt:lpstr>Atlas de l’activité  d’hospitalisation à domicile (HAD) en Ile-de-France en 2016</vt:lpstr>
      <vt:lpstr>Opérateurs d’HAD en Ile-de-France</vt:lpstr>
      <vt:lpstr>Pour aller plus loin</vt:lpstr>
      <vt:lpstr>Glossaire </vt:lpstr>
      <vt:lpstr>Cartes de recours à l’HAD par opérateurs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Cartes de recours à l’HAD par MPP</vt:lpstr>
      <vt:lpstr>Santé-Service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HAD AP-HP</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HAD Croix Saint Simon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Tous les opérateurs d’HAD</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Agence Régionale de Santé</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Atlas: Hospitalisation à domicile de 2016</dc:title>
  <dc:creator>LE-LANN, Lise</dc:creator>
  <cp:lastModifiedBy>MARTINOWSKY, Marina</cp:lastModifiedBy>
  <cp:revision>68</cp:revision>
  <dcterms:created xsi:type="dcterms:W3CDTF">2017-07-19T08:08:46Z</dcterms:created>
  <dcterms:modified xsi:type="dcterms:W3CDTF">2018-02-05T17:48:43Z</dcterms:modified>
</cp:coreProperties>
</file>