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3" r:id="rId3"/>
    <p:sldId id="258" r:id="rId4"/>
    <p:sldId id="257" r:id="rId5"/>
    <p:sldId id="260" r:id="rId6"/>
    <p:sldId id="267" r:id="rId7"/>
    <p:sldId id="263" r:id="rId8"/>
    <p:sldId id="261" r:id="rId9"/>
    <p:sldId id="262" r:id="rId10"/>
    <p:sldId id="264" r:id="rId11"/>
    <p:sldId id="265" r:id="rId12"/>
    <p:sldId id="266" r:id="rId13"/>
    <p:sldId id="269" r:id="rId14"/>
    <p:sldId id="270" r:id="rId15"/>
    <p:sldId id="296" r:id="rId16"/>
    <p:sldId id="297" r:id="rId17"/>
    <p:sldId id="298" r:id="rId18"/>
    <p:sldId id="300" r:id="rId19"/>
    <p:sldId id="299" r:id="rId20"/>
    <p:sldId id="301" r:id="rId21"/>
    <p:sldId id="302" r:id="rId22"/>
    <p:sldId id="303" r:id="rId23"/>
    <p:sldId id="281" r:id="rId24"/>
    <p:sldId id="282" r:id="rId25"/>
    <p:sldId id="283" r:id="rId26"/>
    <p:sldId id="285" r:id="rId27"/>
    <p:sldId id="284" r:id="rId28"/>
    <p:sldId id="286" r:id="rId29"/>
    <p:sldId id="288" r:id="rId30"/>
    <p:sldId id="289" r:id="rId31"/>
    <p:sldId id="279" r:id="rId32"/>
    <p:sldId id="280" r:id="rId33"/>
    <p:sldId id="290" r:id="rId34"/>
    <p:sldId id="292" r:id="rId35"/>
    <p:sldId id="291" r:id="rId36"/>
    <p:sldId id="293" r:id="rId37"/>
    <p:sldId id="294" r:id="rId38"/>
    <p:sldId id="295" r:id="rId39"/>
    <p:sldId id="271" r:id="rId40"/>
    <p:sldId id="272" r:id="rId41"/>
    <p:sldId id="273" r:id="rId42"/>
    <p:sldId id="275" r:id="rId43"/>
    <p:sldId id="274" r:id="rId44"/>
    <p:sldId id="276" r:id="rId45"/>
    <p:sldId id="277" r:id="rId46"/>
    <p:sldId id="27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EA72DD40-DF16-4548-8D8C-D16429113D09}" type="datetimeFigureOut">
              <a:rPr lang="fr-FR" smtClean="0"/>
              <a:t>05/02/2018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13EB11-50D0-4D0C-A4CA-9576D315E999}" type="slidenum">
              <a:rPr lang="fr-FR" smtClean="0"/>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13EB11-50D0-4D0C-A4CA-9576D315E999}"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4513EB11-50D0-4D0C-A4CA-9576D315E999}" type="slidenum">
              <a:rPr lang="fr-FR" smtClean="0"/>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4513EB11-50D0-4D0C-A4CA-9576D315E999}" type="slidenum">
              <a:rPr lang="fr-FR" smtClean="0"/>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13EB11-50D0-4D0C-A4CA-9576D315E999}" type="slidenum">
              <a:rPr lang="fr-FR" smtClean="0"/>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EA72DD40-DF16-4548-8D8C-D16429113D09}" type="datetimeFigureOut">
              <a:rPr lang="fr-FR" smtClean="0"/>
              <a:t>05/02/2018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13EB11-50D0-4D0C-A4CA-9576D315E999}" type="slidenum">
              <a:rPr lang="fr-FR" smtClean="0"/>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EA72DD40-DF16-4548-8D8C-D16429113D09}" type="datetimeFigureOut">
              <a:rPr lang="fr-FR" smtClean="0"/>
              <a:t>05/02/2018</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4513EB11-50D0-4D0C-A4CA-9576D315E999}" type="slidenum">
              <a:rPr lang="fr-FR" smtClean="0"/>
              <a:t>‹N°›</a:t>
            </a:fld>
            <a:endParaRPr lang="fr-FR"/>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A72DD40-DF16-4548-8D8C-D16429113D09}" type="datetimeFigureOut">
              <a:rPr lang="fr-FR" smtClean="0"/>
              <a:t>05/02/2018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4513EB11-50D0-4D0C-A4CA-9576D315E99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EA72DD40-DF16-4548-8D8C-D16429113D09}" type="datetimeFigureOut">
              <a:rPr lang="fr-FR" smtClean="0"/>
              <a:t>05/02/2018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513EB11-50D0-4D0C-A4CA-9576D315E99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13EB11-50D0-4D0C-A4CA-9576D315E999}" type="slidenum">
              <a:rPr lang="fr-FR" smtClean="0"/>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EA72DD40-DF16-4548-8D8C-D16429113D09}" type="datetimeFigureOut">
              <a:rPr lang="fr-FR" smtClean="0"/>
              <a:t>05/02/2018</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4513EB11-50D0-4D0C-A4CA-9576D315E999}" type="slidenum">
              <a:rPr lang="fr-FR" smtClean="0"/>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EA72DD40-DF16-4548-8D8C-D16429113D09}" type="datetimeFigureOut">
              <a:rPr lang="fr-FR" smtClean="0"/>
              <a:t>05/02/2018</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A72DD40-DF16-4548-8D8C-D16429113D09}" type="datetimeFigureOut">
              <a:rPr lang="fr-FR" smtClean="0"/>
              <a:t>05/02/2018</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513EB11-50D0-4D0C-A4CA-9576D315E999}" type="slidenum">
              <a:rPr lang="fr-FR" smtClean="0"/>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tegraphie@sesan.fr"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iledefrance.ars.sante.fr/hospitalisation-domicile-annuaire-et-activite" TargetMode="External"/><Relationship Id="rId2" Type="http://schemas.openxmlformats.org/officeDocument/2006/relationships/hyperlink" Target="https://www.iledefrance.ars.sante.fr/hospitalisation-domicile"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hyperlink" Target="https://santegraphie.fr/accueil/accuei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Atlas de l’activité </a:t>
            </a:r>
            <a:br>
              <a:rPr lang="fr-FR" dirty="0" smtClean="0"/>
            </a:br>
            <a:r>
              <a:rPr lang="fr-FR" dirty="0" smtClean="0"/>
              <a:t>d’hospitalisation à domicile (HAD) en Ile-de-France en 2015</a:t>
            </a:r>
            <a:endParaRPr lang="fr-FR" dirty="0"/>
          </a:p>
        </p:txBody>
      </p:sp>
      <p:pic>
        <p:nvPicPr>
          <p:cNvPr id="1026" name="Picture 2" descr="Résultat de recherche d'images pour &quot;logo ars ile de france&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8640"/>
            <a:ext cx="1032048" cy="71439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02177" y="6135107"/>
            <a:ext cx="2137575" cy="246221"/>
          </a:xfrm>
          <a:prstGeom prst="rect">
            <a:avLst/>
          </a:prstGeom>
          <a:noFill/>
        </p:spPr>
        <p:txBody>
          <a:bodyPr wrap="square" rtlCol="0">
            <a:spAutoFit/>
          </a:bodyPr>
          <a:lstStyle/>
          <a:p>
            <a:r>
              <a:rPr lang="fr-FR" sz="1000" dirty="0" smtClean="0">
                <a:solidFill>
                  <a:schemeClr val="accent3">
                    <a:shade val="75000"/>
                  </a:schemeClr>
                </a:solidFill>
                <a:latin typeface="Arial" panose="020B0604020202020204" pitchFamily="34" charset="0"/>
                <a:ea typeface="+mj-ea"/>
                <a:cs typeface="Arial" panose="020B0604020202020204" pitchFamily="34" charset="0"/>
              </a:rPr>
              <a:t>Contact : </a:t>
            </a:r>
            <a:r>
              <a:rPr lang="fr-FR" sz="1000" u="sng" dirty="0" smtClean="0">
                <a:latin typeface="Arial" panose="020B0604020202020204" pitchFamily="34" charset="0"/>
                <a:cs typeface="Arial" panose="020B0604020202020204" pitchFamily="34" charset="0"/>
                <a:hlinkClick r:id="rId3"/>
              </a:rPr>
              <a:t>santegraphie@sesan.fr</a:t>
            </a:r>
            <a:r>
              <a:rPr lang="fr-FR" sz="1000" dirty="0" smtClean="0">
                <a:solidFill>
                  <a:schemeClr val="accent3">
                    <a:shade val="75000"/>
                  </a:schemeClr>
                </a:solidFill>
                <a:latin typeface="Arial" panose="020B0604020202020204" pitchFamily="34" charset="0"/>
                <a:ea typeface="+mj-ea"/>
                <a:cs typeface="Arial" panose="020B0604020202020204" pitchFamily="34" charset="0"/>
              </a:rPr>
              <a:t> </a:t>
            </a:r>
            <a:endParaRPr lang="fr-FR" sz="1000" u="sng" dirty="0" smtClean="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7227" y="2780927"/>
            <a:ext cx="5023880" cy="3354179"/>
          </a:xfrm>
          <a:prstGeom prst="rect">
            <a:avLst/>
          </a:prstGeom>
        </p:spPr>
      </p:pic>
    </p:spTree>
    <p:extLst>
      <p:ext uri="{BB962C8B-B14F-4D97-AF65-F5344CB8AC3E}">
        <p14:creationId xmlns:p14="http://schemas.microsoft.com/office/powerpoint/2010/main" val="118825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SIG\IDF\Demandes_Carto\HAD\2016 Atlas\Mise_en_Page\ttePeC_polyvalen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3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SIG\IDF\Demandes_Carto\HAD\2016 Atlas\Mise_en_Page\ttePeC_réadaptati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8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SIG\IDF\Demandes_Carto\HAD\2016 Atlas\Mise_en_Page\ttePeC_perina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8"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9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SIG\IDF\Demandes_Carto\HAD\2016 Atlas\Mise_en_Page\evolustion_2014_201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8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39552" y="381000"/>
            <a:ext cx="8280920" cy="1752600"/>
          </a:xfrm>
        </p:spPr>
        <p:txBody>
          <a:bodyPr/>
          <a:lstStyle/>
          <a:p>
            <a:r>
              <a:rPr lang="fr-FR" dirty="0"/>
              <a:t>Cartes de recours à l’HAD par MPP </a:t>
            </a:r>
            <a:endParaRPr lang="fr-FR" dirty="0"/>
          </a:p>
        </p:txBody>
      </p:sp>
      <p:sp>
        <p:nvSpPr>
          <p:cNvPr id="4" name="ZoneTexte 3"/>
          <p:cNvSpPr txBox="1"/>
          <p:nvPr/>
        </p:nvSpPr>
        <p:spPr>
          <a:xfrm>
            <a:off x="755576" y="2808343"/>
            <a:ext cx="8064896" cy="3139321"/>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28 cartes détaillent l’activité selon 7 groupes de modes de prise en charge principaux (MPP) pour :</a:t>
            </a:r>
          </a:p>
          <a:p>
            <a:pPr marL="171450" indent="-171450">
              <a:buFontTx/>
              <a:buChar char="-"/>
            </a:pPr>
            <a:r>
              <a:rPr lang="fr-FR" sz="1200" dirty="0" smtClean="0">
                <a:latin typeface="Arial" panose="020B0604020202020204" pitchFamily="34" charset="0"/>
                <a:cs typeface="Arial" panose="020B0604020202020204" pitchFamily="34" charset="0"/>
              </a:rPr>
              <a:t>chacun des trois opérateurs d’HAD à zone d’intervention régionale (Santé-Service, AP-HP, Croix-Saint-Simon), </a:t>
            </a:r>
          </a:p>
          <a:p>
            <a:pPr marL="171450" indent="-171450">
              <a:buFontTx/>
              <a:buChar char="-"/>
            </a:pPr>
            <a:r>
              <a:rPr lang="fr-FR" sz="1200" dirty="0" smtClean="0">
                <a:latin typeface="Arial" panose="020B0604020202020204" pitchFamily="34" charset="0"/>
                <a:cs typeface="Arial" panose="020B0604020202020204" pitchFamily="34" charset="0"/>
              </a:rPr>
              <a:t>l’ensemble des opérateurs d’HAD.</a:t>
            </a:r>
          </a:p>
          <a:p>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Les 7 groupes de MPP sont :</a:t>
            </a: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Soins palliatifs (04)</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Chimiothérapie anticancéreuse (05)</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Pansements </a:t>
            </a:r>
            <a:r>
              <a:rPr lang="fr-FR" sz="1200" dirty="0">
                <a:solidFill>
                  <a:schemeClr val="dk1"/>
                </a:solidFill>
                <a:latin typeface="Arial" panose="020B0604020202020204" pitchFamily="34" charset="0"/>
                <a:cs typeface="Arial" panose="020B0604020202020204" pitchFamily="34" charset="0"/>
              </a:rPr>
              <a:t>complexes </a:t>
            </a:r>
            <a:r>
              <a:rPr lang="fr-FR" sz="1200" dirty="0" smtClean="0">
                <a:solidFill>
                  <a:schemeClr val="dk1"/>
                </a:solidFill>
                <a:latin typeface="Arial" panose="020B0604020202020204" pitchFamily="34" charset="0"/>
                <a:cs typeface="Arial" panose="020B0604020202020204" pitchFamily="34" charset="0"/>
              </a:rPr>
              <a:t>(09)</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Rééducation orthopédique et neurologique (11 et 12)</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Soins </a:t>
            </a:r>
            <a:r>
              <a:rPr lang="fr-FR" sz="1200" dirty="0">
                <a:solidFill>
                  <a:schemeClr val="dk1"/>
                </a:solidFill>
                <a:latin typeface="Arial" panose="020B0604020202020204" pitchFamily="34" charset="0"/>
                <a:cs typeface="Arial" panose="020B0604020202020204" pitchFamily="34" charset="0"/>
              </a:rPr>
              <a:t>de nursing </a:t>
            </a:r>
            <a:r>
              <a:rPr lang="fr-FR" sz="1200" dirty="0" smtClean="0">
                <a:solidFill>
                  <a:schemeClr val="dk1"/>
                </a:solidFill>
                <a:latin typeface="Arial" panose="020B0604020202020204" pitchFamily="34" charset="0"/>
                <a:cs typeface="Arial" panose="020B0604020202020204" pitchFamily="34" charset="0"/>
              </a:rPr>
              <a:t>lourds (14)</a:t>
            </a: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Périnatalité  (19, 21 et 22)</a:t>
            </a: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Autres MPP (01, 02, 03, 06, 07, 08, 10, 13, 15, 17,18 et 24 )</a:t>
            </a:r>
            <a:endParaRPr lang="fr-FR" sz="1200" dirty="0">
              <a:solidFill>
                <a:schemeClr val="dk1"/>
              </a:solidFill>
              <a:latin typeface="Arial" panose="020B0604020202020204" pitchFamily="34" charset="0"/>
              <a:cs typeface="Arial" panose="020B0604020202020204" pitchFamily="34" charset="0"/>
            </a:endParaRPr>
          </a:p>
          <a:p>
            <a:endParaRPr lang="fr-FR" dirty="0" smtClean="0"/>
          </a:p>
          <a:p>
            <a:r>
              <a:rPr lang="fr-FR" sz="1200" dirty="0">
                <a:latin typeface="Arial" panose="020B0604020202020204" pitchFamily="34" charset="0"/>
                <a:cs typeface="Arial" panose="020B0604020202020204" pitchFamily="34" charset="0"/>
              </a:rPr>
              <a:t>Les données sont exprimées en taux de recours à l’HAD calculé par :</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Nombre de patients par jour en HAD pour 100 000 habitants </a:t>
            </a:r>
          </a:p>
          <a:p>
            <a:pPr marL="0" lvl="1"/>
            <a:r>
              <a:rPr lang="fr-FR" sz="1200" dirty="0" smtClean="0">
                <a:latin typeface="Arial" panose="020B0604020202020204" pitchFamily="34" charset="0"/>
                <a:cs typeface="Arial" panose="020B0604020202020204" pitchFamily="34" charset="0"/>
              </a:rPr>
              <a:t>Deux échelles de taux sont distinguées par des couleurs différentes.</a:t>
            </a:r>
            <a:endParaRPr lang="fr-FR" sz="12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0181" y="3645024"/>
            <a:ext cx="2252886" cy="92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1839" y="5023173"/>
            <a:ext cx="2369569" cy="92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37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Santé-Service</a:t>
            </a:r>
            <a:endParaRPr lang="fr-FR" dirty="0"/>
          </a:p>
        </p:txBody>
      </p:sp>
    </p:spTree>
    <p:extLst>
      <p:ext uri="{BB962C8B-B14F-4D97-AF65-F5344CB8AC3E}">
        <p14:creationId xmlns:p14="http://schemas.microsoft.com/office/powerpoint/2010/main" val="393285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SIG\IDF\Demandes_Carto\HAD\2016 Atlas\Mise_en_Page\SanteService\santeService_S_Paliiatif.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2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SIG\IDF\Demandes_Carto\HAD\2016 Atlas\Mise_en_Page\SanteService\SanteService_chimi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663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6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T:\SIG\IDF\Demandes_Carto\HAD\2016 Atlas\Mise_en_Page\SanteService\Santé_ServicePansemen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5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18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SIG\IDF\Demandes_Carto\HAD\2016 Atlas\Mise_en_Page\SanteService\SanteService_REEDUC.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0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Opérateurs d’HAD en Ile-de-France</a:t>
            </a:r>
            <a:endParaRPr lang="fr-FR" dirty="0"/>
          </a:p>
        </p:txBody>
      </p:sp>
      <p:sp>
        <p:nvSpPr>
          <p:cNvPr id="3" name="Espace réservé du contenu 2"/>
          <p:cNvSpPr>
            <a:spLocks noGrp="1"/>
          </p:cNvSpPr>
          <p:nvPr>
            <p:ph sz="quarter" idx="1"/>
          </p:nvPr>
        </p:nvSpPr>
        <p:spPr/>
        <p:txBody>
          <a:bodyPr/>
          <a:lstStyle/>
          <a:p>
            <a:r>
              <a:rPr lang="fr-FR" dirty="0" smtClean="0"/>
              <a:t>14 opérateurs d’HAD interviennent en Ile-de-France en 2015 :</a:t>
            </a:r>
          </a:p>
          <a:p>
            <a:pPr lvl="1"/>
            <a:r>
              <a:rPr lang="fr-FR" sz="1800" dirty="0" smtClean="0"/>
              <a:t>Trois opérateurs avec une autorisation régionale </a:t>
            </a:r>
            <a:r>
              <a:rPr lang="fr-FR" sz="1800" dirty="0"/>
              <a:t>: </a:t>
            </a:r>
            <a:r>
              <a:rPr lang="fr-FR" sz="1800" dirty="0" smtClean="0"/>
              <a:t>HAD de la </a:t>
            </a:r>
            <a:r>
              <a:rPr lang="fr-FR" sz="1800" dirty="0"/>
              <a:t>Fondation </a:t>
            </a:r>
            <a:r>
              <a:rPr lang="fr-FR" sz="1800" dirty="0" smtClean="0"/>
              <a:t>Santé-Service, HAD </a:t>
            </a:r>
            <a:r>
              <a:rPr lang="fr-FR" sz="1800" dirty="0"/>
              <a:t>de </a:t>
            </a:r>
            <a:r>
              <a:rPr lang="fr-FR" sz="1800" dirty="0" smtClean="0"/>
              <a:t>l’AP-HP et HAD </a:t>
            </a:r>
            <a:r>
              <a:rPr lang="fr-FR" sz="1800" dirty="0"/>
              <a:t>de la Fondation </a:t>
            </a:r>
            <a:r>
              <a:rPr lang="fr-FR" sz="1800" dirty="0" smtClean="0"/>
              <a:t>Croix-Saint-Simon</a:t>
            </a:r>
          </a:p>
          <a:p>
            <a:pPr lvl="1"/>
            <a:r>
              <a:rPr lang="fr-FR" sz="1800" dirty="0" smtClean="0"/>
              <a:t>Quatre opérateurs d’HAD polyvalente avec zone d’intervention limitée : HAD Centre 77,  HAD Sud-Yvelines , HAD Montereau et  HAD </a:t>
            </a:r>
            <a:r>
              <a:rPr lang="fr-FR" sz="1800" dirty="0" err="1" smtClean="0"/>
              <a:t>Raincy</a:t>
            </a:r>
            <a:r>
              <a:rPr lang="fr-FR" sz="1800" dirty="0" smtClean="0"/>
              <a:t>-Montfermeil</a:t>
            </a:r>
          </a:p>
          <a:p>
            <a:pPr lvl="1"/>
            <a:r>
              <a:rPr lang="fr-FR" sz="1800" dirty="0" smtClean="0"/>
              <a:t>Trois opérateurs d’HAD spécialisés en médecine physique et </a:t>
            </a:r>
            <a:r>
              <a:rPr lang="fr-FR" sz="1800" dirty="0" smtClean="0"/>
              <a:t>de réadaptation </a:t>
            </a:r>
            <a:r>
              <a:rPr lang="fr-FR" sz="1800" dirty="0" smtClean="0"/>
              <a:t>: HAD du centre </a:t>
            </a:r>
            <a:r>
              <a:rPr lang="fr-FR" sz="1800" dirty="0" err="1" smtClean="0"/>
              <a:t>Coubert</a:t>
            </a:r>
            <a:r>
              <a:rPr lang="fr-FR" sz="1800" dirty="0" smtClean="0"/>
              <a:t> (77), HAD du CH de Saint-Denis (93) et HAD du CH d’Eaubonne (95)</a:t>
            </a:r>
          </a:p>
          <a:p>
            <a:pPr lvl="1"/>
            <a:r>
              <a:rPr lang="fr-FR" sz="1800" dirty="0" smtClean="0"/>
              <a:t>Quatre opérateurs d’HAD spécialisés en périnatalité : HAD du CH de Meaux (77), HAD du CH des </a:t>
            </a:r>
            <a:r>
              <a:rPr lang="fr-FR" sz="1800" dirty="0"/>
              <a:t>Q</a:t>
            </a:r>
            <a:r>
              <a:rPr lang="fr-FR" sz="1800" dirty="0" smtClean="0"/>
              <a:t>uatre Villes (92), HAD du CH Rives-de-Seine (92) et HAD de l’hôpital privé d’Antony (92) </a:t>
            </a:r>
            <a:endParaRPr lang="fr-FR" sz="1800" dirty="0"/>
          </a:p>
          <a:p>
            <a:pPr lvl="1"/>
            <a:endParaRPr lang="fr-FR" dirty="0"/>
          </a:p>
        </p:txBody>
      </p:sp>
    </p:spTree>
    <p:extLst>
      <p:ext uri="{BB962C8B-B14F-4D97-AF65-F5344CB8AC3E}">
        <p14:creationId xmlns:p14="http://schemas.microsoft.com/office/powerpoint/2010/main" val="3709246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SIG\IDF\Demandes_Carto\HAD\2016 Atlas\Mise_en_Page\SanteService\SanteServiceS_Nursi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7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SIG\IDF\Demandes_Carto\HAD\2016 Atlas\Mise_en_Page\Total\Perinat_S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6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SIG\IDF\Demandes_Carto\HAD\2016 Atlas\Mise_en_Page\Total\AUTRES_S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60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HAD AP-HP</a:t>
            </a:r>
            <a:endParaRPr lang="fr-FR" dirty="0"/>
          </a:p>
        </p:txBody>
      </p:sp>
    </p:spTree>
    <p:extLst>
      <p:ext uri="{BB962C8B-B14F-4D97-AF65-F5344CB8AC3E}">
        <p14:creationId xmlns:p14="http://schemas.microsoft.com/office/powerpoint/2010/main" val="287269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SIG\IDF\Demandes_Carto\HAD\2016 Atlas\Mise_en_Page\APHP\S_Paliiatif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140"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61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SIG\IDF\Demandes_Carto\HAD\2016 Atlas\Mise_en_Page\APHP\chimio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14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8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SIG\IDF\Demandes_Carto\HAD\2016 Atlas\Mise_en_Page\APHP\Pansement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72"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50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SIG\IDF\Demandes_Carto\HAD\2016 Atlas\Mise_en_Page\APHP\REEDUC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140"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2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SIG\IDF\Demandes_Carto\HAD\2016 Atlas\Mise_en_Page\APHP\S_nursing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SIG\IDF\Demandes_Carto\HAD\2016 Atlas\Mise_en_Page\APHP\Perinat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0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Pour aller plus loin</a:t>
            </a:r>
            <a:endParaRPr lang="fr-FR" dirty="0"/>
          </a:p>
        </p:txBody>
      </p:sp>
      <p:sp>
        <p:nvSpPr>
          <p:cNvPr id="6" name="Espace réservé du contenu 5"/>
          <p:cNvSpPr>
            <a:spLocks noGrp="1"/>
          </p:cNvSpPr>
          <p:nvPr>
            <p:ph sz="quarter" idx="1"/>
          </p:nvPr>
        </p:nvSpPr>
        <p:spPr>
          <a:xfrm>
            <a:off x="179512" y="1527048"/>
            <a:ext cx="8784976" cy="4854280"/>
          </a:xfrm>
        </p:spPr>
        <p:txBody>
          <a:bodyPr>
            <a:normAutofit/>
          </a:bodyPr>
          <a:lstStyle/>
          <a:p>
            <a:pPr marL="0" indent="0">
              <a:buNone/>
            </a:pPr>
            <a:endParaRPr lang="fr-FR" sz="14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Trouver des informations sur l’hospitalisation à domicile en Ile-de-France </a:t>
            </a:r>
            <a:r>
              <a:rPr lang="fr-FR" sz="14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R</a:t>
            </a:r>
            <a:r>
              <a:rPr lang="fr-FR" sz="1800" dirty="0" smtClean="0">
                <a:latin typeface="Arial" panose="020B0604020202020204" pitchFamily="34" charset="0"/>
                <a:cs typeface="Arial" panose="020B0604020202020204" pitchFamily="34" charset="0"/>
              </a:rPr>
              <a:t>endez vous sur </a:t>
            </a:r>
            <a:r>
              <a:rPr lang="fr-FR" sz="1800" dirty="0" smtClean="0">
                <a:latin typeface="Arial" panose="020B0604020202020204" pitchFamily="34" charset="0"/>
                <a:cs typeface="Arial" panose="020B0604020202020204" pitchFamily="34" charset="0"/>
                <a:hlinkClick r:id="rId2"/>
              </a:rPr>
              <a:t>le site de l'ARS d'Ile de France</a:t>
            </a:r>
            <a:endParaRPr lang="fr-FR" sz="1800" i="1" dirty="0" smtClean="0">
              <a:latin typeface="Arial" panose="020B0604020202020204" pitchFamily="34" charset="0"/>
              <a:cs typeface="Arial" panose="020B0604020202020204" pitchFamily="34" charset="0"/>
            </a:endParaRPr>
          </a:p>
          <a:p>
            <a:r>
              <a:rPr lang="fr-FR" sz="1800" i="1" dirty="0" smtClean="0">
                <a:latin typeface="Arial" panose="020B0604020202020204" pitchFamily="34" charset="0"/>
                <a:cs typeface="Arial" panose="020B0604020202020204" pitchFamily="34" charset="0"/>
              </a:rPr>
              <a:t>Annuaire, cartes de recours à l’HAD avec l’évolution de l’activité sur 3 ans, tableau de bord de l’activité sont sur la page </a:t>
            </a:r>
            <a:r>
              <a:rPr lang="fr-FR" sz="1800" i="1" dirty="0" smtClean="0">
                <a:latin typeface="Arial" panose="020B0604020202020204" pitchFamily="34" charset="0"/>
                <a:cs typeface="Arial" panose="020B0604020202020204" pitchFamily="34" charset="0"/>
                <a:hlinkClick r:id="rId3"/>
              </a:rPr>
              <a:t>https</a:t>
            </a:r>
            <a:r>
              <a:rPr lang="fr-FR" sz="1800" i="1" dirty="0">
                <a:latin typeface="Arial" panose="020B0604020202020204" pitchFamily="34" charset="0"/>
                <a:cs typeface="Arial" panose="020B0604020202020204" pitchFamily="34" charset="0"/>
                <a:hlinkClick r:id="rId3"/>
              </a:rPr>
              <a:t>://</a:t>
            </a:r>
            <a:r>
              <a:rPr lang="fr-FR" sz="1800" i="1" dirty="0" smtClean="0">
                <a:latin typeface="Arial" panose="020B0604020202020204" pitchFamily="34" charset="0"/>
                <a:cs typeface="Arial" panose="020B0604020202020204" pitchFamily="34" charset="0"/>
                <a:hlinkClick r:id="rId3"/>
              </a:rPr>
              <a:t>www.iledefrance.ars.sante.fr/hospitalisation-domicile-annuaire-et-activite</a:t>
            </a:r>
            <a:r>
              <a:rPr lang="fr-FR" sz="1800" i="1" dirty="0" smtClean="0">
                <a:latin typeface="Arial" panose="020B0604020202020204" pitchFamily="34" charset="0"/>
                <a:cs typeface="Arial" panose="020B0604020202020204" pitchFamily="34" charset="0"/>
              </a:rPr>
              <a:t>  </a:t>
            </a:r>
            <a:endParaRPr lang="fr-FR" sz="1400" dirty="0" smtClean="0">
              <a:latin typeface="Arial" panose="020B0604020202020204" pitchFamily="34" charset="0"/>
              <a:cs typeface="Arial" panose="020B0604020202020204" pitchFamily="34" charset="0"/>
            </a:endParaRPr>
          </a:p>
          <a:p>
            <a:pPr marL="0" indent="0">
              <a:buNone/>
            </a:pPr>
            <a:endParaRPr lang="fr-FR" sz="14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Créer vos propres cartes sur le site de </a:t>
            </a:r>
            <a:r>
              <a:rPr lang="fr-FR" sz="2000" dirty="0" smtClean="0">
                <a:latin typeface="Arial" panose="020B0604020202020204" pitchFamily="34" charset="0"/>
                <a:cs typeface="Arial" panose="020B0604020202020204" pitchFamily="34" charset="0"/>
                <a:hlinkClick r:id="rId4"/>
              </a:rPr>
              <a:t>Santégraphie</a:t>
            </a:r>
            <a:endParaRPr lang="fr-FR" sz="2000" dirty="0">
              <a:latin typeface="Arial" panose="020B0604020202020204" pitchFamily="34" charset="0"/>
              <a:cs typeface="Arial" panose="020B0604020202020204" pitchFamily="34" charset="0"/>
            </a:endParaRPr>
          </a:p>
          <a:p>
            <a:pPr marL="0" indent="0">
              <a:buNone/>
            </a:pPr>
            <a:r>
              <a:rPr lang="fr-FR" sz="1400" i="1" dirty="0" smtClean="0">
                <a:latin typeface="Arial" panose="020B0604020202020204" pitchFamily="34" charset="0"/>
                <a:cs typeface="Arial" panose="020B0604020202020204" pitchFamily="34" charset="0"/>
              </a:rPr>
              <a:t>                                  </a:t>
            </a:r>
            <a:r>
              <a:rPr lang="fr-FR" sz="1800" i="1" dirty="0" smtClean="0">
                <a:latin typeface="Arial" panose="020B0604020202020204" pitchFamily="34" charset="0"/>
                <a:cs typeface="Arial" panose="020B0604020202020204" pitchFamily="34" charset="0"/>
                <a:hlinkClick r:id="rId4"/>
              </a:rPr>
              <a:t>https</a:t>
            </a:r>
            <a:r>
              <a:rPr lang="fr-FR" sz="1800" i="1" dirty="0">
                <a:latin typeface="Arial" panose="020B0604020202020204" pitchFamily="34" charset="0"/>
                <a:cs typeface="Arial" panose="020B0604020202020204" pitchFamily="34" charset="0"/>
                <a:hlinkClick r:id="rId4"/>
              </a:rPr>
              <a:t>://</a:t>
            </a:r>
            <a:r>
              <a:rPr lang="fr-FR" sz="1800" i="1" dirty="0" smtClean="0">
                <a:latin typeface="Arial" panose="020B0604020202020204" pitchFamily="34" charset="0"/>
                <a:cs typeface="Arial" panose="020B0604020202020204" pitchFamily="34" charset="0"/>
                <a:hlinkClick r:id="rId4"/>
              </a:rPr>
              <a:t>santegraphie.fr/accueil/accueil</a:t>
            </a:r>
            <a:endParaRPr lang="fr-FR" sz="1800" i="1" dirty="0" smtClean="0">
              <a:latin typeface="Arial" panose="020B0604020202020204" pitchFamily="34" charset="0"/>
              <a:cs typeface="Arial" panose="020B0604020202020204" pitchFamily="34" charset="0"/>
            </a:endParaRPr>
          </a:p>
          <a:p>
            <a:pPr marL="0" indent="0">
              <a:buNone/>
            </a:pPr>
            <a:r>
              <a:rPr lang="fr-FR" sz="1800" i="1" dirty="0">
                <a:latin typeface="Arial" panose="020B0604020202020204" pitchFamily="34" charset="0"/>
                <a:cs typeface="Arial" panose="020B0604020202020204" pitchFamily="34" charset="0"/>
              </a:rPr>
              <a:t>Vous pouvez visualiser par exemple des informations concernant la densité des professionnels libéraux, la localisation des établissements de santé ou des établissements d’hébergement pour personnes âgées dépendantes (EHPAD), le nombre d’habitants ou la part de population âgée de plus de 60 ans</a:t>
            </a:r>
            <a:r>
              <a:rPr lang="fr-FR" sz="1050" i="1" dirty="0">
                <a:latin typeface="Arial" panose="020B0604020202020204" pitchFamily="34" charset="0"/>
                <a:cs typeface="Arial" panose="020B0604020202020204" pitchFamily="34" charset="0"/>
              </a:rPr>
              <a:t>.</a:t>
            </a:r>
          </a:p>
          <a:p>
            <a:pPr marL="0" indent="0">
              <a:buNone/>
            </a:pPr>
            <a:endParaRPr lang="fr-FR" sz="1050" i="1" dirty="0">
              <a:latin typeface="Arial" panose="020B0604020202020204" pitchFamily="34" charset="0"/>
              <a:cs typeface="Arial" panose="020B0604020202020204" pitchFamily="34" charset="0"/>
            </a:endParaRPr>
          </a:p>
        </p:txBody>
      </p:sp>
      <p:pic>
        <p:nvPicPr>
          <p:cNvPr id="2050" name="Picture 2" descr="Résultat de recherche d'images pour &quot;santegraphie logo&quot;">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195" y="5589240"/>
            <a:ext cx="2602257" cy="780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ésultat de recherche d'images pour &quot;logo ars ile de france&qu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20" y="188640"/>
            <a:ext cx="1032048" cy="71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8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SIG\IDF\Demandes_Carto\HAD\2016 Atlas\Mise_en_Page\APHP\AUTRES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7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HAD Croix Saint Simon</a:t>
            </a:r>
            <a:endParaRPr lang="fr-FR" dirty="0"/>
          </a:p>
        </p:txBody>
      </p:sp>
    </p:spTree>
    <p:extLst>
      <p:ext uri="{BB962C8B-B14F-4D97-AF65-F5344CB8AC3E}">
        <p14:creationId xmlns:p14="http://schemas.microsoft.com/office/powerpoint/2010/main" val="237139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SIG\IDF\Demandes_Carto\HAD\2016 Atlas\Mise_en_Page\CroixStSimon\S_Paliiatif_C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216960"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70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SIG\IDF\Demandes_Carto\HAD\2016 Atlas\Mise_en_Page\CroixStSimon\chimio_C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818"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77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SIG\IDF\Demandes_Carto\HAD\2016 Atlas\Mise_en_Page\CroixStSimon\Pansement_C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8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SIG\IDF\Demandes_Carto\HAD\2016 Atlas\Mise_en_Page\CroixStSimon\REEDUC_C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92" y="124552"/>
            <a:ext cx="9146140"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87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SIG\IDF\Demandes_Carto\HAD\2016 Atlas\Mise_en_Page\CroixStSimon\S_nursing_C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53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SIG\IDF\Demandes_Carto\HAD\2016 Atlas\Mise_en_Page\CroixStSimon\Perinat_C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3"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3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SIG\IDF\Demandes_Carto\HAD\2016 Atlas\Mise_en_Page\CroixStSimon\AUTRES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1"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42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Tous les opérateurs d’HAD</a:t>
            </a:r>
            <a:endParaRPr lang="fr-FR" dirty="0"/>
          </a:p>
        </p:txBody>
      </p:sp>
    </p:spTree>
    <p:extLst>
      <p:ext uri="{BB962C8B-B14F-4D97-AF65-F5344CB8AC3E}">
        <p14:creationId xmlns:p14="http://schemas.microsoft.com/office/powerpoint/2010/main" val="244277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Glossaire </a:t>
            </a:r>
            <a:endParaRPr lang="fr-FR" dirty="0"/>
          </a:p>
        </p:txBody>
      </p:sp>
      <p:sp>
        <p:nvSpPr>
          <p:cNvPr id="3" name="Espace réservé du contenu 2"/>
          <p:cNvSpPr>
            <a:spLocks noGrp="1"/>
          </p:cNvSpPr>
          <p:nvPr>
            <p:ph sz="half" idx="1"/>
          </p:nvPr>
        </p:nvSpPr>
        <p:spPr>
          <a:xfrm>
            <a:off x="251520" y="1556792"/>
            <a:ext cx="4038600" cy="4752528"/>
          </a:xfrm>
          <a:ln>
            <a:noFill/>
          </a:ln>
        </p:spPr>
        <p:txBody>
          <a:bodyPr>
            <a:noAutofit/>
          </a:bodyPr>
          <a:lstStyle/>
          <a:p>
            <a:pPr marL="0" indent="0">
              <a:buNone/>
            </a:pPr>
            <a:r>
              <a:rPr lang="fr-FR" sz="1400" b="1" dirty="0" smtClean="0">
                <a:latin typeface="Arial" panose="020B0604020202020204" pitchFamily="34" charset="0"/>
                <a:cs typeface="Arial" panose="020B0604020202020204" pitchFamily="34" charset="0"/>
              </a:rPr>
              <a:t>Sigles</a:t>
            </a:r>
            <a:r>
              <a:rPr lang="fr-FR" sz="1400" dirty="0" smtClean="0">
                <a:latin typeface="Arial" panose="020B0604020202020204" pitchFamily="34" charset="0"/>
                <a:cs typeface="Arial" panose="020B0604020202020204" pitchFamily="34" charset="0"/>
              </a:rPr>
              <a:t> </a:t>
            </a:r>
          </a:p>
          <a:p>
            <a:pPr marL="0" indent="0">
              <a:buNone/>
            </a:pPr>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HAD : hospitalisation </a:t>
            </a:r>
            <a:r>
              <a:rPr lang="fr-FR" sz="1200" dirty="0">
                <a:latin typeface="Arial" panose="020B0604020202020204" pitchFamily="34" charset="0"/>
                <a:cs typeface="Arial" panose="020B0604020202020204" pitchFamily="34" charset="0"/>
              </a:rPr>
              <a:t>à</a:t>
            </a:r>
            <a:r>
              <a:rPr lang="fr-FR" sz="1200" dirty="0" smtClean="0">
                <a:latin typeface="Arial" panose="020B0604020202020204" pitchFamily="34" charset="0"/>
                <a:cs typeface="Arial" panose="020B0604020202020204" pitchFamily="34" charset="0"/>
              </a:rPr>
              <a:t> domicile</a:t>
            </a:r>
          </a:p>
          <a:p>
            <a:r>
              <a:rPr lang="fr-FR" sz="1200" dirty="0" smtClean="0">
                <a:latin typeface="Arial" panose="020B0604020202020204" pitchFamily="34" charset="0"/>
                <a:cs typeface="Arial" panose="020B0604020202020204" pitchFamily="34" charset="0"/>
              </a:rPr>
              <a:t>MPP : </a:t>
            </a:r>
            <a:r>
              <a:rPr lang="fr-FR" sz="1200" dirty="0">
                <a:solidFill>
                  <a:schemeClr val="dk1"/>
                </a:solidFill>
                <a:latin typeface="Arial" panose="020B0604020202020204" pitchFamily="34" charset="0"/>
                <a:cs typeface="Arial" panose="020B0604020202020204" pitchFamily="34" charset="0"/>
              </a:rPr>
              <a:t>m</a:t>
            </a:r>
            <a:r>
              <a:rPr lang="fr-FR" sz="1200" dirty="0" smtClean="0">
                <a:solidFill>
                  <a:schemeClr val="dk1"/>
                </a:solidFill>
                <a:latin typeface="Arial" panose="020B0604020202020204" pitchFamily="34" charset="0"/>
                <a:cs typeface="Arial" panose="020B0604020202020204" pitchFamily="34" charset="0"/>
              </a:rPr>
              <a:t>ode </a:t>
            </a:r>
            <a:r>
              <a:rPr lang="fr-FR" sz="1200" dirty="0">
                <a:solidFill>
                  <a:schemeClr val="dk1"/>
                </a:solidFill>
                <a:latin typeface="Arial" panose="020B0604020202020204" pitchFamily="34" charset="0"/>
                <a:cs typeface="Arial" panose="020B0604020202020204" pitchFamily="34" charset="0"/>
              </a:rPr>
              <a:t>de prise en charge </a:t>
            </a:r>
            <a:r>
              <a:rPr lang="fr-FR" sz="1200" dirty="0" smtClean="0">
                <a:solidFill>
                  <a:schemeClr val="dk1"/>
                </a:solidFill>
                <a:latin typeface="Arial" panose="020B0604020202020204" pitchFamily="34" charset="0"/>
                <a:cs typeface="Arial" panose="020B0604020202020204" pitchFamily="34" charset="0"/>
              </a:rPr>
              <a:t>principal</a:t>
            </a:r>
          </a:p>
          <a:p>
            <a:r>
              <a:rPr lang="fr-FR" sz="1200" dirty="0">
                <a:solidFill>
                  <a:schemeClr val="dk1"/>
                </a:solidFill>
                <a:latin typeface="Arial" panose="020B0604020202020204" pitchFamily="34" charset="0"/>
                <a:cs typeface="Arial" panose="020B0604020202020204" pitchFamily="34" charset="0"/>
              </a:rPr>
              <a:t>MPR </a:t>
            </a:r>
            <a:r>
              <a:rPr lang="fr-FR" sz="1200" dirty="0" smtClean="0">
                <a:solidFill>
                  <a:schemeClr val="dk1"/>
                </a:solidFill>
                <a:latin typeface="Arial" panose="020B0604020202020204" pitchFamily="34" charset="0"/>
                <a:cs typeface="Arial" panose="020B0604020202020204" pitchFamily="34" charset="0"/>
              </a:rPr>
              <a:t>: </a:t>
            </a:r>
            <a:r>
              <a:rPr lang="fr-FR" sz="1200" dirty="0">
                <a:solidFill>
                  <a:schemeClr val="dk1"/>
                </a:solidFill>
                <a:latin typeface="Arial" panose="020B0604020202020204" pitchFamily="34" charset="0"/>
                <a:cs typeface="Arial" panose="020B0604020202020204" pitchFamily="34" charset="0"/>
              </a:rPr>
              <a:t>médecine physique et </a:t>
            </a:r>
            <a:r>
              <a:rPr lang="fr-FR" sz="1200" dirty="0" smtClean="0">
                <a:solidFill>
                  <a:schemeClr val="dk1"/>
                </a:solidFill>
                <a:latin typeface="Arial" panose="020B0604020202020204" pitchFamily="34" charset="0"/>
                <a:cs typeface="Arial" panose="020B0604020202020204" pitchFamily="34" charset="0"/>
              </a:rPr>
              <a:t>de réadaptation</a:t>
            </a:r>
            <a:endParaRPr lang="fr-FR" sz="1200" dirty="0" smtClean="0">
              <a:solidFill>
                <a:schemeClr val="dk1"/>
              </a:solidFill>
              <a:latin typeface="Arial" panose="020B0604020202020204" pitchFamily="34" charset="0"/>
              <a:cs typeface="Arial" panose="020B0604020202020204" pitchFamily="34" charset="0"/>
            </a:endParaRPr>
          </a:p>
          <a:p>
            <a:r>
              <a:rPr lang="fr-FR" sz="1200" dirty="0">
                <a:solidFill>
                  <a:schemeClr val="dk1"/>
                </a:solidFill>
                <a:latin typeface="Arial" panose="020B0604020202020204" pitchFamily="34" charset="0"/>
                <a:cs typeface="Arial" panose="020B0604020202020204" pitchFamily="34" charset="0"/>
              </a:rPr>
              <a:t>PMSI : </a:t>
            </a:r>
            <a:r>
              <a:rPr lang="fr-FR" sz="1200" dirty="0">
                <a:latin typeface="Arial" panose="020B0604020202020204" pitchFamily="34" charset="0"/>
                <a:cs typeface="Arial" panose="020B0604020202020204" pitchFamily="34" charset="0"/>
              </a:rPr>
              <a:t>Programme de Médicalisation des Systèmes </a:t>
            </a:r>
            <a:r>
              <a:rPr lang="fr-FR" sz="1200" dirty="0" smtClean="0">
                <a:latin typeface="Arial" panose="020B0604020202020204" pitchFamily="34" charset="0"/>
                <a:cs typeface="Arial" panose="020B0604020202020204" pitchFamily="34" charset="0"/>
              </a:rPr>
              <a:t>d'Information</a:t>
            </a:r>
            <a:endParaRPr lang="fr-FR" sz="1200" dirty="0" smtClean="0">
              <a:solidFill>
                <a:schemeClr val="dk1"/>
              </a:solidFill>
              <a:latin typeface="Arial" panose="020B0604020202020204" pitchFamily="34" charset="0"/>
              <a:cs typeface="Arial" panose="020B0604020202020204" pitchFamily="34" charset="0"/>
            </a:endParaRPr>
          </a:p>
          <a:p>
            <a:pPr marL="0" indent="0">
              <a:buNone/>
            </a:pPr>
            <a:endParaRPr lang="fr-FR" sz="1200" dirty="0">
              <a:solidFill>
                <a:schemeClr val="dk1"/>
              </a:solidFill>
              <a:latin typeface="Arial" panose="020B0604020202020204" pitchFamily="34" charset="0"/>
              <a:cs typeface="Arial" panose="020B0604020202020204" pitchFamily="34" charset="0"/>
            </a:endParaRPr>
          </a:p>
          <a:p>
            <a:pPr marL="0" indent="0">
              <a:buNone/>
            </a:pPr>
            <a:endParaRPr lang="fr-FR" sz="1200" dirty="0">
              <a:solidFill>
                <a:schemeClr val="dk1"/>
              </a:solidFill>
              <a:latin typeface="Arial" panose="020B0604020202020204" pitchFamily="34" charset="0"/>
              <a:cs typeface="Arial" panose="020B0604020202020204" pitchFamily="34" charset="0"/>
            </a:endParaRPr>
          </a:p>
          <a:p>
            <a:pPr marL="0" indent="0">
              <a:buNone/>
            </a:pPr>
            <a:r>
              <a:rPr lang="fr-FR" sz="1400" b="1" dirty="0" smtClean="0">
                <a:solidFill>
                  <a:schemeClr val="dk1"/>
                </a:solidFill>
                <a:latin typeface="Arial" panose="020B0604020202020204" pitchFamily="34" charset="0"/>
                <a:cs typeface="Arial" panose="020B0604020202020204" pitchFamily="34" charset="0"/>
              </a:rPr>
              <a:t>Modes </a:t>
            </a:r>
            <a:r>
              <a:rPr lang="fr-FR" sz="1400" b="1" dirty="0">
                <a:solidFill>
                  <a:schemeClr val="dk1"/>
                </a:solidFill>
                <a:latin typeface="Arial" panose="020B0604020202020204" pitchFamily="34" charset="0"/>
                <a:cs typeface="Arial" panose="020B0604020202020204" pitchFamily="34" charset="0"/>
              </a:rPr>
              <a:t>de prise en charge principaux </a:t>
            </a:r>
            <a:r>
              <a:rPr lang="fr-FR" sz="1400" b="1" dirty="0" smtClean="0">
                <a:solidFill>
                  <a:schemeClr val="dk1"/>
                </a:solidFill>
                <a:latin typeface="Arial" panose="020B0604020202020204" pitchFamily="34" charset="0"/>
                <a:cs typeface="Arial" panose="020B0604020202020204" pitchFamily="34" charset="0"/>
              </a:rPr>
              <a:t>en HAD individualisés dans les cartes</a:t>
            </a:r>
            <a:endParaRPr lang="fr-FR" sz="1400" b="1" dirty="0">
              <a:solidFill>
                <a:schemeClr val="dk1"/>
              </a:solidFill>
              <a:latin typeface="Arial" panose="020B0604020202020204" pitchFamily="34" charset="0"/>
              <a:cs typeface="Arial" panose="020B0604020202020204" pitchFamily="34" charset="0"/>
            </a:endParaRPr>
          </a:p>
          <a:p>
            <a:pPr marL="0" indent="0">
              <a:buNone/>
            </a:pPr>
            <a:endParaRPr lang="fr-FR" sz="1200" b="1" dirty="0">
              <a:solidFill>
                <a:schemeClr val="dk1"/>
              </a:solidFill>
              <a:latin typeface="Arial" panose="020B0604020202020204" pitchFamily="34" charset="0"/>
              <a:cs typeface="Arial" panose="020B0604020202020204" pitchFamily="34" charset="0"/>
            </a:endParaRPr>
          </a:p>
          <a:p>
            <a:pPr marL="0" indent="0">
              <a:buNone/>
            </a:pPr>
            <a:r>
              <a:rPr lang="fr-FR" sz="1200" b="1" dirty="0">
                <a:solidFill>
                  <a:schemeClr val="dk1"/>
                </a:solidFill>
                <a:latin typeface="Arial" panose="020B0604020202020204" pitchFamily="34" charset="0"/>
                <a:cs typeface="Arial" panose="020B0604020202020204" pitchFamily="34" charset="0"/>
              </a:rPr>
              <a:t>- </a:t>
            </a:r>
            <a:r>
              <a:rPr lang="fr-FR" sz="1200" dirty="0">
                <a:solidFill>
                  <a:schemeClr val="dk1"/>
                </a:solidFill>
                <a:latin typeface="Arial" panose="020B0604020202020204" pitchFamily="34" charset="0"/>
                <a:cs typeface="Arial" panose="020B0604020202020204" pitchFamily="34" charset="0"/>
              </a:rPr>
              <a:t>Périnatalité (19, </a:t>
            </a:r>
            <a:r>
              <a:rPr lang="fr-FR" sz="1200" dirty="0" smtClean="0">
                <a:solidFill>
                  <a:schemeClr val="dk1"/>
                </a:solidFill>
                <a:latin typeface="Arial" panose="020B0604020202020204" pitchFamily="34" charset="0"/>
                <a:cs typeface="Arial" panose="020B0604020202020204" pitchFamily="34" charset="0"/>
              </a:rPr>
              <a:t>21 </a:t>
            </a:r>
            <a:r>
              <a:rPr lang="fr-FR" sz="1200" dirty="0">
                <a:solidFill>
                  <a:schemeClr val="dk1"/>
                </a:solidFill>
                <a:latin typeface="Arial" panose="020B0604020202020204" pitchFamily="34" charset="0"/>
                <a:cs typeface="Arial" panose="020B0604020202020204" pitchFamily="34" charset="0"/>
              </a:rPr>
              <a:t>et 22)</a:t>
            </a:r>
          </a:p>
          <a:p>
            <a:pPr marL="0" indent="0">
              <a:buNone/>
            </a:pPr>
            <a:r>
              <a:rPr lang="fr-FR" sz="1200" dirty="0">
                <a:solidFill>
                  <a:schemeClr val="dk1"/>
                </a:solidFill>
                <a:latin typeface="Arial" panose="020B0604020202020204" pitchFamily="34" charset="0"/>
                <a:cs typeface="Arial" panose="020B0604020202020204" pitchFamily="34" charset="0"/>
              </a:rPr>
              <a:t>- Pansements complexes et soins spécifiques </a:t>
            </a:r>
            <a:r>
              <a:rPr lang="fr-FR" sz="1200" dirty="0" smtClean="0">
                <a:solidFill>
                  <a:schemeClr val="dk1"/>
                </a:solidFill>
                <a:latin typeface="Arial" panose="020B0604020202020204" pitchFamily="34" charset="0"/>
                <a:cs typeface="Arial" panose="020B0604020202020204" pitchFamily="34" charset="0"/>
              </a:rPr>
              <a:t>(09</a:t>
            </a:r>
            <a:r>
              <a:rPr lang="fr-FR" sz="1200" dirty="0">
                <a:solidFill>
                  <a:schemeClr val="dk1"/>
                </a:solidFill>
                <a:latin typeface="Arial" panose="020B0604020202020204" pitchFamily="34" charset="0"/>
                <a:cs typeface="Arial" panose="020B0604020202020204" pitchFamily="34" charset="0"/>
              </a:rPr>
              <a:t>)</a:t>
            </a:r>
          </a:p>
          <a:p>
            <a:pPr marL="0" indent="0">
              <a:buNone/>
            </a:pP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Chimiothérapie (05)</a:t>
            </a:r>
            <a:endParaRPr lang="fr-FR" sz="1200" dirty="0">
              <a:solidFill>
                <a:schemeClr val="dk1"/>
              </a:solidFill>
              <a:latin typeface="Arial" panose="020B0604020202020204" pitchFamily="34" charset="0"/>
              <a:cs typeface="Arial" panose="020B0604020202020204" pitchFamily="34" charset="0"/>
            </a:endParaRPr>
          </a:p>
          <a:p>
            <a:pPr marL="0" indent="0">
              <a:buNone/>
            </a:pPr>
            <a:r>
              <a:rPr lang="fr-FR" sz="1200" dirty="0">
                <a:solidFill>
                  <a:schemeClr val="dk1"/>
                </a:solidFill>
                <a:latin typeface="Arial" panose="020B0604020202020204" pitchFamily="34" charset="0"/>
                <a:cs typeface="Arial" panose="020B0604020202020204" pitchFamily="34" charset="0"/>
              </a:rPr>
              <a:t>- Soins palliatifs </a:t>
            </a:r>
            <a:r>
              <a:rPr lang="fr-FR" sz="1200" dirty="0" smtClean="0">
                <a:solidFill>
                  <a:schemeClr val="dk1"/>
                </a:solidFill>
                <a:latin typeface="Arial" panose="020B0604020202020204" pitchFamily="34" charset="0"/>
                <a:cs typeface="Arial" panose="020B0604020202020204" pitchFamily="34" charset="0"/>
              </a:rPr>
              <a:t>(04</a:t>
            </a:r>
            <a:r>
              <a:rPr lang="fr-FR" sz="1200" dirty="0">
                <a:solidFill>
                  <a:schemeClr val="dk1"/>
                </a:solidFill>
                <a:latin typeface="Arial" panose="020B0604020202020204" pitchFamily="34" charset="0"/>
                <a:cs typeface="Arial" panose="020B0604020202020204" pitchFamily="34" charset="0"/>
              </a:rPr>
              <a:t>)</a:t>
            </a:r>
          </a:p>
          <a:p>
            <a:pPr marL="0" indent="0">
              <a:buNone/>
            </a:pPr>
            <a:r>
              <a:rPr lang="fr-FR" sz="1200" dirty="0">
                <a:solidFill>
                  <a:schemeClr val="dk1"/>
                </a:solidFill>
                <a:latin typeface="Arial" panose="020B0604020202020204" pitchFamily="34" charset="0"/>
                <a:cs typeface="Arial" panose="020B0604020202020204" pitchFamily="34" charset="0"/>
              </a:rPr>
              <a:t>- Soins de nursing lourds (14)</a:t>
            </a:r>
          </a:p>
          <a:p>
            <a:pPr marL="0" indent="0">
              <a:buNone/>
            </a:pPr>
            <a:r>
              <a:rPr lang="fr-FR" sz="1200" dirty="0">
                <a:solidFill>
                  <a:schemeClr val="dk1"/>
                </a:solidFill>
                <a:latin typeface="Arial" panose="020B0604020202020204" pitchFamily="34" charset="0"/>
                <a:cs typeface="Arial" panose="020B0604020202020204" pitchFamily="34" charset="0"/>
              </a:rPr>
              <a:t>- Rééducation orthopédique et neurologique (11 et 12) </a:t>
            </a:r>
          </a:p>
          <a:p>
            <a:pPr marL="0" indent="0">
              <a:buNone/>
            </a:pPr>
            <a:r>
              <a:rPr lang="fr-FR" sz="1200" dirty="0">
                <a:solidFill>
                  <a:schemeClr val="dk1"/>
                </a:solidFill>
                <a:latin typeface="Arial" panose="020B0604020202020204" pitchFamily="34" charset="0"/>
                <a:cs typeface="Arial" panose="020B0604020202020204" pitchFamily="34" charset="0"/>
              </a:rPr>
              <a:t>- Autres </a:t>
            </a:r>
            <a:r>
              <a:rPr lang="fr-FR" sz="1200" dirty="0" smtClean="0">
                <a:solidFill>
                  <a:schemeClr val="dk1"/>
                </a:solidFill>
                <a:latin typeface="Arial" panose="020B0604020202020204" pitchFamily="34" charset="0"/>
                <a:cs typeface="Arial" panose="020B0604020202020204" pitchFamily="34" charset="0"/>
              </a:rPr>
              <a:t>MPP (01</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02, 03</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06, 07</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08</a:t>
            </a:r>
            <a:r>
              <a:rPr lang="fr-FR" sz="1200" dirty="0">
                <a:solidFill>
                  <a:schemeClr val="dk1"/>
                </a:solidFill>
                <a:latin typeface="Arial" panose="020B0604020202020204" pitchFamily="34" charset="0"/>
                <a:cs typeface="Arial" panose="020B0604020202020204" pitchFamily="34" charset="0"/>
              </a:rPr>
              <a:t>, 10, </a:t>
            </a:r>
            <a:r>
              <a:rPr lang="fr-FR" sz="1200" dirty="0" smtClean="0">
                <a:solidFill>
                  <a:schemeClr val="dk1"/>
                </a:solidFill>
                <a:latin typeface="Arial" panose="020B0604020202020204" pitchFamily="34" charset="0"/>
                <a:cs typeface="Arial" panose="020B0604020202020204" pitchFamily="34" charset="0"/>
              </a:rPr>
              <a:t>13, 15</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17, 18,      24 et </a:t>
            </a:r>
            <a:r>
              <a:rPr lang="fr-FR" sz="1200" dirty="0">
                <a:solidFill>
                  <a:schemeClr val="dk1"/>
                </a:solidFill>
                <a:latin typeface="Arial" panose="020B0604020202020204" pitchFamily="34" charset="0"/>
                <a:cs typeface="Arial" panose="020B0604020202020204" pitchFamily="34" charset="0"/>
              </a:rPr>
              <a:t>29)</a:t>
            </a:r>
          </a:p>
          <a:p>
            <a:pPr marL="0" indent="0">
              <a:buNone/>
            </a:pPr>
            <a:endParaRPr lang="fr-FR" sz="1200" dirty="0">
              <a:solidFill>
                <a:schemeClr val="dk1"/>
              </a:solidFill>
              <a:latin typeface="Arial" panose="020B0604020202020204" pitchFamily="34" charset="0"/>
              <a:cs typeface="Arial" panose="020B0604020202020204" pitchFamily="34" charset="0"/>
            </a:endParaRPr>
          </a:p>
          <a:p>
            <a:pPr marL="0" indent="0">
              <a:buNone/>
            </a:pPr>
            <a:endParaRPr lang="fr-FR" sz="1200" dirty="0">
              <a:solidFill>
                <a:schemeClr val="dk1"/>
              </a:solidFill>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800600" y="1371600"/>
            <a:ext cx="4038600" cy="5009728"/>
          </a:xfrm>
        </p:spPr>
        <p:txBody>
          <a:bodyPr>
            <a:normAutofit fontScale="25000" lnSpcReduction="20000"/>
          </a:bodyPr>
          <a:lstStyle/>
          <a:p>
            <a:pPr marL="0" indent="0">
              <a:buNone/>
            </a:pPr>
            <a:r>
              <a:rPr lang="fr-FR" sz="5600" b="1" dirty="0">
                <a:solidFill>
                  <a:schemeClr val="dk1"/>
                </a:solidFill>
                <a:latin typeface="Arial" panose="020B0604020202020204" pitchFamily="34" charset="0"/>
                <a:cs typeface="Arial" panose="020B0604020202020204" pitchFamily="34" charset="0"/>
              </a:rPr>
              <a:t>Libellés des 21 modes de prise en charge principaux </a:t>
            </a:r>
            <a:r>
              <a:rPr lang="fr-FR" sz="5600" b="1" dirty="0" smtClean="0">
                <a:solidFill>
                  <a:schemeClr val="dk1"/>
                </a:solidFill>
                <a:latin typeface="Arial" panose="020B0604020202020204" pitchFamily="34" charset="0"/>
                <a:cs typeface="Arial" panose="020B0604020202020204" pitchFamily="34" charset="0"/>
              </a:rPr>
              <a:t>en HAD</a:t>
            </a:r>
          </a:p>
          <a:p>
            <a:pPr marL="0" indent="0">
              <a:buNone/>
            </a:pPr>
            <a:endParaRPr lang="fr-FR" sz="3200" b="1" dirty="0" smtClean="0">
              <a:solidFill>
                <a:schemeClr val="dk1"/>
              </a:solidFill>
              <a:latin typeface="Arial" panose="020B0604020202020204" pitchFamily="34" charset="0"/>
              <a:cs typeface="Arial" panose="020B0604020202020204" pitchFamily="34" charset="0"/>
            </a:endParaRPr>
          </a:p>
          <a:p>
            <a:pPr marL="0" indent="0">
              <a:buNone/>
            </a:pPr>
            <a:endParaRPr lang="fr-FR" sz="3200" b="1" dirty="0">
              <a:solidFill>
                <a:schemeClr val="dk1"/>
              </a:solidFill>
              <a:latin typeface="Arial" panose="020B0604020202020204" pitchFamily="34" charset="0"/>
              <a:cs typeface="Arial" panose="020B0604020202020204" pitchFamily="34" charset="0"/>
            </a:endParaRPr>
          </a:p>
          <a:p>
            <a:pPr marL="0" indent="0">
              <a:buNone/>
            </a:pPr>
            <a:r>
              <a:rPr lang="fr-FR" sz="4800" dirty="0">
                <a:solidFill>
                  <a:schemeClr val="dk1"/>
                </a:solidFill>
                <a:latin typeface="Arial" panose="020B0604020202020204" pitchFamily="34" charset="0"/>
                <a:cs typeface="Arial" panose="020B0604020202020204" pitchFamily="34" charset="0"/>
              </a:rPr>
              <a:t>01-Assistance respiratoire</a:t>
            </a:r>
          </a:p>
          <a:p>
            <a:pPr marL="0" indent="0">
              <a:buNone/>
            </a:pPr>
            <a:r>
              <a:rPr lang="fr-FR" sz="4800" dirty="0">
                <a:solidFill>
                  <a:schemeClr val="dk1"/>
                </a:solidFill>
                <a:latin typeface="Arial" panose="020B0604020202020204" pitchFamily="34" charset="0"/>
                <a:cs typeface="Arial" panose="020B0604020202020204" pitchFamily="34" charset="0"/>
              </a:rPr>
              <a:t>02-Nutrition parentérale</a:t>
            </a:r>
          </a:p>
          <a:p>
            <a:pPr marL="0" indent="0">
              <a:buNone/>
            </a:pPr>
            <a:r>
              <a:rPr lang="fr-FR" sz="4800" dirty="0">
                <a:solidFill>
                  <a:schemeClr val="dk1"/>
                </a:solidFill>
                <a:latin typeface="Arial" panose="020B0604020202020204" pitchFamily="34" charset="0"/>
                <a:cs typeface="Arial" panose="020B0604020202020204" pitchFamily="34" charset="0"/>
              </a:rPr>
              <a:t>03-Traitement intraveineux</a:t>
            </a:r>
          </a:p>
          <a:p>
            <a:pPr marL="0" indent="0">
              <a:buNone/>
            </a:pPr>
            <a:r>
              <a:rPr lang="fr-FR" sz="4800" dirty="0">
                <a:solidFill>
                  <a:schemeClr val="dk1"/>
                </a:solidFill>
                <a:latin typeface="Arial" panose="020B0604020202020204" pitchFamily="34" charset="0"/>
                <a:cs typeface="Arial" panose="020B0604020202020204" pitchFamily="34" charset="0"/>
              </a:rPr>
              <a:t>04-Soins palliatifs</a:t>
            </a:r>
          </a:p>
          <a:p>
            <a:pPr marL="0" indent="0">
              <a:buNone/>
            </a:pPr>
            <a:r>
              <a:rPr lang="fr-FR" sz="4800" dirty="0">
                <a:solidFill>
                  <a:schemeClr val="dk1"/>
                </a:solidFill>
                <a:latin typeface="Arial" panose="020B0604020202020204" pitchFamily="34" charset="0"/>
                <a:cs typeface="Arial" panose="020B0604020202020204" pitchFamily="34" charset="0"/>
              </a:rPr>
              <a:t>05-Chimiothérapie anticancéreuse</a:t>
            </a:r>
          </a:p>
          <a:p>
            <a:pPr marL="0" indent="0">
              <a:buNone/>
            </a:pPr>
            <a:r>
              <a:rPr lang="fr-FR" sz="4800" dirty="0">
                <a:solidFill>
                  <a:schemeClr val="dk1"/>
                </a:solidFill>
                <a:latin typeface="Arial" panose="020B0604020202020204" pitchFamily="34" charset="0"/>
                <a:cs typeface="Arial" panose="020B0604020202020204" pitchFamily="34" charset="0"/>
              </a:rPr>
              <a:t>06-Nutrition entérale</a:t>
            </a:r>
          </a:p>
          <a:p>
            <a:pPr marL="0" indent="0">
              <a:buNone/>
            </a:pPr>
            <a:r>
              <a:rPr lang="fr-FR" sz="4800" dirty="0">
                <a:solidFill>
                  <a:schemeClr val="dk1"/>
                </a:solidFill>
                <a:latin typeface="Arial" panose="020B0604020202020204" pitchFamily="34" charset="0"/>
                <a:cs typeface="Arial" panose="020B0604020202020204" pitchFamily="34" charset="0"/>
              </a:rPr>
              <a:t>07-Prise en charge de la douleur</a:t>
            </a:r>
          </a:p>
          <a:p>
            <a:pPr marL="0" indent="0">
              <a:buNone/>
            </a:pPr>
            <a:r>
              <a:rPr lang="fr-FR" sz="4800" dirty="0">
                <a:solidFill>
                  <a:schemeClr val="dk1"/>
                </a:solidFill>
                <a:latin typeface="Arial" panose="020B0604020202020204" pitchFamily="34" charset="0"/>
                <a:cs typeface="Arial" panose="020B0604020202020204" pitchFamily="34" charset="0"/>
              </a:rPr>
              <a:t>08-Autres traitements</a:t>
            </a:r>
          </a:p>
          <a:p>
            <a:pPr marL="0" indent="0">
              <a:buNone/>
            </a:pPr>
            <a:r>
              <a:rPr lang="fr-FR" sz="4800" dirty="0">
                <a:solidFill>
                  <a:schemeClr val="dk1"/>
                </a:solidFill>
                <a:latin typeface="Arial" panose="020B0604020202020204" pitchFamily="34" charset="0"/>
                <a:cs typeface="Arial" panose="020B0604020202020204" pitchFamily="34" charset="0"/>
              </a:rPr>
              <a:t>09-Pansements complexes et soins spécifiques</a:t>
            </a:r>
          </a:p>
          <a:p>
            <a:pPr marL="0" indent="0">
              <a:buNone/>
            </a:pPr>
            <a:r>
              <a:rPr lang="fr-FR" sz="4800" dirty="0">
                <a:solidFill>
                  <a:schemeClr val="dk1"/>
                </a:solidFill>
                <a:latin typeface="Arial" panose="020B0604020202020204" pitchFamily="34" charset="0"/>
                <a:cs typeface="Arial" panose="020B0604020202020204" pitchFamily="34" charset="0"/>
              </a:rPr>
              <a:t>10-Post traitement chirurgical</a:t>
            </a:r>
          </a:p>
          <a:p>
            <a:pPr marL="0" indent="0">
              <a:buNone/>
            </a:pPr>
            <a:r>
              <a:rPr lang="fr-FR" sz="4800" dirty="0">
                <a:solidFill>
                  <a:schemeClr val="dk1"/>
                </a:solidFill>
                <a:latin typeface="Arial" panose="020B0604020202020204" pitchFamily="34" charset="0"/>
                <a:cs typeface="Arial" panose="020B0604020202020204" pitchFamily="34" charset="0"/>
              </a:rPr>
              <a:t>11-Rééducation orthopédique</a:t>
            </a:r>
          </a:p>
          <a:p>
            <a:pPr marL="0" indent="0">
              <a:buNone/>
            </a:pPr>
            <a:r>
              <a:rPr lang="fr-FR" sz="4800" dirty="0">
                <a:solidFill>
                  <a:schemeClr val="dk1"/>
                </a:solidFill>
                <a:latin typeface="Arial" panose="020B0604020202020204" pitchFamily="34" charset="0"/>
                <a:cs typeface="Arial" panose="020B0604020202020204" pitchFamily="34" charset="0"/>
              </a:rPr>
              <a:t>12-Rééducation neurologique</a:t>
            </a:r>
          </a:p>
          <a:p>
            <a:pPr marL="0" indent="0">
              <a:buNone/>
            </a:pPr>
            <a:r>
              <a:rPr lang="fr-FR" sz="4800" dirty="0">
                <a:solidFill>
                  <a:schemeClr val="dk1"/>
                </a:solidFill>
                <a:latin typeface="Arial" panose="020B0604020202020204" pitchFamily="34" charset="0"/>
                <a:cs typeface="Arial" panose="020B0604020202020204" pitchFamily="34" charset="0"/>
              </a:rPr>
              <a:t>13-Surveillance post chimiothérapie anticancéreuse</a:t>
            </a:r>
          </a:p>
          <a:p>
            <a:pPr marL="0" indent="0">
              <a:buNone/>
            </a:pPr>
            <a:r>
              <a:rPr lang="fr-FR" sz="4800" dirty="0">
                <a:solidFill>
                  <a:schemeClr val="dk1"/>
                </a:solidFill>
                <a:latin typeface="Arial" panose="020B0604020202020204" pitchFamily="34" charset="0"/>
                <a:cs typeface="Arial" panose="020B0604020202020204" pitchFamily="34" charset="0"/>
              </a:rPr>
              <a:t>14-Soins de nursing lourds</a:t>
            </a:r>
          </a:p>
          <a:p>
            <a:pPr marL="0" indent="0">
              <a:buNone/>
            </a:pPr>
            <a:r>
              <a:rPr lang="fr-FR" sz="4800" dirty="0">
                <a:solidFill>
                  <a:schemeClr val="dk1"/>
                </a:solidFill>
                <a:latin typeface="Arial" panose="020B0604020202020204" pitchFamily="34" charset="0"/>
                <a:cs typeface="Arial" panose="020B0604020202020204" pitchFamily="34" charset="0"/>
              </a:rPr>
              <a:t>15-Education du patient et de son entourage</a:t>
            </a:r>
          </a:p>
          <a:p>
            <a:pPr marL="0" indent="0">
              <a:buNone/>
            </a:pPr>
            <a:r>
              <a:rPr lang="fr-FR" sz="4800" dirty="0">
                <a:solidFill>
                  <a:schemeClr val="dk1"/>
                </a:solidFill>
                <a:latin typeface="Arial" panose="020B0604020202020204" pitchFamily="34" charset="0"/>
                <a:cs typeface="Arial" panose="020B0604020202020204" pitchFamily="34" charset="0"/>
              </a:rPr>
              <a:t>17-Surveillance de radiothérapie</a:t>
            </a:r>
          </a:p>
          <a:p>
            <a:pPr marL="0" indent="0">
              <a:buNone/>
            </a:pPr>
            <a:r>
              <a:rPr lang="fr-FR" sz="4800" dirty="0">
                <a:solidFill>
                  <a:schemeClr val="dk1"/>
                </a:solidFill>
                <a:latin typeface="Arial" panose="020B0604020202020204" pitchFamily="34" charset="0"/>
                <a:cs typeface="Arial" panose="020B0604020202020204" pitchFamily="34" charset="0"/>
              </a:rPr>
              <a:t>18-Transfusion sanguine</a:t>
            </a:r>
          </a:p>
          <a:p>
            <a:pPr marL="0" indent="0">
              <a:buNone/>
            </a:pPr>
            <a:r>
              <a:rPr lang="fr-FR" sz="4800" dirty="0">
                <a:solidFill>
                  <a:schemeClr val="dk1"/>
                </a:solidFill>
                <a:latin typeface="Arial" panose="020B0604020202020204" pitchFamily="34" charset="0"/>
                <a:cs typeface="Arial" panose="020B0604020202020204" pitchFamily="34" charset="0"/>
              </a:rPr>
              <a:t>19-Surveillance de grossesse à risque</a:t>
            </a:r>
          </a:p>
          <a:p>
            <a:pPr marL="0" indent="0">
              <a:buNone/>
            </a:pPr>
            <a:r>
              <a:rPr lang="fr-FR" sz="4800" dirty="0">
                <a:solidFill>
                  <a:schemeClr val="dk1"/>
                </a:solidFill>
                <a:latin typeface="Arial" panose="020B0604020202020204" pitchFamily="34" charset="0"/>
                <a:cs typeface="Arial" panose="020B0604020202020204" pitchFamily="34" charset="0"/>
              </a:rPr>
              <a:t>20-Post-partum physiologique (disparaît en 2015)</a:t>
            </a:r>
          </a:p>
          <a:p>
            <a:pPr marL="0" indent="0">
              <a:buNone/>
            </a:pPr>
            <a:r>
              <a:rPr lang="fr-FR" sz="4800" dirty="0">
                <a:solidFill>
                  <a:schemeClr val="dk1"/>
                </a:solidFill>
                <a:latin typeface="Arial" panose="020B0604020202020204" pitchFamily="34" charset="0"/>
                <a:cs typeface="Arial" panose="020B0604020202020204" pitchFamily="34" charset="0"/>
              </a:rPr>
              <a:t>21-Post-partum pathologique</a:t>
            </a:r>
          </a:p>
          <a:p>
            <a:pPr marL="0" indent="0">
              <a:buNone/>
            </a:pPr>
            <a:r>
              <a:rPr lang="fr-FR" sz="4800" dirty="0">
                <a:solidFill>
                  <a:schemeClr val="dk1"/>
                </a:solidFill>
                <a:latin typeface="Arial" panose="020B0604020202020204" pitchFamily="34" charset="0"/>
                <a:cs typeface="Arial" panose="020B0604020202020204" pitchFamily="34" charset="0"/>
              </a:rPr>
              <a:t>22-Prise en charge du nouveau-né à risque</a:t>
            </a:r>
          </a:p>
          <a:p>
            <a:pPr marL="0" indent="0">
              <a:buNone/>
            </a:pPr>
            <a:r>
              <a:rPr lang="fr-FR" sz="4800" dirty="0">
                <a:solidFill>
                  <a:schemeClr val="dk1"/>
                </a:solidFill>
                <a:latin typeface="Arial" panose="020B0604020202020204" pitchFamily="34" charset="0"/>
                <a:cs typeface="Arial" panose="020B0604020202020204" pitchFamily="34" charset="0"/>
              </a:rPr>
              <a:t>24-Surveillance d’aplasie</a:t>
            </a:r>
          </a:p>
          <a:p>
            <a:pPr marL="0" indent="0">
              <a:buNone/>
            </a:pPr>
            <a:r>
              <a:rPr lang="fr-FR" sz="4800" dirty="0">
                <a:solidFill>
                  <a:schemeClr val="dk1"/>
                </a:solidFill>
                <a:latin typeface="Arial" panose="020B0604020202020204" pitchFamily="34" charset="0"/>
                <a:cs typeface="Arial" panose="020B0604020202020204" pitchFamily="34" charset="0"/>
              </a:rPr>
              <a:t>29-Sortie précoce de chirurgie (apparaît en 2016)</a:t>
            </a:r>
          </a:p>
          <a:p>
            <a:endParaRPr lang="fr-FR" dirty="0"/>
          </a:p>
        </p:txBody>
      </p:sp>
      <p:pic>
        <p:nvPicPr>
          <p:cNvPr id="5" name="Picture 2" descr="Résultat de recherche d'images pour &quot;logo ars ile de france&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8640"/>
            <a:ext cx="1032048" cy="71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0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SIG\IDF\Demandes_Carto\HAD\2016 Atlas\Mise_en_Page\Total\S_Paliiatif_to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14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5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SIG\IDF\Demandes_Carto\HAD\2016 Atlas\Mise_en_Page\Total\chimio_ttOpé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818"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2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SIG\IDF\Demandes_Carto\HAD\2016 Atlas\Mise_en_Page\Total\Pansementttopé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9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SIG\IDF\Demandes_Carto\HAD\2016 Atlas\Mise_en_Page\Total\REEDUC_to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38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SIG\IDF\Demandes_Carto\HAD\2016 Atlas\Mise_en_Page\Total\S_nursing-to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6"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32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SIG\IDF\Demandes_Carto\HAD\2016 Atlas\Mise_en_Page\Total\Perinat_to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73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SIG\IDF\Demandes_Carto\HAD\2016 Atlas\Mise_en_Page\Total\AUTRES_glob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58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683568" y="620688"/>
            <a:ext cx="7772400" cy="887760"/>
          </a:xfrm>
        </p:spPr>
        <p:txBody>
          <a:bodyPr>
            <a:normAutofit fontScale="90000"/>
          </a:bodyPr>
          <a:lstStyle/>
          <a:p>
            <a:r>
              <a:rPr lang="fr-FR" sz="3600" dirty="0" smtClean="0"/>
              <a:t>Cartes de recours à l’HAD par </a:t>
            </a:r>
            <a:r>
              <a:rPr lang="fr-FR" sz="3600" dirty="0" smtClean="0"/>
              <a:t>o</a:t>
            </a:r>
            <a:r>
              <a:rPr lang="fr-FR" sz="3600" dirty="0" smtClean="0"/>
              <a:t>pérateurs</a:t>
            </a:r>
            <a:endParaRPr lang="fr-FR" sz="3600" dirty="0"/>
          </a:p>
        </p:txBody>
      </p:sp>
      <p:sp>
        <p:nvSpPr>
          <p:cNvPr id="5" name="ZoneTexte 4"/>
          <p:cNvSpPr txBox="1"/>
          <p:nvPr/>
        </p:nvSpPr>
        <p:spPr>
          <a:xfrm>
            <a:off x="539552" y="2924944"/>
            <a:ext cx="8136904" cy="2492990"/>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Ces cartes représentent l’activité des opérateurs d’HAD en Ile-de-France. Plusieurs cartes sont proposées :</a:t>
            </a: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Recours global à l’HAD de l’ensemble des opérateurs</a:t>
            </a: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Recours à l’HAD de la Fondation Santé-Service</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à l’</a:t>
            </a:r>
            <a:r>
              <a:rPr lang="fr-FR" sz="1200" dirty="0" smtClean="0">
                <a:latin typeface="Arial" panose="020B0604020202020204" pitchFamily="34" charset="0"/>
                <a:cs typeface="Arial" panose="020B0604020202020204" pitchFamily="34" charset="0"/>
              </a:rPr>
              <a:t>HAD de l’AP-HP</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à l’</a:t>
            </a:r>
            <a:r>
              <a:rPr lang="fr-FR" sz="1200" dirty="0" smtClean="0">
                <a:latin typeface="Arial" panose="020B0604020202020204" pitchFamily="34" charset="0"/>
                <a:cs typeface="Arial" panose="020B0604020202020204" pitchFamily="34" charset="0"/>
              </a:rPr>
              <a:t>HAD </a:t>
            </a:r>
            <a:r>
              <a:rPr lang="fr-FR" sz="1200" dirty="0">
                <a:latin typeface="Arial" panose="020B0604020202020204" pitchFamily="34" charset="0"/>
                <a:cs typeface="Arial" panose="020B0604020202020204" pitchFamily="34" charset="0"/>
              </a:rPr>
              <a:t>de la Fondation </a:t>
            </a:r>
            <a:r>
              <a:rPr lang="fr-FR" sz="1200" dirty="0" smtClean="0">
                <a:latin typeface="Arial" panose="020B0604020202020204" pitchFamily="34" charset="0"/>
                <a:cs typeface="Arial" panose="020B0604020202020204" pitchFamily="34" charset="0"/>
              </a:rPr>
              <a:t>Croix-Saint-Simon</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aux autres opérateurs </a:t>
            </a:r>
            <a:r>
              <a:rPr lang="fr-FR" sz="1200" dirty="0" smtClean="0">
                <a:latin typeface="Arial" panose="020B0604020202020204" pitchFamily="34" charset="0"/>
                <a:cs typeface="Arial" panose="020B0604020202020204" pitchFamily="34" charset="0"/>
              </a:rPr>
              <a:t>d’HAD polyvalente</a:t>
            </a:r>
            <a:endParaRPr lang="fr-FR"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Recours aux opérateurs d’HAD spécialisés en médecine physique et </a:t>
            </a:r>
            <a:r>
              <a:rPr lang="fr-FR" sz="1200" dirty="0" smtClean="0">
                <a:latin typeface="Arial" panose="020B0604020202020204" pitchFamily="34" charset="0"/>
                <a:cs typeface="Arial" panose="020B0604020202020204" pitchFamily="34" charset="0"/>
              </a:rPr>
              <a:t>de réadaptation</a:t>
            </a:r>
            <a:endParaRPr lang="fr-FR" sz="1200" dirty="0" smtClean="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aux opérateurs d’HAD spécialisés en </a:t>
            </a:r>
            <a:r>
              <a:rPr lang="fr-FR" sz="1200" dirty="0" smtClean="0">
                <a:latin typeface="Arial" panose="020B0604020202020204" pitchFamily="34" charset="0"/>
                <a:cs typeface="Arial" panose="020B0604020202020204" pitchFamily="34" charset="0"/>
              </a:rPr>
              <a:t>périnatalité</a:t>
            </a:r>
          </a:p>
          <a:p>
            <a:r>
              <a:rPr lang="fr-FR" sz="1200" dirty="0">
                <a:latin typeface="Arial" panose="020B0604020202020204" pitchFamily="34" charset="0"/>
                <a:cs typeface="Arial" panose="020B0604020202020204" pitchFamily="34" charset="0"/>
              </a:rPr>
              <a:t>	</a:t>
            </a:r>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Une carte présente l’évolution de l’activité d’HAD entre 2014 et 2015.</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Les données sont exprimées en taux de recours à l’HAD calculé par :</a:t>
            </a: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Nombre </a:t>
            </a:r>
            <a:r>
              <a:rPr lang="fr-FR" sz="1200" dirty="0">
                <a:latin typeface="Arial" panose="020B0604020202020204" pitchFamily="34" charset="0"/>
                <a:cs typeface="Arial" panose="020B0604020202020204" pitchFamily="34" charset="0"/>
              </a:rPr>
              <a:t>de patients par jour </a:t>
            </a:r>
            <a:r>
              <a:rPr lang="fr-FR" sz="1200" dirty="0" smtClean="0">
                <a:latin typeface="Arial" panose="020B0604020202020204" pitchFamily="34" charset="0"/>
                <a:cs typeface="Arial" panose="020B0604020202020204" pitchFamily="34" charset="0"/>
              </a:rPr>
              <a:t>en HAD pour 100 000 habitants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439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IG\IDF\Demandes_Carto\HAD\2016 Atlas\Mise_en_Page\Taux_Ope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5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SIG\IDF\Demandes_Carto\HAD\2016 Atlas\Mise_en_Page\ttePeC_Santé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8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IG\IDF\Demandes_Carto\HAD\2016 Atlas\Mise_en_Page\APHP\ttePeC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3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SIG\IDF\Demandes_Carto\HAD\2016 Atlas\Mise_en_Page\ttePeC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28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643</TotalTime>
  <Words>697</Words>
  <Application>Microsoft Office PowerPoint</Application>
  <PresentationFormat>Affichage à l'écran (4:3)</PresentationFormat>
  <Paragraphs>96</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Civil</vt:lpstr>
      <vt:lpstr>Atlas de l’activité  d’hospitalisation à domicile (HAD) en Ile-de-France en 2015</vt:lpstr>
      <vt:lpstr>Opérateurs d’HAD en Ile-de-France</vt:lpstr>
      <vt:lpstr>Pour aller plus loin</vt:lpstr>
      <vt:lpstr>Glossaire </vt:lpstr>
      <vt:lpstr>Cartes de recours à l’HAD par opérateurs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Cartes de recours à l’HAD par MPP </vt:lpstr>
      <vt:lpstr>Santé-Service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HAD AP-HP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HAD Croix Saint Simon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Tous les opérateurs d’HAD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Agence Régionale de Santé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Hospitalisation à domicile de 2016</dc:title>
  <dc:creator>LE-LANN, Lise</dc:creator>
  <cp:lastModifiedBy>MARTINOWSKY, Marina</cp:lastModifiedBy>
  <cp:revision>55</cp:revision>
  <dcterms:created xsi:type="dcterms:W3CDTF">2017-07-19T08:08:46Z</dcterms:created>
  <dcterms:modified xsi:type="dcterms:W3CDTF">2018-02-05T18:01:33Z</dcterms:modified>
</cp:coreProperties>
</file>