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sldIdLst>
    <p:sldId id="333" r:id="rId3"/>
    <p:sldId id="670" r:id="rId4"/>
    <p:sldId id="671" r:id="rId5"/>
    <p:sldId id="677" r:id="rId6"/>
    <p:sldId id="673" r:id="rId7"/>
    <p:sldId id="678" r:id="rId8"/>
    <p:sldId id="687" r:id="rId9"/>
    <p:sldId id="679" r:id="rId10"/>
    <p:sldId id="688" r:id="rId11"/>
    <p:sldId id="680" r:id="rId12"/>
    <p:sldId id="689" r:id="rId13"/>
    <p:sldId id="681" r:id="rId14"/>
    <p:sldId id="690" r:id="rId15"/>
    <p:sldId id="682" r:id="rId16"/>
    <p:sldId id="691" r:id="rId17"/>
    <p:sldId id="683" r:id="rId18"/>
    <p:sldId id="692" r:id="rId19"/>
    <p:sldId id="684" r:id="rId20"/>
    <p:sldId id="693" r:id="rId21"/>
    <p:sldId id="685" r:id="rId22"/>
    <p:sldId id="694" r:id="rId2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58E597-15D8-3109-389E-0E6654D9BAE1}" name="MOGNON, Kore (ARS-IDF)" initials="KM" userId="S::kore.mognon@ars.sante.fr::d8c46d3c-0941-4da0-9ce9-fdf1ec609d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32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757DB-CF72-42C3-A464-6293414CF0A8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89D67-F89A-4E62-967B-540932B10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64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A0889-13CC-4B75-A674-11CCB4F1E4F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E4B00-04A0-6DD3-3B5C-0484AD222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B26D76-03D2-806F-3965-817BEEA2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0A8B84-F863-CE1B-A386-B29A9070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B7214F-3D63-2075-2102-A250354E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3303DB-6B10-1A14-0B96-00F7C755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6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4863D-897E-E242-0C33-6E69E026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738FF0-C21E-C65D-B7CE-1520E6680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9AD789-747E-0254-EC52-B177224F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3FDBC-E2D7-7C3B-131A-65E39215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AB1ECB-DFC0-5C41-2026-8F5659DD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89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859B89-6E2E-7BE7-4AEB-4AC156C2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6091F7-AD3B-A94F-08BA-C6A8B30D9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0FFBC3-E352-CE21-9FEB-3B00E5A3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171528-1968-CB74-5B7E-40C85B03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E10DD5-63DA-D749-CDE4-D7E41C10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5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èm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03684" y="717552"/>
            <a:ext cx="2927349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667" y="480485"/>
            <a:ext cx="3600451" cy="36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818"/>
            <a:ext cx="239184" cy="239183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 cap="none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36E3469C-2B41-4FA4-A3C2-96A09775B7CF}" type="datetime1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60967" y="5829301"/>
            <a:ext cx="4318000" cy="596900"/>
          </a:xfrm>
        </p:spPr>
        <p:txBody>
          <a:bodyPr/>
          <a:lstStyle>
            <a:lvl1pPr algn="l">
              <a:defRPr sz="1533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618818"/>
            <a:ext cx="239184" cy="239183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E88242-77C2-4040-B7D6-3F773EDE6A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805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5EC8-69EF-464E-8142-2975C5EE29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6"/>
          </p:nvPr>
        </p:nvSpPr>
        <p:spPr bwMode="gray">
          <a:xfrm>
            <a:off x="431800" y="6396568"/>
            <a:ext cx="1559984" cy="461433"/>
          </a:xfrm>
        </p:spPr>
        <p:txBody>
          <a:bodyPr lIns="0" tIns="0" rIns="0" bIns="0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51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Titre 18"/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C546-FCBA-4C44-9E54-40C8F26794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 bwMode="gray">
          <a:xfrm>
            <a:off x="431801" y="6396568"/>
            <a:ext cx="1612900" cy="461433"/>
          </a:xfrm>
        </p:spPr>
        <p:txBody>
          <a:bodyPr lIns="0" tIns="0" rIns="0" bIns="0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67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/>
          <p:cNvSpPr>
            <a:spLocks noGrp="1"/>
          </p:cNvSpPr>
          <p:nvPr>
            <p:ph type="body" sz="quarter" idx="16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7"/>
          </p:nvPr>
        </p:nvSpPr>
        <p:spPr bwMode="gray">
          <a:xfrm>
            <a:off x="431371" y="2276872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367808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0E7C-914A-43C0-8F62-C12BC66DA0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0"/>
          </p:nvPr>
        </p:nvSpPr>
        <p:spPr bwMode="gray">
          <a:xfrm>
            <a:off x="431801" y="6396568"/>
            <a:ext cx="1612900" cy="461433"/>
          </a:xfrm>
        </p:spPr>
        <p:txBody>
          <a:bodyPr lIns="0" tIns="0" rIns="0" bIns="0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051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31371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175787" y="2276872"/>
            <a:ext cx="7488832" cy="3840427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D1DD-BCD3-4FB3-A022-25A9ECB10B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 bwMode="gray">
          <a:xfrm>
            <a:off x="431801" y="6396568"/>
            <a:ext cx="1612900" cy="461433"/>
          </a:xfrm>
        </p:spPr>
        <p:txBody>
          <a:bodyPr lIns="0" tIns="0" rIns="0" bIns="0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73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5"/>
          </p:nvPr>
        </p:nvSpPr>
        <p:spPr>
          <a:xfrm>
            <a:off x="431371" y="2276873"/>
            <a:ext cx="7681384" cy="3839633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F4DB-DBC0-4720-A402-09AD941921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 bwMode="gray">
          <a:xfrm>
            <a:off x="431801" y="6396568"/>
            <a:ext cx="1612900" cy="461433"/>
          </a:xfrm>
        </p:spPr>
        <p:txBody>
          <a:bodyPr lIns="0" tIns="0" rIns="0" bIns="0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143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6551" y="336551"/>
            <a:ext cx="1919816" cy="191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>
            <a:cxnSpLocks/>
          </p:cNvCxnSpPr>
          <p:nvPr/>
        </p:nvCxnSpPr>
        <p:spPr bwMode="gray">
          <a:xfrm>
            <a:off x="431801" y="6379633"/>
            <a:ext cx="11233151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43201" y="463551"/>
            <a:ext cx="2679700" cy="153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 bwMode="gray">
          <a:xfrm>
            <a:off x="431801" y="6396568"/>
            <a:ext cx="1612900" cy="461433"/>
          </a:xfrm>
        </p:spPr>
        <p:txBody>
          <a:bodyPr lIns="0" tIns="0" rIns="0" bIns="0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503C-2C68-481D-BAAC-2AC476F74A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5422900" y="260351"/>
            <a:ext cx="6242051" cy="480483"/>
          </a:xfr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794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rtlCol="0" anchor="ctr">
            <a:no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>
          <a:xfrm>
            <a:off x="484718" y="6396568"/>
            <a:ext cx="1559983" cy="461433"/>
          </a:xfrm>
        </p:spPr>
        <p:txBody>
          <a:bodyPr lIns="0" tIns="0" rIns="0" bIns="0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6E0DC8-5469-42A6-889D-AC01BDCA1C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86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1E06B-3A5D-22ED-C984-098A4300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F3904-BD46-4AF9-0954-4648E0E03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F4D910-0331-8AD5-189F-C1C91E8C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F67459-DA25-61A2-8D14-BD42D1D5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F8CE6-A4C2-F422-0E1D-841AEF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19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03684" y="717552"/>
            <a:ext cx="2927349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667" y="480485"/>
            <a:ext cx="3600451" cy="36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5"/>
          <p:cNvSpPr txBox="1">
            <a:spLocks noChangeArrowheads="1"/>
          </p:cNvSpPr>
          <p:nvPr userDrawn="1"/>
        </p:nvSpPr>
        <p:spPr bwMode="auto">
          <a:xfrm>
            <a:off x="5135033" y="3524251"/>
            <a:ext cx="6242051" cy="183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3333" b="1"/>
              <a:t>TITRE DU DOCUMENT</a:t>
            </a:r>
          </a:p>
          <a:p>
            <a:pPr algn="r" eaLnBrk="1" hangingPunct="1">
              <a:defRPr/>
            </a:pPr>
            <a:r>
              <a:rPr lang="fr-FR" altLang="fr-FR" sz="3333" b="1"/>
              <a:t>Suite titre</a:t>
            </a:r>
          </a:p>
          <a:p>
            <a:pPr algn="r" eaLnBrk="1" hangingPunct="1">
              <a:defRPr/>
            </a:pPr>
            <a:r>
              <a:rPr lang="fr-FR" altLang="fr-FR" sz="2000"/>
              <a:t>sous-titre</a:t>
            </a:r>
          </a:p>
          <a:p>
            <a:pPr algn="r" eaLnBrk="1" hangingPunct="1">
              <a:defRPr/>
            </a:pPr>
            <a:endParaRPr lang="fr-FR" altLang="fr-FR" sz="2667" b="1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818"/>
            <a:ext cx="239184" cy="239183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 cap="none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60967" y="5829301"/>
            <a:ext cx="4318000" cy="596900"/>
          </a:xfrm>
        </p:spPr>
        <p:txBody>
          <a:bodyPr/>
          <a:lstStyle>
            <a:lvl1pPr algn="l">
              <a:defRPr sz="1533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618818"/>
            <a:ext cx="239184" cy="239183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768A1D-E25C-491E-B845-D10E0CE37B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0623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èm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03684" y="717552"/>
            <a:ext cx="2927349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667" y="480485"/>
            <a:ext cx="3600451" cy="36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818"/>
            <a:ext cx="239184" cy="239183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 cap="none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60967" y="5829301"/>
            <a:ext cx="4318000" cy="596900"/>
          </a:xfrm>
        </p:spPr>
        <p:txBody>
          <a:bodyPr/>
          <a:lstStyle>
            <a:lvl1pPr algn="l">
              <a:defRPr sz="1533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618818"/>
            <a:ext cx="239184" cy="239183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E88242-77C2-4040-B7D6-3F773EDE6A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3663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95477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220663"/>
            <a:ext cx="108712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25600" y="1547813"/>
            <a:ext cx="9652000" cy="4114800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1525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19F8C-A58A-2214-C75E-1DEDBA3F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7DBBA0-6036-41FD-1449-6E4E87C85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A226F2-8B43-87A0-B9A4-9F1537CC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EFF06-5ABF-8283-BFBE-635ED335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E0111-0D75-BCC3-8F30-C0CA8BBC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5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E5C58-0F03-E566-3361-4CFDC9B3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F57923-D3DE-83CF-0275-82138F03A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7A62B5-5C9E-3472-E93E-7560453E4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4C23F4-8C0D-8EFB-06C5-B828A0F0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7F795C-ED56-BA06-032C-A1FEEDB9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56F32-E047-5354-CC4A-04730920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77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DB993-1552-66D8-776A-210A81E3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5E9B92-4B9E-46EE-3328-F82288D8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72975B-6CC4-6607-AAA4-E2083412A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0CEAD-C514-7344-9A61-5F9C215A9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F6F34D-646E-8007-9D96-362549383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96CBEF-8E14-E07E-6F5E-A161C351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639794-1BD6-0C33-4F86-63E50676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1087D3-C18B-271C-3205-19B5906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51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D501A-93B0-60B4-9C07-5EB7FC19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9D2F9C-409A-BDFE-F74A-E7A0B426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519C8C-A766-287C-C765-3851A0D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CA37B9-00E1-EA4D-7E0C-CE86BE25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2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753511-5F13-D6B9-8709-61E71D3C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FC1C32-F63C-4F74-1F5B-144A55C1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C2BB17-4008-BADF-D1C1-C0FC7769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8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0E529-9CCF-9E5E-5902-CDF03A0E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BA3CB-469A-83B0-9BC7-2F27591F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5FC664-5A93-195E-FC79-F69354FE2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8E7821-A67A-47BE-76F2-8D24C179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531735-A4ED-723E-4D8A-42D4770D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90381F-4C85-F730-618F-8C26D16A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76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26966-B4FC-FD99-E110-16FD4F53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F2B2EE-CF22-2A4E-C7EC-BE411A3BE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112EE6-D84D-ECD0-E310-159AF15EF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D33AC-143C-52A0-4E85-C211C0C2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D7CCD0-8537-26D3-374C-87C160D2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88A195-79C6-D755-612A-EEA09836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1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23B729-42F2-A417-4B9A-2E3C037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3C419A-1553-68A5-9D79-43E0E219A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B3EA5-0D10-0E3F-7E8C-1FB191D52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1799E-4426-4CB0-A336-27B6C7A0426C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677041-585D-00E5-1F5C-897310350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31EBE9-E38A-9004-7D64-A50932B13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1AC696-38E5-47A8-B456-76479442C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1801" y="2277534"/>
            <a:ext cx="11233151" cy="3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4818" y="260351"/>
            <a:ext cx="7840133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5785" y="6377517"/>
            <a:ext cx="1799167" cy="48048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933" b="1"/>
            </a:lvl1pPr>
          </a:lstStyle>
          <a:p>
            <a:pPr>
              <a:defRPr/>
            </a:pPr>
            <a:fld id="{48034542-91A7-45B4-BC42-F12E5D8808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1" y="6379633"/>
            <a:ext cx="11233151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Espace réservé du titre 11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910167"/>
            <a:ext cx="11233151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21217" y="6377518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cap="all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480485" y="6379633"/>
            <a:ext cx="1123103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Imag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64218" y="247651"/>
            <a:ext cx="808567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3118" y="143933"/>
            <a:ext cx="721783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4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marL="190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  <a:lvl2pPr marL="190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chemeClr val="tx1"/>
          </a:solidFill>
          <a:latin typeface="Arial" pitchFamily="34" charset="0"/>
        </a:defRPr>
      </a:lvl2pPr>
      <a:lvl3pPr marL="190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chemeClr val="tx1"/>
          </a:solidFill>
          <a:latin typeface="Arial" pitchFamily="34" charset="0"/>
        </a:defRPr>
      </a:lvl3pPr>
      <a:lvl4pPr marL="190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chemeClr val="tx1"/>
          </a:solidFill>
          <a:latin typeface="Arial" pitchFamily="34" charset="0"/>
        </a:defRPr>
      </a:lvl4pPr>
      <a:lvl5pPr marL="190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chemeClr val="tx1"/>
          </a:solidFill>
          <a:latin typeface="Arial" pitchFamily="34" charset="0"/>
        </a:defRPr>
      </a:lvl5pPr>
      <a:lvl6pPr marL="628635" algn="l" rtl="0" fontAlgn="base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chemeClr val="tx1"/>
          </a:solidFill>
          <a:latin typeface="Arial" pitchFamily="34" charset="0"/>
        </a:defRPr>
      </a:lvl6pPr>
      <a:lvl7pPr marL="1238220" algn="l" rtl="0" fontAlgn="base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chemeClr val="tx1"/>
          </a:solidFill>
          <a:latin typeface="Arial" pitchFamily="34" charset="0"/>
        </a:defRPr>
      </a:lvl7pPr>
      <a:lvl8pPr marL="1847804" algn="l" rtl="0" fontAlgn="base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chemeClr val="tx1"/>
          </a:solidFill>
          <a:latin typeface="Arial" pitchFamily="34" charset="0"/>
        </a:defRPr>
      </a:lvl8pPr>
      <a:lvl9pPr marL="2457389" algn="l" rtl="0" fontAlgn="base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chemeClr val="tx1"/>
          </a:solidFill>
          <a:latin typeface="Arial" pitchFamily="34" charset="0"/>
        </a:defRPr>
      </a:lvl9pPr>
    </p:titleStyle>
    <p:bodyStyle>
      <a:lvl1pPr marL="122764" algn="l" rtl="0" eaLnBrk="0" fontAlgn="base" hangingPunct="0">
        <a:spcBef>
          <a:spcPct val="0"/>
        </a:spcBef>
        <a:spcAft>
          <a:spcPts val="667"/>
        </a:spcAft>
        <a:buFont typeface="Arial" panose="020B0604020202020204" pitchFamily="34" charset="0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67772" indent="-228594" algn="l" rtl="0" eaLnBrk="0" fontAlgn="base" hangingPunct="0"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6949" indent="-228594" algn="l" rtl="0" eaLnBrk="0" fontAlgn="base" hangingPunct="0">
        <a:spcBef>
          <a:spcPts val="133"/>
        </a:spcBef>
        <a:spcAft>
          <a:spcPts val="133"/>
        </a:spcAft>
        <a:buSzPct val="100000"/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243" indent="-228594" algn="l" rtl="0" eaLnBrk="0" fontAlgn="base" hangingPunct="0"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102" indent="-228594" algn="l" rtl="0" eaLnBrk="0" fontAlgn="base" hangingPunct="0">
        <a:spcBef>
          <a:spcPts val="133"/>
        </a:spcBef>
        <a:spcAft>
          <a:spcPts val="133"/>
        </a:spcAft>
        <a:buSzPct val="100000"/>
        <a:buFont typeface="Wingdings" panose="05000000000000000000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618000"/>
            <a:ext cx="240000" cy="240000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8AFA9-3893-48B8-84AB-AA61837CE96C}" type="slidenum"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33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239184" cy="23918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/>
              <a:t>n</a:t>
            </a:r>
          </a:p>
        </p:txBody>
      </p:sp>
      <p:sp>
        <p:nvSpPr>
          <p:cNvPr id="14340" name="ZoneTexte 5"/>
          <p:cNvSpPr txBox="1">
            <a:spLocks noChangeArrowheads="1"/>
          </p:cNvSpPr>
          <p:nvPr/>
        </p:nvSpPr>
        <p:spPr bwMode="auto">
          <a:xfrm>
            <a:off x="1075636" y="3968151"/>
            <a:ext cx="1033018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3600" b="1" dirty="0">
                <a:solidFill>
                  <a:srgbClr val="000000"/>
                </a:solidFill>
              </a:rPr>
              <a:t>Concertation officielle </a:t>
            </a:r>
            <a:r>
              <a:rPr kumimoji="0" lang="fr-FR" alt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du zonage médecins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3600" b="1" dirty="0">
                <a:solidFill>
                  <a:srgbClr val="000000"/>
                </a:solidFill>
              </a:rPr>
              <a:t>ARS / URPS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000" b="1" dirty="0">
                <a:solidFill>
                  <a:srgbClr val="000000"/>
                </a:solidFill>
              </a:rPr>
              <a:t>06/10/25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19403" y="5925278"/>
            <a:ext cx="110426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ARS IDF – Pôle RHS – Service démographie et études - 2025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E43C5-32CF-A2FC-E866-1913BD7CF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A8C75A31-4F2A-A9E3-94B5-8123341B926D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78 - Yvelines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3CE647-0EAE-D3B9-A2B5-D83F5B5B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06" y="704866"/>
            <a:ext cx="7941969" cy="515247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E93CCC3-A39A-1682-6004-05DC2B4E9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8881"/>
              </p:ext>
            </p:extLst>
          </p:nvPr>
        </p:nvGraphicFramePr>
        <p:xfrm>
          <a:off x="513183" y="2545915"/>
          <a:ext cx="3890864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589">
                  <a:extLst>
                    <a:ext uri="{9D8B030D-6E8A-4147-A177-3AD203B41FA5}">
                      <a16:colId xmlns:a16="http://schemas.microsoft.com/office/drawing/2014/main" val="1229803394"/>
                    </a:ext>
                  </a:extLst>
                </a:gridCol>
                <a:gridCol w="1231974">
                  <a:extLst>
                    <a:ext uri="{9D8B030D-6E8A-4147-A177-3AD203B41FA5}">
                      <a16:colId xmlns:a16="http://schemas.microsoft.com/office/drawing/2014/main" val="3666472476"/>
                    </a:ext>
                  </a:extLst>
                </a:gridCol>
                <a:gridCol w="1250301">
                  <a:extLst>
                    <a:ext uri="{9D8B030D-6E8A-4147-A177-3AD203B41FA5}">
                      <a16:colId xmlns:a16="http://schemas.microsoft.com/office/drawing/2014/main" val="1506793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TVS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% de population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incluant les QPV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36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Dont 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960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95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88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00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F3759-F05A-6E81-F6A8-68C5F7AB4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341F923E-81E1-96DF-EC63-4CECAE30CD0B}"/>
              </a:ext>
            </a:extLst>
          </p:cNvPr>
          <p:cNvSpPr txBox="1">
            <a:spLocks/>
          </p:cNvSpPr>
          <p:nvPr/>
        </p:nvSpPr>
        <p:spPr bwMode="gray">
          <a:xfrm>
            <a:off x="1315058" y="1024323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78 - Yvelines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91537EA-583C-7B7F-FD1D-1F589C178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31610"/>
              </p:ext>
            </p:extLst>
          </p:nvPr>
        </p:nvGraphicFramePr>
        <p:xfrm>
          <a:off x="1315058" y="1335028"/>
          <a:ext cx="3419838" cy="5027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919">
                  <a:extLst>
                    <a:ext uri="{9D8B030D-6E8A-4147-A177-3AD203B41FA5}">
                      <a16:colId xmlns:a16="http://schemas.microsoft.com/office/drawing/2014/main" val="2617877044"/>
                    </a:ext>
                  </a:extLst>
                </a:gridCol>
                <a:gridCol w="1709919">
                  <a:extLst>
                    <a:ext uri="{9D8B030D-6E8A-4147-A177-3AD203B41FA5}">
                      <a16:colId xmlns:a16="http://schemas.microsoft.com/office/drawing/2014/main" val="4055335274"/>
                    </a:ext>
                  </a:extLst>
                </a:gridCol>
              </a:tblGrid>
              <a:tr h="1456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34789"/>
                  </a:ext>
                </a:extLst>
              </a:tr>
              <a:tr h="145697">
                <a:tc rowSpan="8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Achères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69628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Carrières-sous-Poissy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90776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Houdan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549171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Les Mureaux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55276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Limay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3764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Mantes-la-Jolie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63966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Mantes-la-Ville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02091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Rosny-sur-Seine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89629"/>
                  </a:ext>
                </a:extLst>
              </a:tr>
              <a:tr h="145697">
                <a:tc rowSpan="18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Aubergenville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15348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Auneau-Bleury-Saint-Symphorien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91704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Coignières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025417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Conflans-Sainte-Honorine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44834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Élancourt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04019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Épône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442690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Ézy-sur-Eure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810358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Houilles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6434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Les Essarts-le-Roi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342290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Magny-les-Hameaux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56270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Maule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67587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Maurepas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41577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Meulan-en-Yvelines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21468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Nogent-le-Roi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0019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Pacy-sur-Eure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94347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Rambouillet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81540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Saint-Arnoult-en-Yvelines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47456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Triel-sur-Seine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50189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C6E1ADB-CA7C-DC70-141A-3A48E6132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99643"/>
              </p:ext>
            </p:extLst>
          </p:nvPr>
        </p:nvGraphicFramePr>
        <p:xfrm>
          <a:off x="5788132" y="1024323"/>
          <a:ext cx="5296731" cy="5485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577">
                  <a:extLst>
                    <a:ext uri="{9D8B030D-6E8A-4147-A177-3AD203B41FA5}">
                      <a16:colId xmlns:a16="http://schemas.microsoft.com/office/drawing/2014/main" val="224236217"/>
                    </a:ext>
                  </a:extLst>
                </a:gridCol>
                <a:gridCol w="1765577">
                  <a:extLst>
                    <a:ext uri="{9D8B030D-6E8A-4147-A177-3AD203B41FA5}">
                      <a16:colId xmlns:a16="http://schemas.microsoft.com/office/drawing/2014/main" val="2301562556"/>
                    </a:ext>
                  </a:extLst>
                </a:gridCol>
                <a:gridCol w="1765577">
                  <a:extLst>
                    <a:ext uri="{9D8B030D-6E8A-4147-A177-3AD203B41FA5}">
                      <a16:colId xmlns:a16="http://schemas.microsoft.com/office/drawing/2014/main" val="323879609"/>
                    </a:ext>
                  </a:extLst>
                </a:gridCol>
              </a:tblGrid>
              <a:tr h="191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4077679"/>
                  </a:ext>
                </a:extLst>
              </a:tr>
              <a:tr h="191032">
                <a:tc rowSpan="15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Andrésy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Maisons-Laffitte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642807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Bois-d'Arcy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Marly-le-Roi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7712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Bougival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Montesson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13860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Chambourcy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Montfort-l'Amaury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15660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Chatou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Noisy-le-Roi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36874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Chevreuse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Orgeval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24613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Croissy-sur-Seine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Saint-Cyr-l'École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62547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Épernon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Saint-Germain-en-Laye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15287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Fontenay-le-Fleury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Saint-Rémy-lès-Chevreuse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031534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Garancières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Vélizy-Villacoublay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8344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La Celle-Saint-Cloud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Verneuil-sur-Seine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007733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Le Chesnay-Rocquencourt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Versailles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25276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Le Perray-en-Yvelines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Villepreux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83239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Le Vésinet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Viroflay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14310"/>
                  </a:ext>
                </a:extLst>
              </a:tr>
              <a:tr h="19103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Louveciennes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Voisins-le-Bretonneux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86770"/>
                  </a:ext>
                </a:extLst>
              </a:tr>
              <a:tr h="186882"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ZAC QPV en 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Carrières-sur-Seine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1198092"/>
                  </a:ext>
                </a:extLst>
              </a:tr>
              <a:tr h="18688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Le Mesnil-Saint-Denis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8697725"/>
                  </a:ext>
                </a:extLst>
              </a:tr>
              <a:tr h="18688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Plaisir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9076708"/>
                  </a:ext>
                </a:extLst>
              </a:tr>
              <a:tr h="186882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Trappes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255882"/>
                  </a:ext>
                </a:extLst>
              </a:tr>
              <a:tr h="18688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Jouy-en-Josas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8727654"/>
                  </a:ext>
                </a:extLst>
              </a:tr>
              <a:tr h="186882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Le Pecq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22073607"/>
                  </a:ext>
                </a:extLst>
              </a:tr>
              <a:tr h="186882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Montigny-le-Bretonneux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056838"/>
                  </a:ext>
                </a:extLst>
              </a:tr>
              <a:tr h="1868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Autres zones QPV en 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Poissy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177665"/>
                  </a:ext>
                </a:extLst>
              </a:tr>
              <a:tr h="186882">
                <a:tc rowSpan="5"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ZIP QPV en ZIP 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Chanteloup-les-Vignes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8872874"/>
                  </a:ext>
                </a:extLst>
              </a:tr>
              <a:tr h="186882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Guyancourt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090808"/>
                  </a:ext>
                </a:extLst>
              </a:tr>
              <a:tr h="186882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Les Clayes-sous-Bois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12853598"/>
                  </a:ext>
                </a:extLst>
              </a:tr>
              <a:tr h="186882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Sartrouville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2673921"/>
                  </a:ext>
                </a:extLst>
              </a:tr>
              <a:tr h="186882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Vernouillet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67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FF817-1521-0B71-7F01-9ADF41A8F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C6A077FB-C1BC-4EEA-A263-A447EBE0DBA8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91 - Essonne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D3A9C7-6FFF-5E6A-1029-0E090BE42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61" y="688466"/>
            <a:ext cx="8387558" cy="5481067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DC267B9-93D4-AB00-0428-E9B361D2D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1035"/>
              </p:ext>
            </p:extLst>
          </p:nvPr>
        </p:nvGraphicFramePr>
        <p:xfrm>
          <a:off x="513183" y="2545915"/>
          <a:ext cx="3890864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589">
                  <a:extLst>
                    <a:ext uri="{9D8B030D-6E8A-4147-A177-3AD203B41FA5}">
                      <a16:colId xmlns:a16="http://schemas.microsoft.com/office/drawing/2014/main" val="1229803394"/>
                    </a:ext>
                  </a:extLst>
                </a:gridCol>
                <a:gridCol w="1231974">
                  <a:extLst>
                    <a:ext uri="{9D8B030D-6E8A-4147-A177-3AD203B41FA5}">
                      <a16:colId xmlns:a16="http://schemas.microsoft.com/office/drawing/2014/main" val="3666472476"/>
                    </a:ext>
                  </a:extLst>
                </a:gridCol>
                <a:gridCol w="1250301">
                  <a:extLst>
                    <a:ext uri="{9D8B030D-6E8A-4147-A177-3AD203B41FA5}">
                      <a16:colId xmlns:a16="http://schemas.microsoft.com/office/drawing/2014/main" val="1506793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TVS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% de population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incluant les QPV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36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Dont 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960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95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88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5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FA609-32BB-BC58-9BCC-0F46FCE8C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922630B5-AEA7-DDCD-60E4-534C9B7DFFA8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91 - Essonne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D5998D8-9279-6B3B-C79F-162364ED6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69811"/>
              </p:ext>
            </p:extLst>
          </p:nvPr>
        </p:nvGraphicFramePr>
        <p:xfrm>
          <a:off x="1372349" y="1332693"/>
          <a:ext cx="4346964" cy="5027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482">
                  <a:extLst>
                    <a:ext uri="{9D8B030D-6E8A-4147-A177-3AD203B41FA5}">
                      <a16:colId xmlns:a16="http://schemas.microsoft.com/office/drawing/2014/main" val="2542271593"/>
                    </a:ext>
                  </a:extLst>
                </a:gridCol>
                <a:gridCol w="2173482">
                  <a:extLst>
                    <a:ext uri="{9D8B030D-6E8A-4147-A177-3AD203B41FA5}">
                      <a16:colId xmlns:a16="http://schemas.microsoft.com/office/drawing/2014/main" val="2591624234"/>
                    </a:ext>
                  </a:extLst>
                </a:gridCol>
              </a:tblGrid>
              <a:tr h="143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72878"/>
                  </a:ext>
                </a:extLst>
              </a:tr>
              <a:tr h="142294">
                <a:tc rowSpan="16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Ballancourt-sur-Essonne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90545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Breuillet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71481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Brunoy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882286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Chilly-Mazarin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87654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Dourdan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49554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Étréchy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99985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Grigny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056591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Les Ulis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54102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Mennecy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430518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Montgeron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47007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Montlhéry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16257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Morangis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453997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Sainte-Geneviève-des-Bois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45221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Savigny-sur-Orge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632474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Villabé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50371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Viry-Châtillon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63845"/>
                  </a:ext>
                </a:extLst>
              </a:tr>
              <a:tr h="14229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ZAC QPV en ZIP 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Athis-Mons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70651"/>
                  </a:ext>
                </a:extLst>
              </a:tr>
              <a:tr h="142294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Angerville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3311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Arpajon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2068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Bondoufle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64814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Boussy-Saint-Antoine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70408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Brétigny-sur-Orge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406889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Crosne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18176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Draveil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285315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Égly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63611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Épinay-sous-Sénart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4773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Épinay-sur-Orge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47931"/>
                  </a:ext>
                </a:extLst>
              </a:tr>
              <a:tr h="1422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Igny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77218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48843DE-F7C8-46A6-5FFB-8A4790CB6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82359"/>
              </p:ext>
            </p:extLst>
          </p:nvPr>
        </p:nvGraphicFramePr>
        <p:xfrm>
          <a:off x="6193766" y="1332693"/>
          <a:ext cx="4554748" cy="4788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374">
                  <a:extLst>
                    <a:ext uri="{9D8B030D-6E8A-4147-A177-3AD203B41FA5}">
                      <a16:colId xmlns:a16="http://schemas.microsoft.com/office/drawing/2014/main" val="685094017"/>
                    </a:ext>
                  </a:extLst>
                </a:gridCol>
                <a:gridCol w="2277374">
                  <a:extLst>
                    <a:ext uri="{9D8B030D-6E8A-4147-A177-3AD203B41FA5}">
                      <a16:colId xmlns:a16="http://schemas.microsoft.com/office/drawing/2014/main" val="546725807"/>
                    </a:ext>
                  </a:extLst>
                </a:gridCol>
              </a:tblGrid>
              <a:tr h="151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0430"/>
                  </a:ext>
                </a:extLst>
              </a:tr>
              <a:tr h="151301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</a:t>
                      </a: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Juvisy-sur-Orge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68511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Lisses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095342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Milly-la-Forêt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43776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Paray-Vieille-Poste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96367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Quincy-sous-Sénart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547205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Saint-Chéron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71394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Saint-Michel-sur-Orge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23091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Saint-Pierre-du-Perray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99882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Soisy-sur-Seine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22678"/>
                  </a:ext>
                </a:extLst>
              </a:tr>
              <a:tr h="186823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Vigneux-sur-Seine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33214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Yerres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14031"/>
                  </a:ext>
                </a:extLst>
              </a:tr>
              <a:tr h="151301">
                <a:tc rowSpan="7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Bures-sur-Yvette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78121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Gif-sur-Yvette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530966"/>
                  </a:ext>
                </a:extLst>
              </a:tr>
              <a:tr h="76373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La Ville-du-Bois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427058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Limours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67818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Orsay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082643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Palaiseau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92520"/>
                  </a:ext>
                </a:extLst>
              </a:tr>
              <a:tr h="252108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Villebon-sur-Yvette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90116"/>
                  </a:ext>
                </a:extLst>
              </a:tr>
              <a:tr h="15130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ZAC QPV en 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Longjumeau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775379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Massy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4419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Morsang-sur-Orge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58322"/>
                  </a:ext>
                </a:extLst>
              </a:tr>
              <a:tr h="1513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Verrières-le-Buisson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26139"/>
                  </a:ext>
                </a:extLst>
              </a:tr>
              <a:tr h="15130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ZIP QPV en ZIP 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Corbeil-Essonnes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39767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Étampes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28889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Évry-Courcouronnes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55333"/>
                  </a:ext>
                </a:extLst>
              </a:tr>
              <a:tr h="151301">
                <a:tc vMerge="1"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Ris-Orangis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4" marR="6304" marT="63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45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72BB8-6EAE-E1F7-E8DD-63C75C096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D4264FE7-740C-7C4F-9341-DDB298CB851E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 – Hauts-de-Seine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333FD72-37AE-8ED6-6A73-5E171C9E9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27753"/>
              </p:ext>
            </p:extLst>
          </p:nvPr>
        </p:nvGraphicFramePr>
        <p:xfrm>
          <a:off x="469985" y="2639969"/>
          <a:ext cx="3890864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589">
                  <a:extLst>
                    <a:ext uri="{9D8B030D-6E8A-4147-A177-3AD203B41FA5}">
                      <a16:colId xmlns:a16="http://schemas.microsoft.com/office/drawing/2014/main" val="1229803394"/>
                    </a:ext>
                  </a:extLst>
                </a:gridCol>
                <a:gridCol w="1231974">
                  <a:extLst>
                    <a:ext uri="{9D8B030D-6E8A-4147-A177-3AD203B41FA5}">
                      <a16:colId xmlns:a16="http://schemas.microsoft.com/office/drawing/2014/main" val="3666472476"/>
                    </a:ext>
                  </a:extLst>
                </a:gridCol>
                <a:gridCol w="1250301">
                  <a:extLst>
                    <a:ext uri="{9D8B030D-6E8A-4147-A177-3AD203B41FA5}">
                      <a16:colId xmlns:a16="http://schemas.microsoft.com/office/drawing/2014/main" val="1506793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TVS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% de population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incluant les QPV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36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Dont 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960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95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882922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9298FB51-E71A-6FF7-9EF2-342BCADBF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97" y="1242051"/>
            <a:ext cx="6904318" cy="44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1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9569B-9800-3A0F-DDEA-79040C502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AB36D613-8E0F-2F79-4E46-CB4B85619B26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 – Hauts-de-Seine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0E617EE-2693-5ACA-FB04-57DCD2C84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419451"/>
              </p:ext>
            </p:extLst>
          </p:nvPr>
        </p:nvGraphicFramePr>
        <p:xfrm>
          <a:off x="1239208" y="1965960"/>
          <a:ext cx="433070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1311041225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37775113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23360"/>
                  </a:ext>
                </a:extLst>
              </a:tr>
              <a:tr h="182880"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Bagneux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4248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Colombes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6522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Gennevilliers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2688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Malakoff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775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Nanterre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8515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Villeneuve-la-Garenne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51471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Autres zones QPV en ZIP 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Antony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1563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Châtenay-Malabry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07636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Sceaux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10525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ZAC QPV en ZIP 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Asnières-sur-Seine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4069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Fontenay-aux-Roses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61809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Clichy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924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Sèvres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6312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Ville-d'Avray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464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ZIP QPV en ZIP 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Bourg-la-Reine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54442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C1CB11A-0915-E5CA-30E5-566CB23E4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49654"/>
              </p:ext>
            </p:extLst>
          </p:nvPr>
        </p:nvGraphicFramePr>
        <p:xfrm>
          <a:off x="6452559" y="1552756"/>
          <a:ext cx="4330700" cy="392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372330614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7920851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205640"/>
                  </a:ext>
                </a:extLst>
              </a:tr>
              <a:tr h="182880">
                <a:tc rowSpan="9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Châtillon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3253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Chaville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235303"/>
                  </a:ext>
                </a:extLst>
              </a:tr>
              <a:tr h="215084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Courbevoie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21269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Garches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473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Issy-les-Moulineaux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88568"/>
                  </a:ext>
                </a:extLst>
              </a:tr>
              <a:tr h="24130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Meudon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4802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Rueil-Malmaison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518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Saint-Cloud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7889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Vaucresson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07175"/>
                  </a:ext>
                </a:extLst>
              </a:tr>
              <a:tr h="182880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Bois-Colombes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1559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Boulogne-Billancourt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9833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Clamart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387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La Garenne-Colombes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5871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Le Plessis-Robinson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1377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Levallois-Perret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7207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Montrouge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4256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Neuilly-sur-Seine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6227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Puteaux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6472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Suresnes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8357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Vanves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9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81280-11C8-FCE2-1991-4F2693ED0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C98E6F09-AC0B-4236-4635-56A41D4C20A6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93 – Seine-Saint-Denis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DF2DCC-3752-755B-BFFC-20A9CF819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08" y="792868"/>
            <a:ext cx="7733588" cy="5133786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CB0CDD3-F04A-59D4-E610-A21F49DA0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78479"/>
              </p:ext>
            </p:extLst>
          </p:nvPr>
        </p:nvGraphicFramePr>
        <p:xfrm>
          <a:off x="513183" y="2545915"/>
          <a:ext cx="3890864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589">
                  <a:extLst>
                    <a:ext uri="{9D8B030D-6E8A-4147-A177-3AD203B41FA5}">
                      <a16:colId xmlns:a16="http://schemas.microsoft.com/office/drawing/2014/main" val="1229803394"/>
                    </a:ext>
                  </a:extLst>
                </a:gridCol>
                <a:gridCol w="1231974">
                  <a:extLst>
                    <a:ext uri="{9D8B030D-6E8A-4147-A177-3AD203B41FA5}">
                      <a16:colId xmlns:a16="http://schemas.microsoft.com/office/drawing/2014/main" val="3666472476"/>
                    </a:ext>
                  </a:extLst>
                </a:gridCol>
                <a:gridCol w="1250301">
                  <a:extLst>
                    <a:ext uri="{9D8B030D-6E8A-4147-A177-3AD203B41FA5}">
                      <a16:colId xmlns:a16="http://schemas.microsoft.com/office/drawing/2014/main" val="1506793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TVS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% de population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incluant les QPV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36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Dont 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960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95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88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6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C7729-DBEF-4302-96AD-85E2B688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112B9858-7694-3355-8EC1-87557CAD0FC0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93 – Seine-Saint-Denis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8E51C98-9762-8A09-4ADC-00A4CF81F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7920"/>
              </p:ext>
            </p:extLst>
          </p:nvPr>
        </p:nvGraphicFramePr>
        <p:xfrm>
          <a:off x="1896493" y="1850277"/>
          <a:ext cx="4050224" cy="3938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7296">
                  <a:extLst>
                    <a:ext uri="{9D8B030D-6E8A-4147-A177-3AD203B41FA5}">
                      <a16:colId xmlns:a16="http://schemas.microsoft.com/office/drawing/2014/main" val="1253479392"/>
                    </a:ext>
                  </a:extLst>
                </a:gridCol>
                <a:gridCol w="2042928">
                  <a:extLst>
                    <a:ext uri="{9D8B030D-6E8A-4147-A177-3AD203B41FA5}">
                      <a16:colId xmlns:a16="http://schemas.microsoft.com/office/drawing/2014/main" val="2980837102"/>
                    </a:ext>
                  </a:extLst>
                </a:gridCol>
              </a:tblGrid>
              <a:tr h="1710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19079"/>
                  </a:ext>
                </a:extLst>
              </a:tr>
              <a:tr h="171036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Zone renforcée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Aubervilliers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608073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Bagnolet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04167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Bobigny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94686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Bondy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427548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Gagny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35777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La Courneuve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38093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Le Bourget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452105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Les Pavillons-sous-Bois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39734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Neuilly-sur-Marne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01623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Tremblay-en-France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94343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Villetaneuse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41980"/>
                  </a:ext>
                </a:extLst>
              </a:tr>
              <a:tr h="171036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ZIP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Aulnay-sous-Bois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460058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Clichy-sous-Bois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63752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Drancy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89602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Épinay-sur-Seine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3885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Le Blanc-Mesnil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11196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Le Pré-Saint-Gervais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52265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Les Lilas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97204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Livry-Gargan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317377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Montfermeil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74318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Montreuil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356801"/>
                  </a:ext>
                </a:extLst>
              </a:tr>
              <a:tr h="171036"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Neuilly-Plaisance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7163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AF655A1-4487-FBBD-8F76-2CF7CFDB5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8359"/>
              </p:ext>
            </p:extLst>
          </p:nvPr>
        </p:nvGraphicFramePr>
        <p:xfrm>
          <a:off x="6685471" y="2337758"/>
          <a:ext cx="4330700" cy="2579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365704103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98822672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50174"/>
                  </a:ext>
                </a:extLst>
              </a:tr>
              <a:tr h="202242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Noisy-le-Grand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77410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Noisy-le-Sec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0846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Pantin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88297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Pierrefitte-sur-Seine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5725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Rosny-sous-Bois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432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Saint-Denis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5775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Saint-Ouen-sur-Seine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0539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Sevran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3325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Stains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25633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Villemomble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707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Villepinte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57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Le Raincy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564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ZAC QPV en 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Romainville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81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61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668DF-0737-98A9-AD6A-FAF5C60AA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1AFE6CD9-C804-6BD3-F6F9-7C0CB6FBCF0F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94 – Val-de-Marne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C601288-1D3C-5155-5702-6F1267362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99105"/>
              </p:ext>
            </p:extLst>
          </p:nvPr>
        </p:nvGraphicFramePr>
        <p:xfrm>
          <a:off x="513183" y="2545915"/>
          <a:ext cx="3890864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589">
                  <a:extLst>
                    <a:ext uri="{9D8B030D-6E8A-4147-A177-3AD203B41FA5}">
                      <a16:colId xmlns:a16="http://schemas.microsoft.com/office/drawing/2014/main" val="1229803394"/>
                    </a:ext>
                  </a:extLst>
                </a:gridCol>
                <a:gridCol w="1231974">
                  <a:extLst>
                    <a:ext uri="{9D8B030D-6E8A-4147-A177-3AD203B41FA5}">
                      <a16:colId xmlns:a16="http://schemas.microsoft.com/office/drawing/2014/main" val="3666472476"/>
                    </a:ext>
                  </a:extLst>
                </a:gridCol>
                <a:gridCol w="1250301">
                  <a:extLst>
                    <a:ext uri="{9D8B030D-6E8A-4147-A177-3AD203B41FA5}">
                      <a16:colId xmlns:a16="http://schemas.microsoft.com/office/drawing/2014/main" val="1506793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TVS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% de population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incluant les QPV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36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Dont 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960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95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88292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916116E-6115-55CB-31D3-F3E6653FD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99" y="1107016"/>
            <a:ext cx="7267992" cy="50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2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E3EE-88DE-F584-2682-0B06466CE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8B9B759-FAA7-E232-8FE5-A514E58B3652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94 – Val-de-Marne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1DD2211-A92B-C3A7-43A2-3B0408697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0403"/>
              </p:ext>
            </p:extLst>
          </p:nvPr>
        </p:nvGraphicFramePr>
        <p:xfrm>
          <a:off x="2153398" y="1677748"/>
          <a:ext cx="3450191" cy="4131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919">
                  <a:extLst>
                    <a:ext uri="{9D8B030D-6E8A-4147-A177-3AD203B41FA5}">
                      <a16:colId xmlns:a16="http://schemas.microsoft.com/office/drawing/2014/main" val="2843423368"/>
                    </a:ext>
                  </a:extLst>
                </a:gridCol>
                <a:gridCol w="1740272">
                  <a:extLst>
                    <a:ext uri="{9D8B030D-6E8A-4147-A177-3AD203B41FA5}">
                      <a16:colId xmlns:a16="http://schemas.microsoft.com/office/drawing/2014/main" val="3826989297"/>
                    </a:ext>
                  </a:extLst>
                </a:gridCol>
              </a:tblGrid>
              <a:tr h="1456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78759"/>
                  </a:ext>
                </a:extLst>
              </a:tr>
              <a:tr h="145697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Zone renforcée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Arcueil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70278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Bonneuil-sur-Marne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35873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Chevilly-Larue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72290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Fresnes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001717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Ivry-sur-Seine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2818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L'Haÿ-les-Roses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05316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Limeil-Brévannes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26184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Valenton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58039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Villecresnes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7930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Choisy-le-Roi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91223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Villeneuve-Saint-Georges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6260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Vitry-sur-Seine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56406"/>
                  </a:ext>
                </a:extLst>
              </a:tr>
              <a:tr h="145697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ZIP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Alfortville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27959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Boissy-Saint-Léger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56683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Cachan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26876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Champigny-sur-Marne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09527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Chennevières-sur-Marne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83201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Villeneuve-le-Roi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778048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Fontenay-sous-Bois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28102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Gentilly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630232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La Queue-en-Brie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66735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Le Kremlin-Bicêtre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10952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Ormesson-sur-Marne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63791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Thiais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15279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Villejuif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62712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Villiers-sur-Marne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1" marR="6071" marT="6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44388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12305E1-00AA-C083-F69A-7BFDD3AC7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26940"/>
              </p:ext>
            </p:extLst>
          </p:nvPr>
        </p:nvGraphicFramePr>
        <p:xfrm>
          <a:off x="6480983" y="1943100"/>
          <a:ext cx="3450191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919">
                  <a:extLst>
                    <a:ext uri="{9D8B030D-6E8A-4147-A177-3AD203B41FA5}">
                      <a16:colId xmlns:a16="http://schemas.microsoft.com/office/drawing/2014/main" val="2843423368"/>
                    </a:ext>
                  </a:extLst>
                </a:gridCol>
                <a:gridCol w="1740272">
                  <a:extLst>
                    <a:ext uri="{9D8B030D-6E8A-4147-A177-3AD203B41FA5}">
                      <a16:colId xmlns:a16="http://schemas.microsoft.com/office/drawing/2014/main" val="3826989297"/>
                    </a:ext>
                  </a:extLst>
                </a:gridCol>
              </a:tblGrid>
              <a:tr h="1456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78759"/>
                  </a:ext>
                </a:extLst>
              </a:tr>
              <a:tr h="92357">
                <a:tc rowSpan="8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Charenton-le-Pont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70278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Perreux-sur-Marne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35873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Plessis-Trévise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72290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Maisons-Alfort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001717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Marolles-en-Brie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2818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Saint-Mandé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05316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Saint-Maurice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26184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58039"/>
                  </a:ext>
                </a:extLst>
              </a:tr>
              <a:tr h="1456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 QPV en ZIP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Créteil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7930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Sucy-en-Brie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91223"/>
                  </a:ext>
                </a:extLst>
              </a:tr>
              <a:tr h="1456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zones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Bry-sur-Marne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62605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Joinville-le-Pont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56406"/>
                  </a:ext>
                </a:extLst>
              </a:tr>
              <a:tr h="145697">
                <a:tc v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Nogent-sur-Marne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27959"/>
                  </a:ext>
                </a:extLst>
              </a:tr>
              <a:tr h="1456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zones QPV en ZIP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Saint-Maur-des-Fossés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56683"/>
                  </a:ext>
                </a:extLst>
              </a:tr>
              <a:tr h="145697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 QPV en ZIP 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26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5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BD6486D0-4AE9-E6F5-4D36-80D6C6BBD3C4}"/>
              </a:ext>
            </a:extLst>
          </p:cNvPr>
          <p:cNvSpPr txBox="1">
            <a:spLocks/>
          </p:cNvSpPr>
          <p:nvPr/>
        </p:nvSpPr>
        <p:spPr>
          <a:xfrm>
            <a:off x="368175" y="629594"/>
            <a:ext cx="11543225" cy="4571984"/>
          </a:xfrm>
          <a:prstGeom prst="rect">
            <a:avLst/>
          </a:prstGeom>
        </p:spPr>
        <p:txBody>
          <a:bodyPr>
            <a:no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/>
            <a:r>
              <a:rPr lang="fr-FR" sz="2400" b="1" dirty="0"/>
              <a:t>Le zonage est un dispositif réglementaire réévalué tous les 2 ans avec un cadrage national et des possibilités d’ajustement régional à la main des ARS</a:t>
            </a:r>
          </a:p>
          <a:p>
            <a:pPr marL="0"/>
            <a:endParaRPr lang="fr-FR" sz="1400" dirty="0"/>
          </a:p>
          <a:p>
            <a:pPr marL="0"/>
            <a:r>
              <a:rPr lang="fr-FR" sz="1400" dirty="0"/>
              <a:t>Objectifs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ea typeface="Calibri" panose="020F0502020204030204" pitchFamily="34" charset="0"/>
              </a:rPr>
              <a:t>identifier les territoires où l’accès aux soins est insuffisant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ea typeface="Calibri" panose="020F0502020204030204" pitchFamily="34" charset="0"/>
              </a:rPr>
              <a:t>repérer les zones sous-dotées en professionnels de santé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1400" dirty="0">
              <a:ea typeface="Calibri" panose="020F0502020204030204" pitchFamily="34" charset="0"/>
            </a:endParaRPr>
          </a:p>
          <a:p>
            <a:pPr marL="0"/>
            <a:r>
              <a:rPr lang="fr-FR" sz="1400" dirty="0">
                <a:ea typeface="Calibri" panose="020F0502020204030204" pitchFamily="34" charset="0"/>
              </a:rPr>
              <a:t>Le zonage permet ainsi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ea typeface="Calibri" panose="020F0502020204030204" pitchFamily="34" charset="0"/>
              </a:rPr>
              <a:t>d’orienter les politiques de répartition de l’offre de soins,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ea typeface="Calibri" panose="020F0502020204030204" pitchFamily="34" charset="0"/>
              </a:rPr>
              <a:t>de réduire les inégalités territoriales d’accès à la santé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ea typeface="Calibri" panose="020F0502020204030204" pitchFamily="34" charset="0"/>
              </a:rPr>
              <a:t>de favoriser l’attractivité des zones prioritaires grâce à des incitations financières et contractuelles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1400" dirty="0">
              <a:ea typeface="Calibri" panose="020F0502020204030204" pitchFamily="34" charset="0"/>
            </a:endParaRPr>
          </a:p>
          <a:p>
            <a:pPr marL="0" algn="just">
              <a:lnSpc>
                <a:spcPct val="107000"/>
              </a:lnSpc>
              <a:spcAft>
                <a:spcPts val="200"/>
              </a:spcAft>
              <a:tabLst>
                <a:tab pos="457200" algn="l"/>
              </a:tabLst>
            </a:pPr>
            <a:r>
              <a:rPr lang="fr-FR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Attendus de l’arrêté 2025 :</a:t>
            </a:r>
          </a:p>
          <a:p>
            <a:pPr algn="just">
              <a:lnSpc>
                <a:spcPct val="107000"/>
              </a:lnSpc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ZIP : 62,1% de la population (en 2022 : 62,4%)</a:t>
            </a:r>
          </a:p>
          <a:p>
            <a:pPr algn="just">
              <a:lnSpc>
                <a:spcPct val="107000"/>
              </a:lnSpc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ZAC : 24,6% de la population (en 2022 : 33,9%)</a:t>
            </a:r>
          </a:p>
          <a:p>
            <a:pPr algn="just">
              <a:lnSpc>
                <a:spcPct val="107000"/>
              </a:lnSpc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AZ : 13,3% de la population (en 2022 : 3,7%)</a:t>
            </a:r>
          </a:p>
          <a:p>
            <a:pPr marL="0"/>
            <a:endParaRPr lang="fr-FR" sz="1400" dirty="0">
              <a:ea typeface="Calibri" panose="020F0502020204030204" pitchFamily="34" charset="0"/>
            </a:endParaRPr>
          </a:p>
          <a:p>
            <a:pPr marL="0"/>
            <a:endParaRPr lang="fr-FR" sz="1400" dirty="0">
              <a:ea typeface="Calibri" panose="020F0502020204030204" pitchFamily="34" charset="0"/>
            </a:endParaRPr>
          </a:p>
          <a:p>
            <a:pPr marL="0"/>
            <a:endParaRPr lang="fr-FR" sz="1400" dirty="0"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1400" dirty="0">
              <a:ea typeface="Calibri" panose="020F0502020204030204" pitchFamily="34" charset="0"/>
            </a:endParaRPr>
          </a:p>
          <a:p>
            <a:pPr marL="0"/>
            <a:endParaRPr lang="fr-FR" sz="1400" dirty="0">
              <a:ea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34890C-A11B-480C-30B1-4A4D76B09E8B}"/>
              </a:ext>
            </a:extLst>
          </p:cNvPr>
          <p:cNvSpPr txBox="1"/>
          <p:nvPr/>
        </p:nvSpPr>
        <p:spPr>
          <a:xfrm>
            <a:off x="8979362" y="5201578"/>
            <a:ext cx="284446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IDF = 4ème région avec la plus grande part de sa population en ZIP</a:t>
            </a:r>
          </a:p>
        </p:txBody>
      </p:sp>
    </p:spTree>
    <p:extLst>
      <p:ext uri="{BB962C8B-B14F-4D97-AF65-F5344CB8AC3E}">
        <p14:creationId xmlns:p14="http://schemas.microsoft.com/office/powerpoint/2010/main" val="589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59F2A-0A1E-3BE2-8765-A46D20288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0A42F02-65AE-A6F2-BE3B-6A9F1F22B2B3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 – Val-d’Oise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CC69C4-DFF9-18AF-A9EF-A2D850FDD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05" y="763284"/>
            <a:ext cx="8032454" cy="5331431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31A747B-C2BB-5677-A5E7-EFDE47917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54970"/>
              </p:ext>
            </p:extLst>
          </p:nvPr>
        </p:nvGraphicFramePr>
        <p:xfrm>
          <a:off x="513183" y="2545915"/>
          <a:ext cx="3890864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589">
                  <a:extLst>
                    <a:ext uri="{9D8B030D-6E8A-4147-A177-3AD203B41FA5}">
                      <a16:colId xmlns:a16="http://schemas.microsoft.com/office/drawing/2014/main" val="1229803394"/>
                    </a:ext>
                  </a:extLst>
                </a:gridCol>
                <a:gridCol w="1231974">
                  <a:extLst>
                    <a:ext uri="{9D8B030D-6E8A-4147-A177-3AD203B41FA5}">
                      <a16:colId xmlns:a16="http://schemas.microsoft.com/office/drawing/2014/main" val="3666472476"/>
                    </a:ext>
                  </a:extLst>
                </a:gridCol>
                <a:gridCol w="1250301">
                  <a:extLst>
                    <a:ext uri="{9D8B030D-6E8A-4147-A177-3AD203B41FA5}">
                      <a16:colId xmlns:a16="http://schemas.microsoft.com/office/drawing/2014/main" val="1506793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TVS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% de population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incluant les QPV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36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Dont 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960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95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88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411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9FE2F-418E-0402-5189-B776884A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80196DD4-510B-9610-C384-16FB7A8AB603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 – Val-d’Oise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44CEB41-20AD-B06C-A233-3EB23C568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87197"/>
              </p:ext>
            </p:extLst>
          </p:nvPr>
        </p:nvGraphicFramePr>
        <p:xfrm>
          <a:off x="1991024" y="1884783"/>
          <a:ext cx="3326970" cy="4136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850">
                  <a:extLst>
                    <a:ext uri="{9D8B030D-6E8A-4147-A177-3AD203B41FA5}">
                      <a16:colId xmlns:a16="http://schemas.microsoft.com/office/drawing/2014/main" val="1725390730"/>
                    </a:ext>
                  </a:extLst>
                </a:gridCol>
                <a:gridCol w="1678120">
                  <a:extLst>
                    <a:ext uri="{9D8B030D-6E8A-4147-A177-3AD203B41FA5}">
                      <a16:colId xmlns:a16="http://schemas.microsoft.com/office/drawing/2014/main" val="499441310"/>
                    </a:ext>
                  </a:extLst>
                </a:gridCol>
              </a:tblGrid>
              <a:tr h="1404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51409"/>
                  </a:ext>
                </a:extLst>
              </a:tr>
              <a:tr h="140494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Zone renforcée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Argenteuil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7029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Auvers-sur-Oise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69881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Beauchamp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5902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Beaumont-sur-Oise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53537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Bezons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9695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Domont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35318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Goussainville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860588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Marines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25930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Saint-Gratien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63007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Sannois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24912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Taverny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74291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Viarmes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08167"/>
                  </a:ext>
                </a:extLst>
              </a:tr>
              <a:tr h="140494">
                <a:tc rowSpan="15"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ZIP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Arnouville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81658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Cergy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9936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Chambly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02724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Deuil-la-Barre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8626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Enghien-les-Bains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70193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Ermont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93813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Ézanville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90743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Fosses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42609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Franconville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2105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Garges-lès-Gonesse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15469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Herblay-sur-Seine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40573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Jouy-le-Moutier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68015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Le Plessis-Bouchard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52365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Louvres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21069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Magny-en-Vexin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4926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E18E758-DDF7-99F9-65B1-0382EF6F1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15209"/>
              </p:ext>
            </p:extLst>
          </p:nvPr>
        </p:nvGraphicFramePr>
        <p:xfrm>
          <a:off x="6499764" y="1884783"/>
          <a:ext cx="3326970" cy="430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850">
                  <a:extLst>
                    <a:ext uri="{9D8B030D-6E8A-4147-A177-3AD203B41FA5}">
                      <a16:colId xmlns:a16="http://schemas.microsoft.com/office/drawing/2014/main" val="1725390730"/>
                    </a:ext>
                  </a:extLst>
                </a:gridCol>
                <a:gridCol w="1678120">
                  <a:extLst>
                    <a:ext uri="{9D8B030D-6E8A-4147-A177-3AD203B41FA5}">
                      <a16:colId xmlns:a16="http://schemas.microsoft.com/office/drawing/2014/main" val="499441310"/>
                    </a:ext>
                  </a:extLst>
                </a:gridCol>
              </a:tblGrid>
              <a:tr h="1404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51409"/>
                  </a:ext>
                </a:extLst>
              </a:tr>
              <a:tr h="175951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Méru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7029"/>
                  </a:ext>
                </a:extLst>
              </a:tr>
              <a:tr h="28273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Méry-sur-Oise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69881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Montigny-lès-Cormeilles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5902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Montmorency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53537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9695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35318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Pierrelaye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860588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Pontoise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25930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Saint-Brice-sous-Forêt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63007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Saint-Leu-la-Forêt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24912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Saint-Ouen-l'Aumône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74291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Soisy-sous-Montmorency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08167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Vauréal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81658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Villiers-le-Bel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9936"/>
                  </a:ext>
                </a:extLst>
              </a:tr>
              <a:tr h="140494"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Cormeilles-en-Parisis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02724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Eaubonne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8626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L'Isle-Adam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70193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Roissy-en-France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93813"/>
                  </a:ext>
                </a:extLst>
              </a:tr>
              <a:tr h="1404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 QPV en ZIP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Éragny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90743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Montmagny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42609"/>
                  </a:ext>
                </a:extLst>
              </a:tr>
              <a:tr h="1404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 QPV en ZIP 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Gonesse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2105"/>
                  </a:ext>
                </a:extLst>
              </a:tr>
              <a:tr h="1404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Sarcelles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1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15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 txBox="1">
            <a:spLocks/>
          </p:cNvSpPr>
          <p:nvPr/>
        </p:nvSpPr>
        <p:spPr bwMode="gray">
          <a:xfrm>
            <a:off x="348086" y="2383461"/>
            <a:ext cx="9256700" cy="54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b="1" dirty="0"/>
              <a:t>2. Indicateurs – Score – Maille Géographique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41ED76-3C15-92A9-4DE4-5D10201BC52F}"/>
              </a:ext>
            </a:extLst>
          </p:cNvPr>
          <p:cNvSpPr/>
          <p:nvPr/>
        </p:nvSpPr>
        <p:spPr>
          <a:xfrm>
            <a:off x="348086" y="4018176"/>
            <a:ext cx="784600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4129" indent="-644129" defTabSz="685800">
              <a:defRPr/>
            </a:pPr>
            <a:r>
              <a:rPr lang="fr-FR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7 indicateurs </a:t>
            </a: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</a:p>
          <a:p>
            <a:pPr marL="644129" indent="-644129" defTabSz="685800">
              <a:defRPr/>
            </a:pPr>
            <a:endParaRPr lang="fr-FR" sz="1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69106" lvl="1" indent="-270000" defTabSz="685800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Caractéristiques sociales (1) : </a:t>
            </a:r>
            <a:r>
              <a:rPr lang="fr-FR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IDH2 – 2021 (coefficient 2)</a:t>
            </a:r>
          </a:p>
          <a:p>
            <a:pPr marL="469106" lvl="1" indent="-270000" defTabSz="685800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Morbidité (1) : </a:t>
            </a:r>
            <a:r>
              <a:rPr lang="fr-FR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% population ALD</a:t>
            </a:r>
          </a:p>
          <a:p>
            <a:pPr marL="469106" lvl="1" indent="-270000" defTabSz="685800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Démographie médicale (5) : </a:t>
            </a:r>
          </a:p>
          <a:p>
            <a:pPr marL="658415" lvl="2" indent="-270000" defTabSz="685800">
              <a:buClr>
                <a:schemeClr val="tx2">
                  <a:lumMod val="60000"/>
                  <a:lumOff val="40000"/>
                </a:schemeClr>
              </a:buClr>
              <a:buSzPct val="55000"/>
              <a:buFont typeface="Wingdings" panose="05000000000000000000" pitchFamily="2" charset="2"/>
              <a:buChar char="§"/>
              <a:defRPr/>
            </a:pPr>
            <a:r>
              <a:rPr lang="fr-FR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Densité MG </a:t>
            </a: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: nb MG /10 000 habitants </a:t>
            </a:r>
            <a:endParaRPr lang="fr-FR" sz="1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658415" lvl="2" indent="-270000" defTabSz="685800">
              <a:buClr>
                <a:schemeClr val="tx2">
                  <a:lumMod val="60000"/>
                  <a:lumOff val="40000"/>
                </a:schemeClr>
              </a:buClr>
              <a:buSzPct val="55000"/>
              <a:buFont typeface="Wingdings" panose="05000000000000000000" pitchFamily="2" charset="2"/>
              <a:buChar char="§"/>
              <a:defRPr/>
            </a:pPr>
            <a:r>
              <a:rPr lang="fr-FR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Evolution effectifs MG </a:t>
            </a: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2022 - 2024</a:t>
            </a:r>
          </a:p>
          <a:p>
            <a:pPr marL="658415" lvl="2" indent="-270000" defTabSz="685800">
              <a:buClr>
                <a:schemeClr val="tx2">
                  <a:lumMod val="60000"/>
                  <a:lumOff val="40000"/>
                </a:schemeClr>
              </a:buClr>
              <a:buSzPct val="55000"/>
              <a:buFont typeface="Wingdings" panose="05000000000000000000" pitchFamily="2" charset="2"/>
              <a:buChar char="§"/>
              <a:defRPr/>
            </a:pPr>
            <a:r>
              <a:rPr lang="fr-FR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Dynamique d’installation </a:t>
            </a: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: % primo-installations en libéral (2022-24) / nb de MG 2022</a:t>
            </a:r>
          </a:p>
          <a:p>
            <a:pPr marL="658415" lvl="2" indent="-270000" defTabSz="685800">
              <a:buClr>
                <a:schemeClr val="tx2">
                  <a:lumMod val="60000"/>
                  <a:lumOff val="40000"/>
                </a:schemeClr>
              </a:buClr>
              <a:buSzPct val="55000"/>
              <a:buFont typeface="Wingdings" panose="05000000000000000000" pitchFamily="2" charset="2"/>
              <a:buChar char="§"/>
              <a:defRPr/>
            </a:pPr>
            <a:r>
              <a:rPr lang="fr-FR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Age des médecins </a:t>
            </a: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: % de MG </a:t>
            </a:r>
            <a:r>
              <a:rPr lang="fr-FR" sz="14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&gt;</a:t>
            </a: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 62 ans</a:t>
            </a:r>
          </a:p>
          <a:p>
            <a:pPr marL="658415" lvl="2" indent="-270000" defTabSz="685800">
              <a:buClr>
                <a:schemeClr val="tx2">
                  <a:lumMod val="60000"/>
                  <a:lumOff val="40000"/>
                </a:schemeClr>
              </a:buClr>
              <a:buSzPct val="55000"/>
              <a:buFont typeface="Wingdings" panose="05000000000000000000" pitchFamily="2" charset="2"/>
              <a:buChar char="§"/>
              <a:defRPr/>
            </a:pPr>
            <a:r>
              <a:rPr lang="fr-FR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Densité de spécialistes </a:t>
            </a: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: nb méd. spécialistes accès direct </a:t>
            </a:r>
            <a:r>
              <a:rPr lang="de-DE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/ 10 000 </a:t>
            </a:r>
            <a:r>
              <a:rPr lang="de-DE" sz="1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habitants</a:t>
            </a:r>
            <a:endParaRPr lang="de-DE" sz="1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88415" lvl="2" defTabSz="685800">
              <a:buClr>
                <a:schemeClr val="tx2">
                  <a:lumMod val="60000"/>
                  <a:lumOff val="40000"/>
                </a:schemeClr>
              </a:buClr>
              <a:buSzPct val="55000"/>
              <a:defRPr/>
            </a:pPr>
            <a:endParaRPr lang="de-DE" sz="1400" dirty="0">
              <a:solidFill>
                <a:srgbClr val="000000"/>
              </a:solidFill>
            </a:endParaRPr>
          </a:p>
          <a:p>
            <a:pPr marL="388415" lvl="2" defTabSz="685800">
              <a:buClr>
                <a:schemeClr val="tx2">
                  <a:lumMod val="60000"/>
                  <a:lumOff val="40000"/>
                </a:schemeClr>
              </a:buClr>
              <a:buSzPct val="55000"/>
              <a:defRPr/>
            </a:pP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BBC682F-ACB1-B899-55D0-67EA638CFAF4}"/>
              </a:ext>
            </a:extLst>
          </p:cNvPr>
          <p:cNvSpPr txBox="1">
            <a:spLocks/>
          </p:cNvSpPr>
          <p:nvPr/>
        </p:nvSpPr>
        <p:spPr bwMode="gray">
          <a:xfrm>
            <a:off x="348086" y="805637"/>
            <a:ext cx="11616751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1. Méthodologie</a:t>
            </a:r>
            <a:endParaRPr lang="fr-FR" sz="2400" b="1" dirty="0">
              <a:solidFill>
                <a:srgbClr val="000000"/>
              </a:solidFill>
              <a:latin typeface="Arial"/>
            </a:endParaRPr>
          </a:p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Arrêté du 9 mai 2025 fixe:</a:t>
            </a:r>
          </a:p>
          <a:p>
            <a:pPr marL="465664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Arial"/>
              </a:rPr>
              <a:t>La méthodologie du zonage</a:t>
            </a:r>
          </a:p>
          <a:p>
            <a:pPr marL="465664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Les parts régionales de population pour la détermination des zones avec une offre de soins insuffisant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393628-CD43-C48A-BB26-676D9CCBAAEE}"/>
              </a:ext>
            </a:extLst>
          </p:cNvPr>
          <p:cNvSpPr txBox="1"/>
          <p:nvPr/>
        </p:nvSpPr>
        <p:spPr>
          <a:xfrm>
            <a:off x="348086" y="2814870"/>
            <a:ext cx="60945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68785" defTabSz="685800">
              <a:buClr>
                <a:schemeClr val="tx2">
                  <a:lumMod val="60000"/>
                  <a:lumOff val="40000"/>
                </a:schemeClr>
              </a:buClr>
              <a:buSzPct val="55000"/>
              <a:defRPr/>
            </a:pPr>
            <a:r>
              <a:rPr lang="fr-FR" sz="1400" b="1" dirty="0"/>
              <a:t>Maille géographique :</a:t>
            </a:r>
          </a:p>
          <a:p>
            <a:pPr marL="0" lvl="1" indent="-68785" defTabSz="685800">
              <a:buClr>
                <a:schemeClr val="tx2">
                  <a:lumMod val="60000"/>
                  <a:lumOff val="40000"/>
                </a:schemeClr>
              </a:buClr>
              <a:buSzPct val="55000"/>
              <a:defRPr/>
            </a:pPr>
            <a:endParaRPr lang="fr-FR" sz="1400" b="1" dirty="0"/>
          </a:p>
          <a:p>
            <a:pPr marL="469106" lvl="1" indent="-270000" defTabSz="685800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Territoire de Vie Santé (TVS) </a:t>
            </a:r>
          </a:p>
          <a:p>
            <a:pPr marL="469106" lvl="1" indent="-270000" defTabSz="685800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Arrondissements pour Paris</a:t>
            </a:r>
          </a:p>
          <a:p>
            <a:pPr marL="469106" lvl="1" indent="-270000" defTabSz="685800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1400" dirty="0"/>
              <a:t>Quartier prioritaire Politique de la Ville (QPV)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ADA33F-B458-FA07-7010-3725ED49A4E4}"/>
              </a:ext>
            </a:extLst>
          </p:cNvPr>
          <p:cNvSpPr txBox="1"/>
          <p:nvPr/>
        </p:nvSpPr>
        <p:spPr>
          <a:xfrm>
            <a:off x="6097438" y="3511068"/>
            <a:ext cx="609456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4129" indent="-644129" defTabSz="685800">
              <a:defRPr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Points attribués si classement TVS &lt; 6</a:t>
            </a:r>
            <a:r>
              <a:rPr lang="fr-FR" sz="16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ème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décile </a:t>
            </a: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(ou </a:t>
            </a:r>
            <a:r>
              <a:rPr lang="fr-FR" sz="105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&gt;</a:t>
            </a: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selon indicateur)</a:t>
            </a:r>
            <a:endParaRPr lang="fr-FR" sz="15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44129" indent="-644129" defTabSz="685800">
              <a:defRPr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Score de classement des TVS (0 à 8 points)</a:t>
            </a:r>
            <a:endParaRPr lang="fr-FR" sz="1600" b="1" kern="0" dirty="0">
              <a:solidFill>
                <a:srgbClr val="000000"/>
              </a:solidFill>
              <a:latin typeface="Arial"/>
            </a:endParaRPr>
          </a:p>
          <a:p>
            <a:pPr marL="1382315" lvl="3" indent="-27000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1000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 à 8 points 	ZIP               </a:t>
            </a:r>
          </a:p>
          <a:p>
            <a:pPr marL="1382315" lvl="3" indent="-27000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1000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 à 3 points 	ZAC</a:t>
            </a:r>
          </a:p>
          <a:p>
            <a:pPr marL="1382315" lvl="3" indent="-27000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1000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0 à 1 point 	Autres zones</a:t>
            </a:r>
          </a:p>
        </p:txBody>
      </p:sp>
      <p:sp>
        <p:nvSpPr>
          <p:cNvPr id="6" name="Flèche droite 11">
            <a:extLst>
              <a:ext uri="{FF2B5EF4-FFF2-40B4-BE49-F238E27FC236}">
                <a16:creationId xmlns:a16="http://schemas.microsoft.com/office/drawing/2014/main" id="{2802B1B7-EC8A-81F7-C19A-176F9D017CBD}"/>
              </a:ext>
            </a:extLst>
          </p:cNvPr>
          <p:cNvSpPr/>
          <p:nvPr/>
        </p:nvSpPr>
        <p:spPr>
          <a:xfrm>
            <a:off x="8572266" y="4123070"/>
            <a:ext cx="254726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Flèche droite 11">
            <a:extLst>
              <a:ext uri="{FF2B5EF4-FFF2-40B4-BE49-F238E27FC236}">
                <a16:creationId xmlns:a16="http://schemas.microsoft.com/office/drawing/2014/main" id="{CF83E07E-FE3B-BB1C-7BD1-B1AD95EF6767}"/>
              </a:ext>
            </a:extLst>
          </p:cNvPr>
          <p:cNvSpPr/>
          <p:nvPr/>
        </p:nvSpPr>
        <p:spPr>
          <a:xfrm>
            <a:off x="8572266" y="4364265"/>
            <a:ext cx="254726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74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1F094FA7-BC0F-3254-E932-438D1B8AF8D3}"/>
              </a:ext>
            </a:extLst>
          </p:cNvPr>
          <p:cNvSpPr txBox="1">
            <a:spLocks/>
          </p:cNvSpPr>
          <p:nvPr/>
        </p:nvSpPr>
        <p:spPr>
          <a:xfrm>
            <a:off x="533399" y="1244993"/>
            <a:ext cx="10515600" cy="42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latin typeface="Mariann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Comparaison des scénarios </a:t>
            </a:r>
            <a:br>
              <a:rPr lang="fr-FR" sz="24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5400" dirty="0">
              <a:latin typeface="Marianne" panose="02000000000000000000" pitchFamily="2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EA8A3ED-4B58-90D6-D122-EAB52438E40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779486"/>
          <a:ext cx="9906000" cy="3286125"/>
        </p:xfrm>
        <a:graphic>
          <a:graphicData uri="http://schemas.openxmlformats.org/drawingml/2006/table">
            <a:tbl>
              <a:tblPr firstRow="1" firstCol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39802512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489546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385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241581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059335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838842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43532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955324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741442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893643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716378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13359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31877460"/>
                    </a:ext>
                  </a:extLst>
                </a:gridCol>
              </a:tblGrid>
              <a:tr h="48577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Scénario 1 : IDH2 à 2 et QPV en ZIP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Scénario 2: IDH2 à 1 densité MG à 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Scénario 3 : IDH2 à 2 densité MG à 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164346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Scénario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ZIP Renforcée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ZIP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QPV en ZIP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Total ZIP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ZIP Renforcée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ZIP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 dirty="0">
                          <a:effectLst/>
                        </a:rPr>
                        <a:t>QPV en ZIP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Total ZIP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ZIP Renforcée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ZIP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QPV en ZIP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Total ZIP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488520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Paris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0,00%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25,10%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27,40%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0,00%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16,30%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20,30%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0,00%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25,10%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27,40%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10084"/>
                  </a:ext>
                </a:extLst>
              </a:tr>
              <a:tr h="3524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Seine-et-Marne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33,60%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46,10%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80,70%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33,60%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39,30%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1,50%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74,40%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48,20%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31,90%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81,10%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23965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Yvelines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11,70%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34,70%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2,60%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49,00%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12,40%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41,30%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2,60%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56,30%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15,80%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42,70%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60,70%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96661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Essonne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29,00%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46,70%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77,10%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26,90%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51,40%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79,70%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33,00%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48,40%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82,80%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44266"/>
                  </a:ext>
                </a:extLst>
              </a:tr>
              <a:tr h="3524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Hauts-de-Seine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0,00%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25,90%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27,20%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0,00%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38,10%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39,30%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18,90%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19,50%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39,60%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05463"/>
                  </a:ext>
                </a:extLst>
              </a:tr>
              <a:tr h="3524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Seine-Saint-Denis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27,70%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68,90%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0,70%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97,30%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27,70%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60,50%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5,30%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93,50%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47,40%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51,70%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0,00%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99,10%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75858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Val-de-Marne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26,20%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40,20%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68,40%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26,20%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39,20%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2,50%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67,90%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33,60%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33,90%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2,00%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69,50%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17381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Val-d'Oise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20,80%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68,10%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0,90%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89,80%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20,80%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56,70%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81,60%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46,10%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42,70%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0,90%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89,70%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19162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Total général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17,30%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43,20%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1,60%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62,10%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17,20%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41,40%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2,90%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61,50%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28,50%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36,10%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1,40%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66,10%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9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67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97953-FF94-96B3-EA0C-45167E8F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D51519-69EE-47B7-C859-04AAF9940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8" y="829941"/>
            <a:ext cx="5651708" cy="3996005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8D2A9F2-DCA6-000F-5F85-8B2F1481F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44933"/>
              </p:ext>
            </p:extLst>
          </p:nvPr>
        </p:nvGraphicFramePr>
        <p:xfrm>
          <a:off x="7205019" y="5006978"/>
          <a:ext cx="4355296" cy="1097280"/>
        </p:xfrm>
        <a:graphic>
          <a:graphicData uri="http://schemas.openxmlformats.org/drawingml/2006/table">
            <a:tbl>
              <a:tblPr/>
              <a:tblGrid>
                <a:gridCol w="1827757">
                  <a:extLst>
                    <a:ext uri="{9D8B030D-6E8A-4147-A177-3AD203B41FA5}">
                      <a16:colId xmlns:a16="http://schemas.microsoft.com/office/drawing/2014/main" val="2127189242"/>
                    </a:ext>
                  </a:extLst>
                </a:gridCol>
                <a:gridCol w="1362973">
                  <a:extLst>
                    <a:ext uri="{9D8B030D-6E8A-4147-A177-3AD203B41FA5}">
                      <a16:colId xmlns:a16="http://schemas.microsoft.com/office/drawing/2014/main" val="3300364685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val="357818011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Zonage actuel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TVS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population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632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783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Zone renforcée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7983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06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zones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072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52608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0D1E531-114E-6CF9-FACC-C2E17DDA1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876785"/>
              </p:ext>
            </p:extLst>
          </p:nvPr>
        </p:nvGraphicFramePr>
        <p:xfrm>
          <a:off x="1602928" y="5006978"/>
          <a:ext cx="4076754" cy="1043940"/>
        </p:xfrm>
        <a:graphic>
          <a:graphicData uri="http://schemas.openxmlformats.org/drawingml/2006/table">
            <a:tbl>
              <a:tblPr/>
              <a:tblGrid>
                <a:gridCol w="1651532">
                  <a:extLst>
                    <a:ext uri="{9D8B030D-6E8A-4147-A177-3AD203B41FA5}">
                      <a16:colId xmlns:a16="http://schemas.microsoft.com/office/drawing/2014/main" val="1953448867"/>
                    </a:ext>
                  </a:extLst>
                </a:gridCol>
                <a:gridCol w="1175414">
                  <a:extLst>
                    <a:ext uri="{9D8B030D-6E8A-4147-A177-3AD203B41FA5}">
                      <a16:colId xmlns:a16="http://schemas.microsoft.com/office/drawing/2014/main" val="2699369395"/>
                    </a:ext>
                  </a:extLst>
                </a:gridCol>
                <a:gridCol w="1249808">
                  <a:extLst>
                    <a:ext uri="{9D8B030D-6E8A-4147-A177-3AD203B41FA5}">
                      <a16:colId xmlns:a16="http://schemas.microsoft.com/office/drawing/2014/main" val="3308726227"/>
                    </a:ext>
                  </a:extLst>
                </a:gridCol>
              </a:tblGrid>
              <a:tr h="1515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Zonage actuel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TVS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population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25437"/>
                  </a:ext>
                </a:extLst>
              </a:tr>
              <a:tr h="16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998"/>
                  </a:ext>
                </a:extLst>
              </a:tr>
              <a:tr h="16043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ZIP+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55445"/>
                  </a:ext>
                </a:extLst>
              </a:tr>
              <a:tr h="16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13420"/>
                  </a:ext>
                </a:extLst>
              </a:tr>
              <a:tr h="16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zones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731686"/>
                  </a:ext>
                </a:extLst>
              </a:tr>
              <a:tr h="16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85762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54E82786-0C37-C6B4-276E-92D829C34B36}"/>
              </a:ext>
            </a:extLst>
          </p:cNvPr>
          <p:cNvSpPr txBox="1"/>
          <p:nvPr/>
        </p:nvSpPr>
        <p:spPr>
          <a:xfrm>
            <a:off x="8815008" y="1045229"/>
            <a:ext cx="1659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Zonage médecins 2025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1887D2C-EB35-478E-0466-7F72380B0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4" y="908052"/>
            <a:ext cx="5688656" cy="38882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61B1ED6-5AC7-F188-0F1D-A3CC2666140C}"/>
              </a:ext>
            </a:extLst>
          </p:cNvPr>
          <p:cNvSpPr txBox="1"/>
          <p:nvPr/>
        </p:nvSpPr>
        <p:spPr>
          <a:xfrm>
            <a:off x="2785712" y="1045229"/>
            <a:ext cx="1659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Zonage médecins 2022</a:t>
            </a:r>
          </a:p>
        </p:txBody>
      </p:sp>
    </p:spTree>
    <p:extLst>
      <p:ext uri="{BB962C8B-B14F-4D97-AF65-F5344CB8AC3E}">
        <p14:creationId xmlns:p14="http://schemas.microsoft.com/office/powerpoint/2010/main" val="378112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EBD79-8B87-AAD0-1433-F7C1B5AB4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4D183C65-DC72-48BB-BBCF-4A73986EA6D8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75 - Paris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CB6686-4A65-1405-82F0-FF5ABAC1B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46" y="631483"/>
            <a:ext cx="8684440" cy="5295171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C0FCB3D-A947-9976-9CDB-0A296FE6F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88929"/>
              </p:ext>
            </p:extLst>
          </p:nvPr>
        </p:nvGraphicFramePr>
        <p:xfrm>
          <a:off x="513183" y="2545915"/>
          <a:ext cx="3890864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589">
                  <a:extLst>
                    <a:ext uri="{9D8B030D-6E8A-4147-A177-3AD203B41FA5}">
                      <a16:colId xmlns:a16="http://schemas.microsoft.com/office/drawing/2014/main" val="1229803394"/>
                    </a:ext>
                  </a:extLst>
                </a:gridCol>
                <a:gridCol w="1231974">
                  <a:extLst>
                    <a:ext uri="{9D8B030D-6E8A-4147-A177-3AD203B41FA5}">
                      <a16:colId xmlns:a16="http://schemas.microsoft.com/office/drawing/2014/main" val="3666472476"/>
                    </a:ext>
                  </a:extLst>
                </a:gridCol>
                <a:gridCol w="1250301">
                  <a:extLst>
                    <a:ext uri="{9D8B030D-6E8A-4147-A177-3AD203B41FA5}">
                      <a16:colId xmlns:a16="http://schemas.microsoft.com/office/drawing/2014/main" val="1506793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TVS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% de population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incluant les QPV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36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Dont 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960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95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88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85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C9407-DC06-A1A1-CC3D-289B00E0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BB6DB7B0-FFA4-991A-9017-8C12D5178402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75 - Paris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C7F1475-0A48-3485-307A-AF079286C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68497"/>
              </p:ext>
            </p:extLst>
          </p:nvPr>
        </p:nvGraphicFramePr>
        <p:xfrm>
          <a:off x="2916074" y="878779"/>
          <a:ext cx="6703787" cy="5047875"/>
        </p:xfrm>
        <a:graphic>
          <a:graphicData uri="http://schemas.openxmlformats.org/drawingml/2006/table">
            <a:tbl>
              <a:tblPr/>
              <a:tblGrid>
                <a:gridCol w="3322405">
                  <a:extLst>
                    <a:ext uri="{9D8B030D-6E8A-4147-A177-3AD203B41FA5}">
                      <a16:colId xmlns:a16="http://schemas.microsoft.com/office/drawing/2014/main" val="3203147109"/>
                    </a:ext>
                  </a:extLst>
                </a:gridCol>
                <a:gridCol w="3381382">
                  <a:extLst>
                    <a:ext uri="{9D8B030D-6E8A-4147-A177-3AD203B41FA5}">
                      <a16:colId xmlns:a16="http://schemas.microsoft.com/office/drawing/2014/main" val="3866482635"/>
                    </a:ext>
                  </a:extLst>
                </a:gridCol>
              </a:tblGrid>
              <a:tr h="2403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51526"/>
                  </a:ext>
                </a:extLst>
              </a:tr>
              <a:tr h="24037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14e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39122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18e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07879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19e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80104"/>
                  </a:ext>
                </a:extLst>
              </a:tr>
              <a:tr h="24037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12e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21240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5e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78074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6e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7744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7e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44244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8e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00713"/>
                  </a:ext>
                </a:extLst>
              </a:tr>
              <a:tr h="24037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 QPV en ZIP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10e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488743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11e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04020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13e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89028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20e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255520"/>
                  </a:ext>
                </a:extLst>
              </a:tr>
              <a:tr h="24037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zones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16e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67786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1er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606914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2e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00058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3e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786651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4e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31569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9e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5162"/>
                  </a:ext>
                </a:extLst>
              </a:tr>
              <a:tr h="2403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zones QPV en ZIP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15e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549368"/>
                  </a:ext>
                </a:extLst>
              </a:tr>
              <a:tr h="240375">
                <a:tc v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17e Arrondissement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45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05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DD999-61E0-36AD-DA85-39E2F3EE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A1EDB349-0D15-2B16-6277-FF9C64B9A1AD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77 – Seine-et-Marne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C4E893-64D2-693E-6449-5A17DF8D6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10" y="1052116"/>
            <a:ext cx="8048468" cy="4995308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C279C7A-099A-2DC8-8BBA-CB8982007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04818"/>
              </p:ext>
            </p:extLst>
          </p:nvPr>
        </p:nvGraphicFramePr>
        <p:xfrm>
          <a:off x="513183" y="2545915"/>
          <a:ext cx="3890864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589">
                  <a:extLst>
                    <a:ext uri="{9D8B030D-6E8A-4147-A177-3AD203B41FA5}">
                      <a16:colId xmlns:a16="http://schemas.microsoft.com/office/drawing/2014/main" val="1229803394"/>
                    </a:ext>
                  </a:extLst>
                </a:gridCol>
                <a:gridCol w="1231974">
                  <a:extLst>
                    <a:ext uri="{9D8B030D-6E8A-4147-A177-3AD203B41FA5}">
                      <a16:colId xmlns:a16="http://schemas.microsoft.com/office/drawing/2014/main" val="3666472476"/>
                    </a:ext>
                  </a:extLst>
                </a:gridCol>
                <a:gridCol w="1250301">
                  <a:extLst>
                    <a:ext uri="{9D8B030D-6E8A-4147-A177-3AD203B41FA5}">
                      <a16:colId xmlns:a16="http://schemas.microsoft.com/office/drawing/2014/main" val="1506793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TVS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% de population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incluant les QPV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36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ZIP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Dont Zone renforcée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960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ZAC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595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Autres zones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88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37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31825-9B9B-5712-3905-89A1E08A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FA1E55-3FB8-72F1-A631-144C9C405226}"/>
              </a:ext>
            </a:extLst>
          </p:cNvPr>
          <p:cNvSpPr txBox="1">
            <a:spLocks/>
          </p:cNvSpPr>
          <p:nvPr/>
        </p:nvSpPr>
        <p:spPr bwMode="gray">
          <a:xfrm>
            <a:off x="261822" y="931346"/>
            <a:ext cx="9256700" cy="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22764" algn="l" rtl="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772" indent="-228594" algn="l" rtl="0" eaLnBrk="0" fontAlgn="base" hangingPunct="0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6949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243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102" indent="-228594" algn="l" rtl="0" eaLnBrk="0" fontAlgn="base" hangingPunct="0">
              <a:spcBef>
                <a:spcPts val="133"/>
              </a:spcBef>
              <a:spcAft>
                <a:spcPts val="133"/>
              </a:spcAft>
              <a:buSzPct val="100000"/>
              <a:buFont typeface="Wingdings" panose="05000000000000000000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77 – Seine-et-Marne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C0E2765-CE3E-4810-ED6E-B026FBD30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58992"/>
              </p:ext>
            </p:extLst>
          </p:nvPr>
        </p:nvGraphicFramePr>
        <p:xfrm>
          <a:off x="580664" y="1603258"/>
          <a:ext cx="6223001" cy="4328238"/>
        </p:xfrm>
        <a:graphic>
          <a:graphicData uri="http://schemas.openxmlformats.org/drawingml/2006/table">
            <a:tbl>
              <a:tblPr/>
              <a:tblGrid>
                <a:gridCol w="2543873">
                  <a:extLst>
                    <a:ext uri="{9D8B030D-6E8A-4147-A177-3AD203B41FA5}">
                      <a16:colId xmlns:a16="http://schemas.microsoft.com/office/drawing/2014/main" val="2308441974"/>
                    </a:ext>
                  </a:extLst>
                </a:gridCol>
                <a:gridCol w="1839564">
                  <a:extLst>
                    <a:ext uri="{9D8B030D-6E8A-4147-A177-3AD203B41FA5}">
                      <a16:colId xmlns:a16="http://schemas.microsoft.com/office/drawing/2014/main" val="2559938313"/>
                    </a:ext>
                  </a:extLst>
                </a:gridCol>
                <a:gridCol w="1839564">
                  <a:extLst>
                    <a:ext uri="{9D8B030D-6E8A-4147-A177-3AD203B41FA5}">
                      <a16:colId xmlns:a16="http://schemas.microsoft.com/office/drawing/2014/main" val="1608076959"/>
                    </a:ext>
                  </a:extLst>
                </a:gridCol>
              </a:tblGrid>
              <a:tr h="1235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792788"/>
                  </a:ext>
                </a:extLst>
              </a:tr>
              <a:tr h="123582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renforcée</a:t>
                      </a:r>
                    </a:p>
                  </a:txBody>
                  <a:tcPr marL="2778" marR="2778" marT="27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Bray-sur-Seine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Moissy-Cramayel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331787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Brie-Comte-Robert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Montereau-Fault-Yonne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375258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Coulommiers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Mormant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848801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Ferté-Gaucher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Nangis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551161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Ferté-sous-Jouarre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Nanteuil-lès-Meaux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558452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Mée-sur-Seine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Nemours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375718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Plessis-Belleville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Noisiel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183274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Lizy-sur-Ourcq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Provins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73012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Meaux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Puiseaux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131567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Melun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Souppes-sur-Loing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896063"/>
                  </a:ext>
                </a:extLst>
              </a:tr>
              <a:tr h="123582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Mitry-Mory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Vaux-le-Pénil</a:t>
                      </a:r>
                    </a:p>
                  </a:txBody>
                  <a:tcPr marL="2778" marR="2778" marT="277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245994"/>
                  </a:ext>
                </a:extLst>
              </a:tr>
              <a:tr h="127094">
                <a:tc rowSpan="13"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Champagne-sur-Seine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Nogent-sur-Seine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1705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Charly-sur-Marne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Ozoir-la-Ferrière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44891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Claye-Souilly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Pontault-Combault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078478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Combs-la-Ville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Rozay-en-Brie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49055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Dammarie-les-Lys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Saint-Fargeau-Ponthierry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641855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Dammartin-en-Goële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Saint-Soupplets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34081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Émerainville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Saint-Thibault-des-Vignes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145330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Esbly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Savigny-le-Temple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416613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Fontenay-Trésigny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Serris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055219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Chapelle-la-Reine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Torcy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43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Lagny-sur-Marne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Tournan-en-Brie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816924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Châtelet-en-Brie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Vert-Saint-Denis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920080"/>
                  </a:ext>
                </a:extLst>
              </a:tr>
              <a:tr h="127094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Montmirail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Villeparisis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46288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2A0553F-C4C1-255F-B489-4016D62AB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78327"/>
              </p:ext>
            </p:extLst>
          </p:nvPr>
        </p:nvGraphicFramePr>
        <p:xfrm>
          <a:off x="7743946" y="2320251"/>
          <a:ext cx="3151217" cy="2217498"/>
        </p:xfrm>
        <a:graphic>
          <a:graphicData uri="http://schemas.openxmlformats.org/drawingml/2006/table">
            <a:tbl>
              <a:tblPr/>
              <a:tblGrid>
                <a:gridCol w="1358561">
                  <a:extLst>
                    <a:ext uri="{9D8B030D-6E8A-4147-A177-3AD203B41FA5}">
                      <a16:colId xmlns:a16="http://schemas.microsoft.com/office/drawing/2014/main" val="212678522"/>
                    </a:ext>
                  </a:extLst>
                </a:gridCol>
                <a:gridCol w="1792656">
                  <a:extLst>
                    <a:ext uri="{9D8B030D-6E8A-4147-A177-3AD203B41FA5}">
                      <a16:colId xmlns:a16="http://schemas.microsoft.com/office/drawing/2014/main" val="28926131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 du Territoire de Vie Santé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48086"/>
                  </a:ext>
                </a:extLst>
              </a:tr>
              <a:tr h="66675">
                <a:tc rowSpan="7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</a:t>
                      </a:r>
                    </a:p>
                  </a:txBody>
                  <a:tcPr marL="2778" marR="2778" marT="27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Bois-le-Roi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854106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Bussy-Saint-Georges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074799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Cesson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86598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Lésigny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589650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Lieusaint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546967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Lognes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4372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Vaires-sur-Marne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86982"/>
                  </a:ext>
                </a:extLst>
              </a:tr>
              <a:tr h="6667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 QPV en ZIP</a:t>
                      </a:r>
                    </a:p>
                  </a:txBody>
                  <a:tcPr marL="2778" marR="2778" marT="27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Champs-sur-Marne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258137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Chelles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366461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Fontainebleau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27644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pPr algn="l" fontAlgn="b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8" marR="2778" marT="27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Roissy-en-Brie</a:t>
                      </a:r>
                    </a:p>
                  </a:txBody>
                  <a:tcPr marL="2778" marR="2778" marT="27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87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2768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PLATE_ARS_HAUTS DE FRANCE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5182</TotalTime>
  <Words>1628</Words>
  <Application>Microsoft Office PowerPoint</Application>
  <PresentationFormat>Grand écran</PresentationFormat>
  <Paragraphs>801</Paragraphs>
  <Slides>21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Aptos Narrow</vt:lpstr>
      <vt:lpstr>Arial</vt:lpstr>
      <vt:lpstr>Calibri</vt:lpstr>
      <vt:lpstr>Marianne</vt:lpstr>
      <vt:lpstr>Times New Roman</vt:lpstr>
      <vt:lpstr>Wingdings</vt:lpstr>
      <vt:lpstr>Thème Office</vt:lpstr>
      <vt:lpstr>TEMPLATE_ARS_HAUTS DE FRANCE 16-9</vt:lpstr>
      <vt:lpstr>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MOGNON, Kore (ARS-IDF)</dc:creator>
  <cp:lastModifiedBy>HEBERT, Sidonie (ARS-IDF)</cp:lastModifiedBy>
  <cp:revision>61</cp:revision>
  <cp:lastPrinted>2025-07-02T10:42:13Z</cp:lastPrinted>
  <dcterms:created xsi:type="dcterms:W3CDTF">2025-06-30T07:54:45Z</dcterms:created>
  <dcterms:modified xsi:type="dcterms:W3CDTF">2025-12-18T14:35:31Z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2025-09-09T08:53:23Z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c76420b1-383f-4d32-95ff-736d77c0382d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