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3" r:id="rId1"/>
  </p:sldMasterIdLst>
  <p:notesMasterIdLst>
    <p:notesMasterId r:id="rId20"/>
  </p:notesMasterIdLst>
  <p:handoutMasterIdLst>
    <p:handoutMasterId r:id="rId21"/>
  </p:handoutMasterIdLst>
  <p:sldIdLst>
    <p:sldId id="326" r:id="rId2"/>
    <p:sldId id="348" r:id="rId3"/>
    <p:sldId id="403" r:id="rId4"/>
    <p:sldId id="369" r:id="rId5"/>
    <p:sldId id="401" r:id="rId6"/>
    <p:sldId id="391" r:id="rId7"/>
    <p:sldId id="398" r:id="rId8"/>
    <p:sldId id="405" r:id="rId9"/>
    <p:sldId id="407" r:id="rId10"/>
    <p:sldId id="370" r:id="rId11"/>
    <p:sldId id="330" r:id="rId12"/>
    <p:sldId id="394" r:id="rId13"/>
    <p:sldId id="395" r:id="rId14"/>
    <p:sldId id="396" r:id="rId15"/>
    <p:sldId id="372" r:id="rId16"/>
    <p:sldId id="385" r:id="rId17"/>
    <p:sldId id="379" r:id="rId18"/>
    <p:sldId id="371" r:id="rId19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191">
          <p15:clr>
            <a:srgbClr val="A4A3A4"/>
          </p15:clr>
        </p15:guide>
        <p15:guide id="3" orient="horz" pos="854">
          <p15:clr>
            <a:srgbClr val="A4A3A4"/>
          </p15:clr>
        </p15:guide>
        <p15:guide id="4" orient="horz" pos="821">
          <p15:clr>
            <a:srgbClr val="A4A3A4"/>
          </p15:clr>
        </p15:guide>
        <p15:guide id="5" orient="horz" pos="3049">
          <p15:clr>
            <a:srgbClr val="A4A3A4"/>
          </p15:clr>
        </p15:guide>
        <p15:guide id="6" orient="horz" pos="3151">
          <p15:clr>
            <a:srgbClr val="A4A3A4"/>
          </p15:clr>
        </p15:guide>
        <p15:guide id="7" pos="2880">
          <p15:clr>
            <a:srgbClr val="A4A3A4"/>
          </p15:clr>
        </p15:guide>
        <p15:guide id="8" pos="476">
          <p15:clr>
            <a:srgbClr val="A4A3A4"/>
          </p15:clr>
        </p15:guide>
        <p15:guide id="9" pos="5193">
          <p15:clr>
            <a:srgbClr val="A4A3A4"/>
          </p15:clr>
        </p15:guide>
        <p15:guide id="10" pos="546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TALLER, Benoit (ARS-IDF)" initials="BB(" lastIdx="1" clrIdx="0">
    <p:extLst>
      <p:ext uri="{19B8F6BF-5375-455C-9EA6-DF929625EA0E}">
        <p15:presenceInfo xmlns:p15="http://schemas.microsoft.com/office/powerpoint/2012/main" userId="S-1-5-21-448539723-1644491937-682003330-60732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774"/>
    <a:srgbClr val="8064A2"/>
    <a:srgbClr val="52A1F8"/>
    <a:srgbClr val="4BACC6"/>
    <a:srgbClr val="76A7EE"/>
    <a:srgbClr val="4F81BD"/>
    <a:srgbClr val="9BBB59"/>
    <a:srgbClr val="CEE0FE"/>
    <a:srgbClr val="00297A"/>
    <a:srgbClr val="96BB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03" autoAdjust="0"/>
    <p:restoredTop sz="94660"/>
  </p:normalViewPr>
  <p:slideViewPr>
    <p:cSldViewPr showGuides="1">
      <p:cViewPr varScale="1">
        <p:scale>
          <a:sx n="78" d="100"/>
          <a:sy n="78" d="100"/>
        </p:scale>
        <p:origin x="732" y="52"/>
      </p:cViewPr>
      <p:guideLst>
        <p:guide orient="horz" pos="1620"/>
        <p:guide orient="horz" pos="191"/>
        <p:guide orient="horz" pos="854"/>
        <p:guide orient="horz" pos="821"/>
        <p:guide orient="horz" pos="3049"/>
        <p:guide orient="horz" pos="3151"/>
        <p:guide pos="2880"/>
        <p:guide pos="476"/>
        <p:guide pos="5193"/>
        <p:guide pos="546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4022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eikh.kandeba\AppData\Local\Microsoft\Windows\INetCache\Content.Outlook\UCIOBRPE\Bilan%20CAE%20par%20d&#233;partement_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5F6-4555-A6CC-7912FC99822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5F6-4555-A6CC-7912FC99822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5F6-4555-A6CC-7912FC99822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5F6-4555-A6CC-7912FC99822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5F6-4555-A6CC-7912FC99822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5F6-4555-A6CC-7912FC99822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D5F6-4555-A6CC-7912FC998225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D5F6-4555-A6CC-7912FC998225}"/>
              </c:ext>
            </c:extLst>
          </c:dPt>
          <c:dLbls>
            <c:dLbl>
              <c:idx val="4"/>
              <c:tx>
                <c:rich>
                  <a:bodyPr/>
                  <a:lstStyle/>
                  <a:p>
                    <a:r>
                      <a:rPr lang="fr-FR" dirty="0"/>
                      <a:t>92</a:t>
                    </a:r>
                    <a:r>
                      <a:rPr lang="fr-FR" baseline="0" dirty="0"/>
                      <a:t> – </a:t>
                    </a:r>
                    <a:r>
                      <a:rPr lang="fr-FR" dirty="0"/>
                      <a:t>Hauts de Seine</a:t>
                    </a:r>
                    <a:r>
                      <a:rPr lang="fr-FR" baseline="0" dirty="0"/>
                      <a:t>
</a:t>
                    </a:r>
                    <a:fld id="{4B3F1388-D7B7-4FB6-A41F-504422EDC47B}" type="PERCENTAGE">
                      <a:rPr lang="fr-FR" baseline="0"/>
                      <a:pPr/>
                      <a:t>[POURCENTAGE]</a:t>
                    </a:fld>
                    <a:endParaRPr lang="fr-FR" baseline="0" dirty="0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D5F6-4555-A6CC-7912FC9982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'Données IDF '!$F$2:$F$9</c:f>
              <c:strCache>
                <c:ptCount val="8"/>
                <c:pt idx="0">
                  <c:v>75 – Paris</c:v>
                </c:pt>
                <c:pt idx="1">
                  <c:v>77 – Seine et Marne</c:v>
                </c:pt>
                <c:pt idx="2">
                  <c:v>78 - Yvelines</c:v>
                </c:pt>
                <c:pt idx="3">
                  <c:v>91 – Essonne</c:v>
                </c:pt>
                <c:pt idx="4">
                  <c:v>91 – Essonne</c:v>
                </c:pt>
                <c:pt idx="5">
                  <c:v>93 – Seine Saint Denis</c:v>
                </c:pt>
                <c:pt idx="6">
                  <c:v>94 – Val de Marne</c:v>
                </c:pt>
                <c:pt idx="7">
                  <c:v>95 – Val d’Oise</c:v>
                </c:pt>
              </c:strCache>
            </c:strRef>
          </c:cat>
          <c:val>
            <c:numRef>
              <c:f>'Données IDF '!$H$2:$H$9</c:f>
              <c:numCache>
                <c:formatCode>0%</c:formatCode>
                <c:ptCount val="8"/>
                <c:pt idx="0">
                  <c:v>6.6945606694560664E-2</c:v>
                </c:pt>
                <c:pt idx="1">
                  <c:v>9.0655509065550907E-2</c:v>
                </c:pt>
                <c:pt idx="2">
                  <c:v>0.13389121338912133</c:v>
                </c:pt>
                <c:pt idx="3">
                  <c:v>8.5076708507670851E-2</c:v>
                </c:pt>
                <c:pt idx="4">
                  <c:v>0.13110181311018132</c:v>
                </c:pt>
                <c:pt idx="5">
                  <c:v>0.26778242677824265</c:v>
                </c:pt>
                <c:pt idx="6">
                  <c:v>9.3444909344490928E-2</c:v>
                </c:pt>
                <c:pt idx="7">
                  <c:v>0.13110181311018132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D5F6-4555-A6CC-7912FC9982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8D71AA-0B14-478A-BA8E-23013FB1529C}" type="doc">
      <dgm:prSet loTypeId="urn:microsoft.com/office/officeart/2005/8/layout/matrix3" loCatId="matrix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1078CFFF-C59E-4D9A-BCD7-9F5A7591EC34}">
      <dgm:prSet phldrT="[Texte]" custT="1"/>
      <dgm:spPr/>
      <dgm:t>
        <a:bodyPr/>
        <a:lstStyle/>
        <a:p>
          <a:r>
            <a:rPr lang="fr-FR" sz="1400" dirty="0"/>
            <a:t>Etablissements et services</a:t>
          </a:r>
        </a:p>
      </dgm:t>
    </dgm:pt>
    <dgm:pt modelId="{12B5056D-C08E-4D13-8CC1-106A49A47466}" type="parTrans" cxnId="{19BB9B9B-B48E-4232-9C56-7557EA5C6781}">
      <dgm:prSet/>
      <dgm:spPr/>
      <dgm:t>
        <a:bodyPr/>
        <a:lstStyle/>
        <a:p>
          <a:endParaRPr lang="fr-FR" sz="1200"/>
        </a:p>
      </dgm:t>
    </dgm:pt>
    <dgm:pt modelId="{AE7B1F7A-CC23-4270-A984-9AB0FF84E96B}" type="sibTrans" cxnId="{19BB9B9B-B48E-4232-9C56-7557EA5C6781}">
      <dgm:prSet/>
      <dgm:spPr/>
      <dgm:t>
        <a:bodyPr/>
        <a:lstStyle/>
        <a:p>
          <a:endParaRPr lang="fr-FR" sz="1200"/>
        </a:p>
      </dgm:t>
    </dgm:pt>
    <dgm:pt modelId="{42272855-47F3-47AF-AEDD-703BA804111E}">
      <dgm:prSet phldrT="[Texte]" custT="1"/>
      <dgm:spPr/>
      <dgm:t>
        <a:bodyPr/>
        <a:lstStyle/>
        <a:p>
          <a:r>
            <a:rPr lang="fr-FR" sz="1400" dirty="0"/>
            <a:t>Professionnels</a:t>
          </a:r>
        </a:p>
      </dgm:t>
    </dgm:pt>
    <dgm:pt modelId="{3B470A90-5B35-4411-9492-2D0471E1C26F}" type="parTrans" cxnId="{B65A20B9-FD0D-4EBA-B563-C30416126B3C}">
      <dgm:prSet/>
      <dgm:spPr/>
      <dgm:t>
        <a:bodyPr/>
        <a:lstStyle/>
        <a:p>
          <a:endParaRPr lang="fr-FR" sz="1200"/>
        </a:p>
      </dgm:t>
    </dgm:pt>
    <dgm:pt modelId="{DB70F379-C5E2-4872-950B-7AFCB6755B47}" type="sibTrans" cxnId="{B65A20B9-FD0D-4EBA-B563-C30416126B3C}">
      <dgm:prSet/>
      <dgm:spPr/>
      <dgm:t>
        <a:bodyPr/>
        <a:lstStyle/>
        <a:p>
          <a:endParaRPr lang="fr-FR" sz="1200"/>
        </a:p>
      </dgm:t>
    </dgm:pt>
    <dgm:pt modelId="{3009F746-01B0-4E31-A8A8-7A64AEDC88ED}">
      <dgm:prSet phldrT="[Texte]" custT="1"/>
      <dgm:spPr/>
      <dgm:t>
        <a:bodyPr/>
        <a:lstStyle/>
        <a:p>
          <a:r>
            <a:rPr lang="fr-FR" sz="1400" dirty="0"/>
            <a:t>Professions règlementées</a:t>
          </a:r>
        </a:p>
      </dgm:t>
    </dgm:pt>
    <dgm:pt modelId="{9B1E05FE-0A2D-495A-BF24-B336455B8713}" type="parTrans" cxnId="{E064661E-F8B3-44B3-814D-3547187FC6AA}">
      <dgm:prSet/>
      <dgm:spPr/>
      <dgm:t>
        <a:bodyPr/>
        <a:lstStyle/>
        <a:p>
          <a:endParaRPr lang="fr-FR" sz="1200"/>
        </a:p>
      </dgm:t>
    </dgm:pt>
    <dgm:pt modelId="{652537E6-4C7B-4648-A5E0-04F1AD89E9E3}" type="sibTrans" cxnId="{E064661E-F8B3-44B3-814D-3547187FC6AA}">
      <dgm:prSet/>
      <dgm:spPr/>
      <dgm:t>
        <a:bodyPr/>
        <a:lstStyle/>
        <a:p>
          <a:endParaRPr lang="fr-FR" sz="1200"/>
        </a:p>
      </dgm:t>
    </dgm:pt>
    <dgm:pt modelId="{05995BE5-ABE3-4354-AC8D-D5F5467C457D}">
      <dgm:prSet custT="1"/>
      <dgm:spPr>
        <a:solidFill>
          <a:srgbClr val="92D050"/>
        </a:solidFill>
      </dgm:spPr>
      <dgm:t>
        <a:bodyPr/>
        <a:lstStyle/>
        <a:p>
          <a:r>
            <a:rPr lang="fr-FR" sz="1400" dirty="0"/>
            <a:t>Financements</a:t>
          </a:r>
          <a:r>
            <a:rPr lang="fr-FR" sz="1200" dirty="0"/>
            <a:t> </a:t>
          </a:r>
        </a:p>
      </dgm:t>
    </dgm:pt>
    <dgm:pt modelId="{19723EE4-265B-426A-8F5A-7A90CBA5E2D8}" type="parTrans" cxnId="{BFE593CC-22AC-4B6E-92E4-65254FE3DA4B}">
      <dgm:prSet/>
      <dgm:spPr/>
      <dgm:t>
        <a:bodyPr/>
        <a:lstStyle/>
        <a:p>
          <a:endParaRPr lang="fr-FR" sz="1200"/>
        </a:p>
      </dgm:t>
    </dgm:pt>
    <dgm:pt modelId="{F1FF330D-D394-462C-A46B-37131DCAB8E9}" type="sibTrans" cxnId="{BFE593CC-22AC-4B6E-92E4-65254FE3DA4B}">
      <dgm:prSet/>
      <dgm:spPr/>
      <dgm:t>
        <a:bodyPr/>
        <a:lstStyle/>
        <a:p>
          <a:endParaRPr lang="fr-FR" sz="1200"/>
        </a:p>
      </dgm:t>
    </dgm:pt>
    <dgm:pt modelId="{977BF00D-2BBA-4444-8DC1-9DDDB282C99C}">
      <dgm:prSet phldrT="[Texte]" phldr="1"/>
      <dgm:spPr/>
      <dgm:t>
        <a:bodyPr/>
        <a:lstStyle/>
        <a:p>
          <a:endParaRPr lang="fr-FR" sz="1200"/>
        </a:p>
      </dgm:t>
    </dgm:pt>
    <dgm:pt modelId="{FE472091-79B0-4C8F-AE21-3B105FFC1595}" type="parTrans" cxnId="{CCF8D332-3B87-487D-83DD-33EBD1A3899F}">
      <dgm:prSet/>
      <dgm:spPr/>
      <dgm:t>
        <a:bodyPr/>
        <a:lstStyle/>
        <a:p>
          <a:endParaRPr lang="fr-FR" sz="1200"/>
        </a:p>
      </dgm:t>
    </dgm:pt>
    <dgm:pt modelId="{51F8B82D-3CC5-4E3B-9302-8551FA92CF9A}" type="sibTrans" cxnId="{CCF8D332-3B87-487D-83DD-33EBD1A3899F}">
      <dgm:prSet/>
      <dgm:spPr/>
      <dgm:t>
        <a:bodyPr/>
        <a:lstStyle/>
        <a:p>
          <a:endParaRPr lang="fr-FR" sz="1200"/>
        </a:p>
      </dgm:t>
    </dgm:pt>
    <dgm:pt modelId="{69365C65-2508-43D3-A6CB-51C82B37222D}">
      <dgm:prSet phldrT="[Texte]" phldr="1"/>
      <dgm:spPr/>
      <dgm:t>
        <a:bodyPr/>
        <a:lstStyle/>
        <a:p>
          <a:endParaRPr lang="fr-FR" sz="1200" dirty="0"/>
        </a:p>
      </dgm:t>
    </dgm:pt>
    <dgm:pt modelId="{5D93105E-C85D-4FC6-BB9C-B4FDB3283E0B}" type="parTrans" cxnId="{0439CFD9-E3E7-41F5-AD50-A8BEEA65B2C1}">
      <dgm:prSet/>
      <dgm:spPr/>
      <dgm:t>
        <a:bodyPr/>
        <a:lstStyle/>
        <a:p>
          <a:endParaRPr lang="fr-FR" sz="1200"/>
        </a:p>
      </dgm:t>
    </dgm:pt>
    <dgm:pt modelId="{E6DA2308-AC97-4079-9DCB-38C1E82BDF5D}" type="sibTrans" cxnId="{0439CFD9-E3E7-41F5-AD50-A8BEEA65B2C1}">
      <dgm:prSet/>
      <dgm:spPr/>
      <dgm:t>
        <a:bodyPr/>
        <a:lstStyle/>
        <a:p>
          <a:endParaRPr lang="fr-FR" sz="1200"/>
        </a:p>
      </dgm:t>
    </dgm:pt>
    <dgm:pt modelId="{8F5A69A1-1327-4A45-B89D-139B30C892BC}">
      <dgm:prSet phldrT="[Texte]" phldr="1"/>
      <dgm:spPr/>
      <dgm:t>
        <a:bodyPr/>
        <a:lstStyle/>
        <a:p>
          <a:endParaRPr lang="fr-FR" sz="1200"/>
        </a:p>
      </dgm:t>
    </dgm:pt>
    <dgm:pt modelId="{30DE4DD7-F889-4F62-9B4B-8810A5978956}" type="parTrans" cxnId="{426E5AE0-538C-4B90-B0F6-E7CFB613C748}">
      <dgm:prSet/>
      <dgm:spPr/>
      <dgm:t>
        <a:bodyPr/>
        <a:lstStyle/>
        <a:p>
          <a:endParaRPr lang="fr-FR" sz="1200"/>
        </a:p>
      </dgm:t>
    </dgm:pt>
    <dgm:pt modelId="{FF02533B-56A9-4D9F-8B76-443FF71017A6}" type="sibTrans" cxnId="{426E5AE0-538C-4B90-B0F6-E7CFB613C748}">
      <dgm:prSet/>
      <dgm:spPr/>
      <dgm:t>
        <a:bodyPr/>
        <a:lstStyle/>
        <a:p>
          <a:endParaRPr lang="fr-FR" sz="1200"/>
        </a:p>
      </dgm:t>
    </dgm:pt>
    <dgm:pt modelId="{313AB8A4-DCB6-404D-8594-EAA71BF09783}" type="pres">
      <dgm:prSet presAssocID="{078D71AA-0B14-478A-BA8E-23013FB1529C}" presName="matrix" presStyleCnt="0">
        <dgm:presLayoutVars>
          <dgm:chMax val="1"/>
          <dgm:dir/>
          <dgm:resizeHandles val="exact"/>
        </dgm:presLayoutVars>
      </dgm:prSet>
      <dgm:spPr/>
    </dgm:pt>
    <dgm:pt modelId="{ADCD18E7-B44A-435E-97E4-E4F91601A36B}" type="pres">
      <dgm:prSet presAssocID="{078D71AA-0B14-478A-BA8E-23013FB1529C}" presName="diamond" presStyleLbl="bgShp" presStyleIdx="0" presStyleCnt="1"/>
      <dgm:spPr/>
    </dgm:pt>
    <dgm:pt modelId="{EA03660C-E303-4968-AFD6-9B2B60233510}" type="pres">
      <dgm:prSet presAssocID="{078D71AA-0B14-478A-BA8E-23013FB1529C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E6899077-AC89-4710-9E7A-E61946200525}" type="pres">
      <dgm:prSet presAssocID="{078D71AA-0B14-478A-BA8E-23013FB1529C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1218D1EB-923A-4A86-8FC5-C4D0A95CDA05}" type="pres">
      <dgm:prSet presAssocID="{078D71AA-0B14-478A-BA8E-23013FB1529C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93855F17-264B-4675-94C6-2AC7E1202A8D}" type="pres">
      <dgm:prSet presAssocID="{078D71AA-0B14-478A-BA8E-23013FB1529C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A9429314-D6F2-40D9-99AD-1E0B628F3133}" type="presOf" srcId="{078D71AA-0B14-478A-BA8E-23013FB1529C}" destId="{313AB8A4-DCB6-404D-8594-EAA71BF09783}" srcOrd="0" destOrd="0" presId="urn:microsoft.com/office/officeart/2005/8/layout/matrix3"/>
    <dgm:cxn modelId="{E064661E-F8B3-44B3-814D-3547187FC6AA}" srcId="{078D71AA-0B14-478A-BA8E-23013FB1529C}" destId="{3009F746-01B0-4E31-A8A8-7A64AEDC88ED}" srcOrd="2" destOrd="0" parTransId="{9B1E05FE-0A2D-495A-BF24-B336455B8713}" sibTransId="{652537E6-4C7B-4648-A5E0-04F1AD89E9E3}"/>
    <dgm:cxn modelId="{CCF8D332-3B87-487D-83DD-33EBD1A3899F}" srcId="{078D71AA-0B14-478A-BA8E-23013FB1529C}" destId="{977BF00D-2BBA-4444-8DC1-9DDDB282C99C}" srcOrd="4" destOrd="0" parTransId="{FE472091-79B0-4C8F-AE21-3B105FFC1595}" sibTransId="{51F8B82D-3CC5-4E3B-9302-8551FA92CF9A}"/>
    <dgm:cxn modelId="{F1F34386-C39F-4A0E-B5FA-AD6EA628D8B8}" type="presOf" srcId="{05995BE5-ABE3-4354-AC8D-D5F5467C457D}" destId="{93855F17-264B-4675-94C6-2AC7E1202A8D}" srcOrd="0" destOrd="0" presId="urn:microsoft.com/office/officeart/2005/8/layout/matrix3"/>
    <dgm:cxn modelId="{0B0DA386-36A3-4128-97F5-926972ABBC2C}" type="presOf" srcId="{3009F746-01B0-4E31-A8A8-7A64AEDC88ED}" destId="{1218D1EB-923A-4A86-8FC5-C4D0A95CDA05}" srcOrd="0" destOrd="0" presId="urn:microsoft.com/office/officeart/2005/8/layout/matrix3"/>
    <dgm:cxn modelId="{19BB9B9B-B48E-4232-9C56-7557EA5C6781}" srcId="{078D71AA-0B14-478A-BA8E-23013FB1529C}" destId="{1078CFFF-C59E-4D9A-BCD7-9F5A7591EC34}" srcOrd="0" destOrd="0" parTransId="{12B5056D-C08E-4D13-8CC1-106A49A47466}" sibTransId="{AE7B1F7A-CC23-4270-A984-9AB0FF84E96B}"/>
    <dgm:cxn modelId="{CCE566A6-05EE-44B1-B84A-91C932A6767B}" type="presOf" srcId="{1078CFFF-C59E-4D9A-BCD7-9F5A7591EC34}" destId="{EA03660C-E303-4968-AFD6-9B2B60233510}" srcOrd="0" destOrd="0" presId="urn:microsoft.com/office/officeart/2005/8/layout/matrix3"/>
    <dgm:cxn modelId="{B65A20B9-FD0D-4EBA-B563-C30416126B3C}" srcId="{078D71AA-0B14-478A-BA8E-23013FB1529C}" destId="{42272855-47F3-47AF-AEDD-703BA804111E}" srcOrd="1" destOrd="0" parTransId="{3B470A90-5B35-4411-9492-2D0471E1C26F}" sibTransId="{DB70F379-C5E2-4872-950B-7AFCB6755B47}"/>
    <dgm:cxn modelId="{BFE593CC-22AC-4B6E-92E4-65254FE3DA4B}" srcId="{078D71AA-0B14-478A-BA8E-23013FB1529C}" destId="{05995BE5-ABE3-4354-AC8D-D5F5467C457D}" srcOrd="3" destOrd="0" parTransId="{19723EE4-265B-426A-8F5A-7A90CBA5E2D8}" sibTransId="{F1FF330D-D394-462C-A46B-37131DCAB8E9}"/>
    <dgm:cxn modelId="{0439CFD9-E3E7-41F5-AD50-A8BEEA65B2C1}" srcId="{977BF00D-2BBA-4444-8DC1-9DDDB282C99C}" destId="{69365C65-2508-43D3-A6CB-51C82B37222D}" srcOrd="0" destOrd="0" parTransId="{5D93105E-C85D-4FC6-BB9C-B4FDB3283E0B}" sibTransId="{E6DA2308-AC97-4079-9DCB-38C1E82BDF5D}"/>
    <dgm:cxn modelId="{426E5AE0-538C-4B90-B0F6-E7CFB613C748}" srcId="{977BF00D-2BBA-4444-8DC1-9DDDB282C99C}" destId="{8F5A69A1-1327-4A45-B89D-139B30C892BC}" srcOrd="1" destOrd="0" parTransId="{30DE4DD7-F889-4F62-9B4B-8810A5978956}" sibTransId="{FF02533B-56A9-4D9F-8B76-443FF71017A6}"/>
    <dgm:cxn modelId="{ED59D6ED-E80B-407E-B87F-BD0F933DAB94}" type="presOf" srcId="{42272855-47F3-47AF-AEDD-703BA804111E}" destId="{E6899077-AC89-4710-9E7A-E61946200525}" srcOrd="0" destOrd="0" presId="urn:microsoft.com/office/officeart/2005/8/layout/matrix3"/>
    <dgm:cxn modelId="{DAD81394-E987-4649-AD73-EE3E1BCD574D}" type="presParOf" srcId="{313AB8A4-DCB6-404D-8594-EAA71BF09783}" destId="{ADCD18E7-B44A-435E-97E4-E4F91601A36B}" srcOrd="0" destOrd="0" presId="urn:microsoft.com/office/officeart/2005/8/layout/matrix3"/>
    <dgm:cxn modelId="{3CF52389-0C2F-4502-90CF-E8A8BFE5BBE0}" type="presParOf" srcId="{313AB8A4-DCB6-404D-8594-EAA71BF09783}" destId="{EA03660C-E303-4968-AFD6-9B2B60233510}" srcOrd="1" destOrd="0" presId="urn:microsoft.com/office/officeart/2005/8/layout/matrix3"/>
    <dgm:cxn modelId="{DA4F6EE1-3693-47F6-8E4C-4692C6BD5643}" type="presParOf" srcId="{313AB8A4-DCB6-404D-8594-EAA71BF09783}" destId="{E6899077-AC89-4710-9E7A-E61946200525}" srcOrd="2" destOrd="0" presId="urn:microsoft.com/office/officeart/2005/8/layout/matrix3"/>
    <dgm:cxn modelId="{A4646682-CBC9-497D-B650-E565DC12EF3D}" type="presParOf" srcId="{313AB8A4-DCB6-404D-8594-EAA71BF09783}" destId="{1218D1EB-923A-4A86-8FC5-C4D0A95CDA05}" srcOrd="3" destOrd="0" presId="urn:microsoft.com/office/officeart/2005/8/layout/matrix3"/>
    <dgm:cxn modelId="{01637393-D712-4105-8789-2AFC66BF2F95}" type="presParOf" srcId="{313AB8A4-DCB6-404D-8594-EAA71BF09783}" destId="{93855F17-264B-4675-94C6-2AC7E1202A8D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1FBB98-4F1C-4C4E-9907-F97B94E973A3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AA81C39-C208-4F9E-BD34-1EADCD2DAF3A}">
      <dgm:prSet phldrT="[Texte]" custT="1"/>
      <dgm:spPr>
        <a:solidFill>
          <a:srgbClr val="002774"/>
        </a:solidFill>
      </dgm:spPr>
      <dgm:t>
        <a:bodyPr/>
        <a:lstStyle/>
        <a:p>
          <a:r>
            <a:rPr lang="fr-FR" sz="1100" dirty="0"/>
            <a:t>Publics</a:t>
          </a:r>
        </a:p>
      </dgm:t>
    </dgm:pt>
    <dgm:pt modelId="{0EE0F288-4948-4342-B3C0-A621969BEAB6}" type="sibTrans" cxnId="{F59A745A-D001-492B-BADE-C69292C37FDB}">
      <dgm:prSet/>
      <dgm:spPr/>
      <dgm:t>
        <a:bodyPr/>
        <a:lstStyle/>
        <a:p>
          <a:endParaRPr lang="fr-FR"/>
        </a:p>
      </dgm:t>
    </dgm:pt>
    <dgm:pt modelId="{11FBA872-3612-4764-93A4-90F198F8809F}" type="parTrans" cxnId="{F59A745A-D001-492B-BADE-C69292C37FDB}">
      <dgm:prSet/>
      <dgm:spPr/>
      <dgm:t>
        <a:bodyPr/>
        <a:lstStyle/>
        <a:p>
          <a:endParaRPr lang="fr-FR"/>
        </a:p>
      </dgm:t>
    </dgm:pt>
    <dgm:pt modelId="{DD2031C6-2852-4580-B1A7-5E1AA970A2A6}">
      <dgm:prSet phldrT="[Texte]" custT="1"/>
      <dgm:spPr>
        <a:solidFill>
          <a:srgbClr val="002774"/>
        </a:solidFill>
      </dgm:spPr>
      <dgm:t>
        <a:bodyPr/>
        <a:lstStyle/>
        <a:p>
          <a:r>
            <a:rPr lang="fr-FR" sz="1100" dirty="0"/>
            <a:t>Privés lucratif</a:t>
          </a:r>
        </a:p>
      </dgm:t>
    </dgm:pt>
    <dgm:pt modelId="{7413E4FF-1B39-4A6C-AB17-D2DBB65A12C1}" type="sibTrans" cxnId="{07086FC5-C7F6-498A-8767-0436BD3365CB}">
      <dgm:prSet/>
      <dgm:spPr/>
      <dgm:t>
        <a:bodyPr/>
        <a:lstStyle/>
        <a:p>
          <a:endParaRPr lang="fr-FR"/>
        </a:p>
      </dgm:t>
    </dgm:pt>
    <dgm:pt modelId="{65698C3E-B160-4C17-B36D-1DEB2C708722}" type="parTrans" cxnId="{07086FC5-C7F6-498A-8767-0436BD3365CB}">
      <dgm:prSet/>
      <dgm:spPr/>
      <dgm:t>
        <a:bodyPr/>
        <a:lstStyle/>
        <a:p>
          <a:endParaRPr lang="fr-FR"/>
        </a:p>
      </dgm:t>
    </dgm:pt>
    <dgm:pt modelId="{A2F7926F-16B6-4429-85BD-FC8A5B17DBC7}">
      <dgm:prSet phldrT="[Texte]" custT="1"/>
      <dgm:spPr>
        <a:solidFill>
          <a:srgbClr val="002774"/>
        </a:solidFill>
      </dgm:spPr>
      <dgm:t>
        <a:bodyPr/>
        <a:lstStyle/>
        <a:p>
          <a:r>
            <a:rPr lang="fr-FR" sz="1100" dirty="0"/>
            <a:t>Privés non lucratif</a:t>
          </a:r>
        </a:p>
      </dgm:t>
    </dgm:pt>
    <dgm:pt modelId="{BB27990F-37F5-4C69-AE10-2D036FB8B29C}" type="sibTrans" cxnId="{D6E7EE9D-08E7-43FC-8A74-5595EBD15F73}">
      <dgm:prSet/>
      <dgm:spPr/>
      <dgm:t>
        <a:bodyPr/>
        <a:lstStyle/>
        <a:p>
          <a:endParaRPr lang="fr-FR"/>
        </a:p>
      </dgm:t>
    </dgm:pt>
    <dgm:pt modelId="{8AEA574B-DFF0-403E-8CCC-0DCEE571BD30}" type="parTrans" cxnId="{D6E7EE9D-08E7-43FC-8A74-5595EBD15F73}">
      <dgm:prSet/>
      <dgm:spPr/>
      <dgm:t>
        <a:bodyPr/>
        <a:lstStyle/>
        <a:p>
          <a:endParaRPr lang="fr-FR"/>
        </a:p>
      </dgm:t>
    </dgm:pt>
    <dgm:pt modelId="{A85A8A1C-A398-43F5-8E3A-4B658ED45563}" type="pres">
      <dgm:prSet presAssocID="{851FBB98-4F1C-4C4E-9907-F97B94E973A3}" presName="Name0" presStyleCnt="0">
        <dgm:presLayoutVars>
          <dgm:dir/>
          <dgm:resizeHandles val="exact"/>
        </dgm:presLayoutVars>
      </dgm:prSet>
      <dgm:spPr/>
    </dgm:pt>
    <dgm:pt modelId="{0FBF39D0-F47F-427B-AB6E-3C657AADCEDF}" type="pres">
      <dgm:prSet presAssocID="{7AA81C39-C208-4F9E-BD34-1EADCD2DAF3A}" presName="node" presStyleLbl="node1" presStyleIdx="0" presStyleCnt="3">
        <dgm:presLayoutVars>
          <dgm:bulletEnabled val="1"/>
        </dgm:presLayoutVars>
      </dgm:prSet>
      <dgm:spPr/>
    </dgm:pt>
    <dgm:pt modelId="{F75A2767-E5E3-4861-8ED2-6134934CF0BD}" type="pres">
      <dgm:prSet presAssocID="{0EE0F288-4948-4342-B3C0-A621969BEAB6}" presName="sibTrans" presStyleCnt="0"/>
      <dgm:spPr/>
    </dgm:pt>
    <dgm:pt modelId="{D90220D9-921E-4C57-8998-B46BA42DBCAC}" type="pres">
      <dgm:prSet presAssocID="{A2F7926F-16B6-4429-85BD-FC8A5B17DBC7}" presName="node" presStyleLbl="node1" presStyleIdx="1" presStyleCnt="3">
        <dgm:presLayoutVars>
          <dgm:bulletEnabled val="1"/>
        </dgm:presLayoutVars>
      </dgm:prSet>
      <dgm:spPr/>
    </dgm:pt>
    <dgm:pt modelId="{9F2CD506-E0E7-4763-89E9-E5CD83F202B2}" type="pres">
      <dgm:prSet presAssocID="{BB27990F-37F5-4C69-AE10-2D036FB8B29C}" presName="sibTrans" presStyleCnt="0"/>
      <dgm:spPr/>
    </dgm:pt>
    <dgm:pt modelId="{B84496F4-0DD3-4393-9F5F-F8332DE186F4}" type="pres">
      <dgm:prSet presAssocID="{DD2031C6-2852-4580-B1A7-5E1AA970A2A6}" presName="node" presStyleLbl="node1" presStyleIdx="2" presStyleCnt="3">
        <dgm:presLayoutVars>
          <dgm:bulletEnabled val="1"/>
        </dgm:presLayoutVars>
      </dgm:prSet>
      <dgm:spPr/>
    </dgm:pt>
  </dgm:ptLst>
  <dgm:cxnLst>
    <dgm:cxn modelId="{F59A745A-D001-492B-BADE-C69292C37FDB}" srcId="{851FBB98-4F1C-4C4E-9907-F97B94E973A3}" destId="{7AA81C39-C208-4F9E-BD34-1EADCD2DAF3A}" srcOrd="0" destOrd="0" parTransId="{11FBA872-3612-4764-93A4-90F198F8809F}" sibTransId="{0EE0F288-4948-4342-B3C0-A621969BEAB6}"/>
    <dgm:cxn modelId="{A2A2ED7B-D05A-4593-AF88-EC4CD50B213E}" type="presOf" srcId="{7AA81C39-C208-4F9E-BD34-1EADCD2DAF3A}" destId="{0FBF39D0-F47F-427B-AB6E-3C657AADCEDF}" srcOrd="0" destOrd="0" presId="urn:microsoft.com/office/officeart/2005/8/layout/hList6"/>
    <dgm:cxn modelId="{C2AC0697-D903-4BA2-B563-9E12FDCB4592}" type="presOf" srcId="{DD2031C6-2852-4580-B1A7-5E1AA970A2A6}" destId="{B84496F4-0DD3-4393-9F5F-F8332DE186F4}" srcOrd="0" destOrd="0" presId="urn:microsoft.com/office/officeart/2005/8/layout/hList6"/>
    <dgm:cxn modelId="{D6E7EE9D-08E7-43FC-8A74-5595EBD15F73}" srcId="{851FBB98-4F1C-4C4E-9907-F97B94E973A3}" destId="{A2F7926F-16B6-4429-85BD-FC8A5B17DBC7}" srcOrd="1" destOrd="0" parTransId="{8AEA574B-DFF0-403E-8CCC-0DCEE571BD30}" sibTransId="{BB27990F-37F5-4C69-AE10-2D036FB8B29C}"/>
    <dgm:cxn modelId="{FED92ABC-DE7D-4766-AA7C-E9A4A6468E84}" type="presOf" srcId="{A2F7926F-16B6-4429-85BD-FC8A5B17DBC7}" destId="{D90220D9-921E-4C57-8998-B46BA42DBCAC}" srcOrd="0" destOrd="0" presId="urn:microsoft.com/office/officeart/2005/8/layout/hList6"/>
    <dgm:cxn modelId="{1D59D3BC-AA70-4377-92DE-230F160E26C5}" type="presOf" srcId="{851FBB98-4F1C-4C4E-9907-F97B94E973A3}" destId="{A85A8A1C-A398-43F5-8E3A-4B658ED45563}" srcOrd="0" destOrd="0" presId="urn:microsoft.com/office/officeart/2005/8/layout/hList6"/>
    <dgm:cxn modelId="{07086FC5-C7F6-498A-8767-0436BD3365CB}" srcId="{851FBB98-4F1C-4C4E-9907-F97B94E973A3}" destId="{DD2031C6-2852-4580-B1A7-5E1AA970A2A6}" srcOrd="2" destOrd="0" parTransId="{65698C3E-B160-4C17-B36D-1DEB2C708722}" sibTransId="{7413E4FF-1B39-4A6C-AB17-D2DBB65A12C1}"/>
    <dgm:cxn modelId="{381B49E4-6B16-4940-97AE-AB99C0AB25E7}" type="presParOf" srcId="{A85A8A1C-A398-43F5-8E3A-4B658ED45563}" destId="{0FBF39D0-F47F-427B-AB6E-3C657AADCEDF}" srcOrd="0" destOrd="0" presId="urn:microsoft.com/office/officeart/2005/8/layout/hList6"/>
    <dgm:cxn modelId="{C3464E7E-BA26-480D-AC47-B05F96E7FC21}" type="presParOf" srcId="{A85A8A1C-A398-43F5-8E3A-4B658ED45563}" destId="{F75A2767-E5E3-4861-8ED2-6134934CF0BD}" srcOrd="1" destOrd="0" presId="urn:microsoft.com/office/officeart/2005/8/layout/hList6"/>
    <dgm:cxn modelId="{2B2F9099-7CAA-4FD5-90CF-38023DA16159}" type="presParOf" srcId="{A85A8A1C-A398-43F5-8E3A-4B658ED45563}" destId="{D90220D9-921E-4C57-8998-B46BA42DBCAC}" srcOrd="2" destOrd="0" presId="urn:microsoft.com/office/officeart/2005/8/layout/hList6"/>
    <dgm:cxn modelId="{E63D9B83-A3A9-4867-AF0E-C2CFB19F9CC2}" type="presParOf" srcId="{A85A8A1C-A398-43F5-8E3A-4B658ED45563}" destId="{9F2CD506-E0E7-4763-89E9-E5CD83F202B2}" srcOrd="3" destOrd="0" presId="urn:microsoft.com/office/officeart/2005/8/layout/hList6"/>
    <dgm:cxn modelId="{C0FA3907-38C0-48B8-BE3B-3C4892B1B16E}" type="presParOf" srcId="{A85A8A1C-A398-43F5-8E3A-4B658ED45563}" destId="{B84496F4-0DD3-4393-9F5F-F8332DE186F4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51FBB98-4F1C-4C4E-9907-F97B94E973A3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AA81C39-C208-4F9E-BD34-1EADCD2DAF3A}">
      <dgm:prSet phldrT="[Texte]" custT="1"/>
      <dgm:spPr>
        <a:solidFill>
          <a:schemeClr val="accent1">
            <a:lumMod val="90000"/>
            <a:lumOff val="10000"/>
          </a:schemeClr>
        </a:solidFill>
      </dgm:spPr>
      <dgm:t>
        <a:bodyPr/>
        <a:lstStyle/>
        <a:p>
          <a:r>
            <a:rPr lang="fr-FR" sz="1000" dirty="0"/>
            <a:t>Agents publics</a:t>
          </a:r>
        </a:p>
        <a:p>
          <a:r>
            <a:rPr lang="fr-FR" sz="1000" dirty="0"/>
            <a:t>FPT/FPH</a:t>
          </a:r>
        </a:p>
        <a:p>
          <a:r>
            <a:rPr lang="fr-FR" sz="1000" dirty="0"/>
            <a:t>Titulaires ou contractuels</a:t>
          </a:r>
        </a:p>
      </dgm:t>
    </dgm:pt>
    <dgm:pt modelId="{11FBA872-3612-4764-93A4-90F198F8809F}" type="parTrans" cxnId="{F59A745A-D001-492B-BADE-C69292C37FDB}">
      <dgm:prSet/>
      <dgm:spPr/>
      <dgm:t>
        <a:bodyPr/>
        <a:lstStyle/>
        <a:p>
          <a:endParaRPr lang="fr-FR"/>
        </a:p>
      </dgm:t>
    </dgm:pt>
    <dgm:pt modelId="{0EE0F288-4948-4342-B3C0-A621969BEAB6}" type="sibTrans" cxnId="{F59A745A-D001-492B-BADE-C69292C37FDB}">
      <dgm:prSet/>
      <dgm:spPr/>
      <dgm:t>
        <a:bodyPr/>
        <a:lstStyle/>
        <a:p>
          <a:endParaRPr lang="fr-FR"/>
        </a:p>
      </dgm:t>
    </dgm:pt>
    <dgm:pt modelId="{A2F7926F-16B6-4429-85BD-FC8A5B17DBC7}">
      <dgm:prSet phldrT="[Texte]" custT="1"/>
      <dgm:spPr>
        <a:solidFill>
          <a:schemeClr val="accent1">
            <a:lumMod val="90000"/>
            <a:lumOff val="10000"/>
          </a:schemeClr>
        </a:solidFill>
      </dgm:spPr>
      <dgm:t>
        <a:bodyPr/>
        <a:lstStyle/>
        <a:p>
          <a:r>
            <a:rPr lang="fr-FR" sz="1000" dirty="0"/>
            <a:t>Salariés du privé </a:t>
          </a:r>
          <a:endParaRPr lang="fr-FR" sz="1000" dirty="0">
            <a:solidFill>
              <a:schemeClr val="bg1"/>
            </a:solidFill>
          </a:endParaRPr>
        </a:p>
        <a:p>
          <a:r>
            <a:rPr lang="fr-FR" sz="1000" dirty="0">
              <a:solidFill>
                <a:schemeClr val="bg1"/>
              </a:solidFill>
            </a:rPr>
            <a:t>CCN 51, 66 65  </a:t>
          </a:r>
        </a:p>
      </dgm:t>
    </dgm:pt>
    <dgm:pt modelId="{8AEA574B-DFF0-403E-8CCC-0DCEE571BD30}" type="parTrans" cxnId="{D6E7EE9D-08E7-43FC-8A74-5595EBD15F73}">
      <dgm:prSet/>
      <dgm:spPr/>
      <dgm:t>
        <a:bodyPr/>
        <a:lstStyle/>
        <a:p>
          <a:endParaRPr lang="fr-FR"/>
        </a:p>
      </dgm:t>
    </dgm:pt>
    <dgm:pt modelId="{BB27990F-37F5-4C69-AE10-2D036FB8B29C}" type="sibTrans" cxnId="{D6E7EE9D-08E7-43FC-8A74-5595EBD15F73}">
      <dgm:prSet/>
      <dgm:spPr/>
      <dgm:t>
        <a:bodyPr/>
        <a:lstStyle/>
        <a:p>
          <a:endParaRPr lang="fr-FR"/>
        </a:p>
      </dgm:t>
    </dgm:pt>
    <dgm:pt modelId="{DD2031C6-2852-4580-B1A7-5E1AA970A2A6}">
      <dgm:prSet phldrT="[Texte]"/>
      <dgm:spPr>
        <a:solidFill>
          <a:schemeClr val="accent1">
            <a:lumMod val="90000"/>
            <a:lumOff val="10000"/>
          </a:schemeClr>
        </a:solidFill>
      </dgm:spPr>
      <dgm:t>
        <a:bodyPr/>
        <a:lstStyle/>
        <a:p>
          <a:r>
            <a:rPr lang="fr-FR" dirty="0"/>
            <a:t>Libéraux</a:t>
          </a:r>
        </a:p>
      </dgm:t>
    </dgm:pt>
    <dgm:pt modelId="{65698C3E-B160-4C17-B36D-1DEB2C708722}" type="parTrans" cxnId="{07086FC5-C7F6-498A-8767-0436BD3365CB}">
      <dgm:prSet/>
      <dgm:spPr/>
      <dgm:t>
        <a:bodyPr/>
        <a:lstStyle/>
        <a:p>
          <a:endParaRPr lang="fr-FR"/>
        </a:p>
      </dgm:t>
    </dgm:pt>
    <dgm:pt modelId="{7413E4FF-1B39-4A6C-AB17-D2DBB65A12C1}" type="sibTrans" cxnId="{07086FC5-C7F6-498A-8767-0436BD3365CB}">
      <dgm:prSet/>
      <dgm:spPr/>
      <dgm:t>
        <a:bodyPr/>
        <a:lstStyle/>
        <a:p>
          <a:endParaRPr lang="fr-FR"/>
        </a:p>
      </dgm:t>
    </dgm:pt>
    <dgm:pt modelId="{A85A8A1C-A398-43F5-8E3A-4B658ED45563}" type="pres">
      <dgm:prSet presAssocID="{851FBB98-4F1C-4C4E-9907-F97B94E973A3}" presName="Name0" presStyleCnt="0">
        <dgm:presLayoutVars>
          <dgm:dir/>
          <dgm:resizeHandles val="exact"/>
        </dgm:presLayoutVars>
      </dgm:prSet>
      <dgm:spPr/>
    </dgm:pt>
    <dgm:pt modelId="{0FBF39D0-F47F-427B-AB6E-3C657AADCEDF}" type="pres">
      <dgm:prSet presAssocID="{7AA81C39-C208-4F9E-BD34-1EADCD2DAF3A}" presName="node" presStyleLbl="node1" presStyleIdx="0" presStyleCnt="3" custLinFactX="1159" custLinFactNeighborX="100000" custLinFactNeighborY="-619">
        <dgm:presLayoutVars>
          <dgm:bulletEnabled val="1"/>
        </dgm:presLayoutVars>
      </dgm:prSet>
      <dgm:spPr/>
    </dgm:pt>
    <dgm:pt modelId="{F75A2767-E5E3-4861-8ED2-6134934CF0BD}" type="pres">
      <dgm:prSet presAssocID="{0EE0F288-4948-4342-B3C0-A621969BEAB6}" presName="sibTrans" presStyleCnt="0"/>
      <dgm:spPr/>
    </dgm:pt>
    <dgm:pt modelId="{D90220D9-921E-4C57-8998-B46BA42DBCAC}" type="pres">
      <dgm:prSet presAssocID="{A2F7926F-16B6-4429-85BD-FC8A5B17DBC7}" presName="node" presStyleLbl="node1" presStyleIdx="1" presStyleCnt="3" custScaleX="98569">
        <dgm:presLayoutVars>
          <dgm:bulletEnabled val="1"/>
        </dgm:presLayoutVars>
      </dgm:prSet>
      <dgm:spPr/>
    </dgm:pt>
    <dgm:pt modelId="{9F2CD506-E0E7-4763-89E9-E5CD83F202B2}" type="pres">
      <dgm:prSet presAssocID="{BB27990F-37F5-4C69-AE10-2D036FB8B29C}" presName="sibTrans" presStyleCnt="0"/>
      <dgm:spPr/>
    </dgm:pt>
    <dgm:pt modelId="{B84496F4-0DD3-4393-9F5F-F8332DE186F4}" type="pres">
      <dgm:prSet presAssocID="{DD2031C6-2852-4580-B1A7-5E1AA970A2A6}" presName="node" presStyleLbl="node1" presStyleIdx="2" presStyleCnt="3">
        <dgm:presLayoutVars>
          <dgm:bulletEnabled val="1"/>
        </dgm:presLayoutVars>
      </dgm:prSet>
      <dgm:spPr/>
    </dgm:pt>
  </dgm:ptLst>
  <dgm:cxnLst>
    <dgm:cxn modelId="{F59A745A-D001-492B-BADE-C69292C37FDB}" srcId="{851FBB98-4F1C-4C4E-9907-F97B94E973A3}" destId="{7AA81C39-C208-4F9E-BD34-1EADCD2DAF3A}" srcOrd="0" destOrd="0" parTransId="{11FBA872-3612-4764-93A4-90F198F8809F}" sibTransId="{0EE0F288-4948-4342-B3C0-A621969BEAB6}"/>
    <dgm:cxn modelId="{A2A2ED7B-D05A-4593-AF88-EC4CD50B213E}" type="presOf" srcId="{7AA81C39-C208-4F9E-BD34-1EADCD2DAF3A}" destId="{0FBF39D0-F47F-427B-AB6E-3C657AADCEDF}" srcOrd="0" destOrd="0" presId="urn:microsoft.com/office/officeart/2005/8/layout/hList6"/>
    <dgm:cxn modelId="{C2AC0697-D903-4BA2-B563-9E12FDCB4592}" type="presOf" srcId="{DD2031C6-2852-4580-B1A7-5E1AA970A2A6}" destId="{B84496F4-0DD3-4393-9F5F-F8332DE186F4}" srcOrd="0" destOrd="0" presId="urn:microsoft.com/office/officeart/2005/8/layout/hList6"/>
    <dgm:cxn modelId="{D6E7EE9D-08E7-43FC-8A74-5595EBD15F73}" srcId="{851FBB98-4F1C-4C4E-9907-F97B94E973A3}" destId="{A2F7926F-16B6-4429-85BD-FC8A5B17DBC7}" srcOrd="1" destOrd="0" parTransId="{8AEA574B-DFF0-403E-8CCC-0DCEE571BD30}" sibTransId="{BB27990F-37F5-4C69-AE10-2D036FB8B29C}"/>
    <dgm:cxn modelId="{FED92ABC-DE7D-4766-AA7C-E9A4A6468E84}" type="presOf" srcId="{A2F7926F-16B6-4429-85BD-FC8A5B17DBC7}" destId="{D90220D9-921E-4C57-8998-B46BA42DBCAC}" srcOrd="0" destOrd="0" presId="urn:microsoft.com/office/officeart/2005/8/layout/hList6"/>
    <dgm:cxn modelId="{1D59D3BC-AA70-4377-92DE-230F160E26C5}" type="presOf" srcId="{851FBB98-4F1C-4C4E-9907-F97B94E973A3}" destId="{A85A8A1C-A398-43F5-8E3A-4B658ED45563}" srcOrd="0" destOrd="0" presId="urn:microsoft.com/office/officeart/2005/8/layout/hList6"/>
    <dgm:cxn modelId="{07086FC5-C7F6-498A-8767-0436BD3365CB}" srcId="{851FBB98-4F1C-4C4E-9907-F97B94E973A3}" destId="{DD2031C6-2852-4580-B1A7-5E1AA970A2A6}" srcOrd="2" destOrd="0" parTransId="{65698C3E-B160-4C17-B36D-1DEB2C708722}" sibTransId="{7413E4FF-1B39-4A6C-AB17-D2DBB65A12C1}"/>
    <dgm:cxn modelId="{381B49E4-6B16-4940-97AE-AB99C0AB25E7}" type="presParOf" srcId="{A85A8A1C-A398-43F5-8E3A-4B658ED45563}" destId="{0FBF39D0-F47F-427B-AB6E-3C657AADCEDF}" srcOrd="0" destOrd="0" presId="urn:microsoft.com/office/officeart/2005/8/layout/hList6"/>
    <dgm:cxn modelId="{C3464E7E-BA26-480D-AC47-B05F96E7FC21}" type="presParOf" srcId="{A85A8A1C-A398-43F5-8E3A-4B658ED45563}" destId="{F75A2767-E5E3-4861-8ED2-6134934CF0BD}" srcOrd="1" destOrd="0" presId="urn:microsoft.com/office/officeart/2005/8/layout/hList6"/>
    <dgm:cxn modelId="{2B2F9099-7CAA-4FD5-90CF-38023DA16159}" type="presParOf" srcId="{A85A8A1C-A398-43F5-8E3A-4B658ED45563}" destId="{D90220D9-921E-4C57-8998-B46BA42DBCAC}" srcOrd="2" destOrd="0" presId="urn:microsoft.com/office/officeart/2005/8/layout/hList6"/>
    <dgm:cxn modelId="{E63D9B83-A3A9-4867-AF0E-C2CFB19F9CC2}" type="presParOf" srcId="{A85A8A1C-A398-43F5-8E3A-4B658ED45563}" destId="{9F2CD506-E0E7-4763-89E9-E5CD83F202B2}" srcOrd="3" destOrd="0" presId="urn:microsoft.com/office/officeart/2005/8/layout/hList6"/>
    <dgm:cxn modelId="{C0FA3907-38C0-48B8-BE3B-3C4892B1B16E}" type="presParOf" srcId="{A85A8A1C-A398-43F5-8E3A-4B658ED45563}" destId="{B84496F4-0DD3-4393-9F5F-F8332DE186F4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51FBB98-4F1C-4C4E-9907-F97B94E973A3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2F7926F-16B6-4429-85BD-FC8A5B17DBC7}">
      <dgm:prSet phldrT="[Texte]" custT="1"/>
      <dgm:spPr>
        <a:solidFill>
          <a:srgbClr val="92D050"/>
        </a:solidFill>
      </dgm:spPr>
      <dgm:t>
        <a:bodyPr/>
        <a:lstStyle/>
        <a:p>
          <a:r>
            <a:rPr lang="fr-FR" sz="1000" dirty="0"/>
            <a:t>Collectivités </a:t>
          </a:r>
        </a:p>
      </dgm:t>
    </dgm:pt>
    <dgm:pt modelId="{8AEA574B-DFF0-403E-8CCC-0DCEE571BD30}" type="parTrans" cxnId="{D6E7EE9D-08E7-43FC-8A74-5595EBD15F73}">
      <dgm:prSet/>
      <dgm:spPr/>
      <dgm:t>
        <a:bodyPr/>
        <a:lstStyle/>
        <a:p>
          <a:endParaRPr lang="fr-FR"/>
        </a:p>
      </dgm:t>
    </dgm:pt>
    <dgm:pt modelId="{BB27990F-37F5-4C69-AE10-2D036FB8B29C}" type="sibTrans" cxnId="{D6E7EE9D-08E7-43FC-8A74-5595EBD15F73}">
      <dgm:prSet/>
      <dgm:spPr/>
      <dgm:t>
        <a:bodyPr/>
        <a:lstStyle/>
        <a:p>
          <a:endParaRPr lang="fr-FR"/>
        </a:p>
      </dgm:t>
    </dgm:pt>
    <dgm:pt modelId="{DD2031C6-2852-4580-B1A7-5E1AA970A2A6}">
      <dgm:prSet phldrT="[Texte]"/>
      <dgm:spPr>
        <a:solidFill>
          <a:srgbClr val="92D050"/>
        </a:solidFill>
      </dgm:spPr>
      <dgm:t>
        <a:bodyPr/>
        <a:lstStyle/>
        <a:p>
          <a:r>
            <a:rPr lang="fr-FR" dirty="0"/>
            <a:t>Patients et usagers</a:t>
          </a:r>
        </a:p>
      </dgm:t>
    </dgm:pt>
    <dgm:pt modelId="{65698C3E-B160-4C17-B36D-1DEB2C708722}" type="parTrans" cxnId="{07086FC5-C7F6-498A-8767-0436BD3365CB}">
      <dgm:prSet/>
      <dgm:spPr/>
      <dgm:t>
        <a:bodyPr/>
        <a:lstStyle/>
        <a:p>
          <a:endParaRPr lang="fr-FR"/>
        </a:p>
      </dgm:t>
    </dgm:pt>
    <dgm:pt modelId="{7413E4FF-1B39-4A6C-AB17-D2DBB65A12C1}" type="sibTrans" cxnId="{07086FC5-C7F6-498A-8767-0436BD3365CB}">
      <dgm:prSet/>
      <dgm:spPr/>
      <dgm:t>
        <a:bodyPr/>
        <a:lstStyle/>
        <a:p>
          <a:endParaRPr lang="fr-FR"/>
        </a:p>
      </dgm:t>
    </dgm:pt>
    <dgm:pt modelId="{7AA81C39-C208-4F9E-BD34-1EADCD2DAF3A}">
      <dgm:prSet phldrT="[Texte]" custT="1"/>
      <dgm:spPr>
        <a:solidFill>
          <a:srgbClr val="92D050"/>
        </a:solidFill>
      </dgm:spPr>
      <dgm:t>
        <a:bodyPr/>
        <a:lstStyle/>
        <a:p>
          <a:r>
            <a:rPr lang="fr-FR" sz="1100" dirty="0"/>
            <a:t>Etat Assurance Maladie (conventions nationales</a:t>
          </a:r>
        </a:p>
      </dgm:t>
    </dgm:pt>
    <dgm:pt modelId="{0EE0F288-4948-4342-B3C0-A621969BEAB6}" type="sibTrans" cxnId="{F59A745A-D001-492B-BADE-C69292C37FDB}">
      <dgm:prSet/>
      <dgm:spPr/>
      <dgm:t>
        <a:bodyPr/>
        <a:lstStyle/>
        <a:p>
          <a:endParaRPr lang="fr-FR"/>
        </a:p>
      </dgm:t>
    </dgm:pt>
    <dgm:pt modelId="{11FBA872-3612-4764-93A4-90F198F8809F}" type="parTrans" cxnId="{F59A745A-D001-492B-BADE-C69292C37FDB}">
      <dgm:prSet/>
      <dgm:spPr/>
      <dgm:t>
        <a:bodyPr/>
        <a:lstStyle/>
        <a:p>
          <a:endParaRPr lang="fr-FR"/>
        </a:p>
      </dgm:t>
    </dgm:pt>
    <dgm:pt modelId="{A85A8A1C-A398-43F5-8E3A-4B658ED45563}" type="pres">
      <dgm:prSet presAssocID="{851FBB98-4F1C-4C4E-9907-F97B94E973A3}" presName="Name0" presStyleCnt="0">
        <dgm:presLayoutVars>
          <dgm:dir/>
          <dgm:resizeHandles val="exact"/>
        </dgm:presLayoutVars>
      </dgm:prSet>
      <dgm:spPr/>
    </dgm:pt>
    <dgm:pt modelId="{0FBF39D0-F47F-427B-AB6E-3C657AADCEDF}" type="pres">
      <dgm:prSet presAssocID="{7AA81C39-C208-4F9E-BD34-1EADCD2DAF3A}" presName="node" presStyleLbl="node1" presStyleIdx="0" presStyleCnt="3" custLinFactX="1159" custLinFactNeighborX="100000" custLinFactNeighborY="-619">
        <dgm:presLayoutVars>
          <dgm:bulletEnabled val="1"/>
        </dgm:presLayoutVars>
      </dgm:prSet>
      <dgm:spPr/>
    </dgm:pt>
    <dgm:pt modelId="{F75A2767-E5E3-4861-8ED2-6134934CF0BD}" type="pres">
      <dgm:prSet presAssocID="{0EE0F288-4948-4342-B3C0-A621969BEAB6}" presName="sibTrans" presStyleCnt="0"/>
      <dgm:spPr/>
    </dgm:pt>
    <dgm:pt modelId="{D90220D9-921E-4C57-8998-B46BA42DBCAC}" type="pres">
      <dgm:prSet presAssocID="{A2F7926F-16B6-4429-85BD-FC8A5B17DBC7}" presName="node" presStyleLbl="node1" presStyleIdx="1" presStyleCnt="3">
        <dgm:presLayoutVars>
          <dgm:bulletEnabled val="1"/>
        </dgm:presLayoutVars>
      </dgm:prSet>
      <dgm:spPr/>
    </dgm:pt>
    <dgm:pt modelId="{9F2CD506-E0E7-4763-89E9-E5CD83F202B2}" type="pres">
      <dgm:prSet presAssocID="{BB27990F-37F5-4C69-AE10-2D036FB8B29C}" presName="sibTrans" presStyleCnt="0"/>
      <dgm:spPr/>
    </dgm:pt>
    <dgm:pt modelId="{B84496F4-0DD3-4393-9F5F-F8332DE186F4}" type="pres">
      <dgm:prSet presAssocID="{DD2031C6-2852-4580-B1A7-5E1AA970A2A6}" presName="node" presStyleLbl="node1" presStyleIdx="2" presStyleCnt="3">
        <dgm:presLayoutVars>
          <dgm:bulletEnabled val="1"/>
        </dgm:presLayoutVars>
      </dgm:prSet>
      <dgm:spPr/>
    </dgm:pt>
  </dgm:ptLst>
  <dgm:cxnLst>
    <dgm:cxn modelId="{F59A745A-D001-492B-BADE-C69292C37FDB}" srcId="{851FBB98-4F1C-4C4E-9907-F97B94E973A3}" destId="{7AA81C39-C208-4F9E-BD34-1EADCD2DAF3A}" srcOrd="0" destOrd="0" parTransId="{11FBA872-3612-4764-93A4-90F198F8809F}" sibTransId="{0EE0F288-4948-4342-B3C0-A621969BEAB6}"/>
    <dgm:cxn modelId="{A2A2ED7B-D05A-4593-AF88-EC4CD50B213E}" type="presOf" srcId="{7AA81C39-C208-4F9E-BD34-1EADCD2DAF3A}" destId="{0FBF39D0-F47F-427B-AB6E-3C657AADCEDF}" srcOrd="0" destOrd="0" presId="urn:microsoft.com/office/officeart/2005/8/layout/hList6"/>
    <dgm:cxn modelId="{C2AC0697-D903-4BA2-B563-9E12FDCB4592}" type="presOf" srcId="{DD2031C6-2852-4580-B1A7-5E1AA970A2A6}" destId="{B84496F4-0DD3-4393-9F5F-F8332DE186F4}" srcOrd="0" destOrd="0" presId="urn:microsoft.com/office/officeart/2005/8/layout/hList6"/>
    <dgm:cxn modelId="{D6E7EE9D-08E7-43FC-8A74-5595EBD15F73}" srcId="{851FBB98-4F1C-4C4E-9907-F97B94E973A3}" destId="{A2F7926F-16B6-4429-85BD-FC8A5B17DBC7}" srcOrd="1" destOrd="0" parTransId="{8AEA574B-DFF0-403E-8CCC-0DCEE571BD30}" sibTransId="{BB27990F-37F5-4C69-AE10-2D036FB8B29C}"/>
    <dgm:cxn modelId="{FED92ABC-DE7D-4766-AA7C-E9A4A6468E84}" type="presOf" srcId="{A2F7926F-16B6-4429-85BD-FC8A5B17DBC7}" destId="{D90220D9-921E-4C57-8998-B46BA42DBCAC}" srcOrd="0" destOrd="0" presId="urn:microsoft.com/office/officeart/2005/8/layout/hList6"/>
    <dgm:cxn modelId="{1D59D3BC-AA70-4377-92DE-230F160E26C5}" type="presOf" srcId="{851FBB98-4F1C-4C4E-9907-F97B94E973A3}" destId="{A85A8A1C-A398-43F5-8E3A-4B658ED45563}" srcOrd="0" destOrd="0" presId="urn:microsoft.com/office/officeart/2005/8/layout/hList6"/>
    <dgm:cxn modelId="{07086FC5-C7F6-498A-8767-0436BD3365CB}" srcId="{851FBB98-4F1C-4C4E-9907-F97B94E973A3}" destId="{DD2031C6-2852-4580-B1A7-5E1AA970A2A6}" srcOrd="2" destOrd="0" parTransId="{65698C3E-B160-4C17-B36D-1DEB2C708722}" sibTransId="{7413E4FF-1B39-4A6C-AB17-D2DBB65A12C1}"/>
    <dgm:cxn modelId="{381B49E4-6B16-4940-97AE-AB99C0AB25E7}" type="presParOf" srcId="{A85A8A1C-A398-43F5-8E3A-4B658ED45563}" destId="{0FBF39D0-F47F-427B-AB6E-3C657AADCEDF}" srcOrd="0" destOrd="0" presId="urn:microsoft.com/office/officeart/2005/8/layout/hList6"/>
    <dgm:cxn modelId="{C3464E7E-BA26-480D-AC47-B05F96E7FC21}" type="presParOf" srcId="{A85A8A1C-A398-43F5-8E3A-4B658ED45563}" destId="{F75A2767-E5E3-4861-8ED2-6134934CF0BD}" srcOrd="1" destOrd="0" presId="urn:microsoft.com/office/officeart/2005/8/layout/hList6"/>
    <dgm:cxn modelId="{2B2F9099-7CAA-4FD5-90CF-38023DA16159}" type="presParOf" srcId="{A85A8A1C-A398-43F5-8E3A-4B658ED45563}" destId="{D90220D9-921E-4C57-8998-B46BA42DBCAC}" srcOrd="2" destOrd="0" presId="urn:microsoft.com/office/officeart/2005/8/layout/hList6"/>
    <dgm:cxn modelId="{E63D9B83-A3A9-4867-AF0E-C2CFB19F9CC2}" type="presParOf" srcId="{A85A8A1C-A398-43F5-8E3A-4B658ED45563}" destId="{9F2CD506-E0E7-4763-89E9-E5CD83F202B2}" srcOrd="3" destOrd="0" presId="urn:microsoft.com/office/officeart/2005/8/layout/hList6"/>
    <dgm:cxn modelId="{C0FA3907-38C0-48B8-BE3B-3C4892B1B16E}" type="presParOf" srcId="{A85A8A1C-A398-43F5-8E3A-4B658ED45563}" destId="{B84496F4-0DD3-4393-9F5F-F8332DE186F4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51FBB98-4F1C-4C4E-9907-F97B94E973A3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AA81C39-C208-4F9E-BD34-1EADCD2DAF3A}">
      <dgm:prSet phldrT="[Texte]" custT="1"/>
      <dgm:spPr>
        <a:solidFill>
          <a:srgbClr val="00B050"/>
        </a:solidFill>
      </dgm:spPr>
      <dgm:t>
        <a:bodyPr/>
        <a:lstStyle/>
        <a:p>
          <a:r>
            <a:rPr lang="fr-FR" sz="1050" dirty="0"/>
            <a:t>Code de la santé Publique</a:t>
          </a:r>
        </a:p>
        <a:p>
          <a:r>
            <a:rPr lang="fr-FR" sz="1050" dirty="0"/>
            <a:t>Code de l’action sociale et des familles</a:t>
          </a:r>
        </a:p>
        <a:p>
          <a:endParaRPr lang="fr-FR" sz="900" dirty="0"/>
        </a:p>
      </dgm:t>
    </dgm:pt>
    <dgm:pt modelId="{11FBA872-3612-4764-93A4-90F198F8809F}" type="parTrans" cxnId="{F59A745A-D001-492B-BADE-C69292C37FDB}">
      <dgm:prSet/>
      <dgm:spPr/>
      <dgm:t>
        <a:bodyPr/>
        <a:lstStyle/>
        <a:p>
          <a:endParaRPr lang="fr-FR"/>
        </a:p>
      </dgm:t>
    </dgm:pt>
    <dgm:pt modelId="{0EE0F288-4948-4342-B3C0-A621969BEAB6}" type="sibTrans" cxnId="{F59A745A-D001-492B-BADE-C69292C37FDB}">
      <dgm:prSet/>
      <dgm:spPr/>
      <dgm:t>
        <a:bodyPr/>
        <a:lstStyle/>
        <a:p>
          <a:endParaRPr lang="fr-FR"/>
        </a:p>
      </dgm:t>
    </dgm:pt>
    <dgm:pt modelId="{A2F7926F-16B6-4429-85BD-FC8A5B17DBC7}">
      <dgm:prSet phldrT="[Texte]" custT="1"/>
      <dgm:spPr>
        <a:solidFill>
          <a:srgbClr val="00B050"/>
        </a:solidFill>
      </dgm:spPr>
      <dgm:t>
        <a:bodyPr/>
        <a:lstStyle/>
        <a:p>
          <a:pPr algn="l"/>
          <a:endParaRPr lang="fr-FR" sz="1000" dirty="0">
            <a:solidFill>
              <a:schemeClr val="bg1"/>
            </a:solidFill>
          </a:endParaRPr>
        </a:p>
        <a:p>
          <a:pPr algn="l"/>
          <a:r>
            <a:rPr lang="fr-FR" sz="1000" dirty="0">
              <a:solidFill>
                <a:schemeClr val="bg1"/>
              </a:solidFill>
            </a:rPr>
            <a:t>7 Ordres</a:t>
          </a:r>
        </a:p>
        <a:p>
          <a:pPr algn="ctr"/>
          <a:r>
            <a:rPr lang="fr-FR" sz="1000" b="0" dirty="0"/>
            <a:t>Médecins, Pharmaciens, Sages-femmes, Chirurgiens-dentistes, Infirmiers, Masseurs-kiné et Pédicures-podologues</a:t>
          </a:r>
          <a:endParaRPr lang="fr-FR" sz="1100" dirty="0"/>
        </a:p>
        <a:p>
          <a:pPr algn="ctr"/>
          <a:r>
            <a:rPr lang="fr-FR" sz="700" baseline="0" dirty="0">
              <a:solidFill>
                <a:srgbClr val="FF0000"/>
              </a:solidFill>
            </a:rPr>
            <a:t> </a:t>
          </a:r>
          <a:endParaRPr lang="fr-FR" sz="700" dirty="0">
            <a:solidFill>
              <a:srgbClr val="FF0000"/>
            </a:solidFill>
          </a:endParaRPr>
        </a:p>
      </dgm:t>
    </dgm:pt>
    <dgm:pt modelId="{8AEA574B-DFF0-403E-8CCC-0DCEE571BD30}" type="parTrans" cxnId="{D6E7EE9D-08E7-43FC-8A74-5595EBD15F73}">
      <dgm:prSet/>
      <dgm:spPr/>
      <dgm:t>
        <a:bodyPr/>
        <a:lstStyle/>
        <a:p>
          <a:endParaRPr lang="fr-FR"/>
        </a:p>
      </dgm:t>
    </dgm:pt>
    <dgm:pt modelId="{BB27990F-37F5-4C69-AE10-2D036FB8B29C}" type="sibTrans" cxnId="{D6E7EE9D-08E7-43FC-8A74-5595EBD15F73}">
      <dgm:prSet/>
      <dgm:spPr/>
      <dgm:t>
        <a:bodyPr/>
        <a:lstStyle/>
        <a:p>
          <a:endParaRPr lang="fr-FR"/>
        </a:p>
      </dgm:t>
    </dgm:pt>
    <dgm:pt modelId="{DD2031C6-2852-4580-B1A7-5E1AA970A2A6}">
      <dgm:prSet phldrT="[Texte]"/>
      <dgm:spPr>
        <a:solidFill>
          <a:srgbClr val="00B050"/>
        </a:solidFill>
      </dgm:spPr>
      <dgm:t>
        <a:bodyPr/>
        <a:lstStyle/>
        <a:p>
          <a:r>
            <a:rPr lang="fr-FR" dirty="0"/>
            <a:t>Diplômes, casiers </a:t>
          </a:r>
        </a:p>
      </dgm:t>
    </dgm:pt>
    <dgm:pt modelId="{65698C3E-B160-4C17-B36D-1DEB2C708722}" type="parTrans" cxnId="{07086FC5-C7F6-498A-8767-0436BD3365CB}">
      <dgm:prSet/>
      <dgm:spPr/>
      <dgm:t>
        <a:bodyPr/>
        <a:lstStyle/>
        <a:p>
          <a:endParaRPr lang="fr-FR"/>
        </a:p>
      </dgm:t>
    </dgm:pt>
    <dgm:pt modelId="{7413E4FF-1B39-4A6C-AB17-D2DBB65A12C1}" type="sibTrans" cxnId="{07086FC5-C7F6-498A-8767-0436BD3365CB}">
      <dgm:prSet/>
      <dgm:spPr/>
      <dgm:t>
        <a:bodyPr/>
        <a:lstStyle/>
        <a:p>
          <a:endParaRPr lang="fr-FR"/>
        </a:p>
      </dgm:t>
    </dgm:pt>
    <dgm:pt modelId="{A85A8A1C-A398-43F5-8E3A-4B658ED45563}" type="pres">
      <dgm:prSet presAssocID="{851FBB98-4F1C-4C4E-9907-F97B94E973A3}" presName="Name0" presStyleCnt="0">
        <dgm:presLayoutVars>
          <dgm:dir/>
          <dgm:resizeHandles val="exact"/>
        </dgm:presLayoutVars>
      </dgm:prSet>
      <dgm:spPr/>
    </dgm:pt>
    <dgm:pt modelId="{0FBF39D0-F47F-427B-AB6E-3C657AADCEDF}" type="pres">
      <dgm:prSet presAssocID="{7AA81C39-C208-4F9E-BD34-1EADCD2DAF3A}" presName="node" presStyleLbl="node1" presStyleIdx="0" presStyleCnt="3" custLinFactX="1159" custLinFactNeighborX="100000" custLinFactNeighborY="-619">
        <dgm:presLayoutVars>
          <dgm:bulletEnabled val="1"/>
        </dgm:presLayoutVars>
      </dgm:prSet>
      <dgm:spPr/>
    </dgm:pt>
    <dgm:pt modelId="{F75A2767-E5E3-4861-8ED2-6134934CF0BD}" type="pres">
      <dgm:prSet presAssocID="{0EE0F288-4948-4342-B3C0-A621969BEAB6}" presName="sibTrans" presStyleCnt="0"/>
      <dgm:spPr/>
    </dgm:pt>
    <dgm:pt modelId="{D90220D9-921E-4C57-8998-B46BA42DBCAC}" type="pres">
      <dgm:prSet presAssocID="{A2F7926F-16B6-4429-85BD-FC8A5B17DBC7}" presName="node" presStyleLbl="node1" presStyleIdx="1" presStyleCnt="3" custScaleX="127205">
        <dgm:presLayoutVars>
          <dgm:bulletEnabled val="1"/>
        </dgm:presLayoutVars>
      </dgm:prSet>
      <dgm:spPr/>
    </dgm:pt>
    <dgm:pt modelId="{9F2CD506-E0E7-4763-89E9-E5CD83F202B2}" type="pres">
      <dgm:prSet presAssocID="{BB27990F-37F5-4C69-AE10-2D036FB8B29C}" presName="sibTrans" presStyleCnt="0"/>
      <dgm:spPr/>
    </dgm:pt>
    <dgm:pt modelId="{B84496F4-0DD3-4393-9F5F-F8332DE186F4}" type="pres">
      <dgm:prSet presAssocID="{DD2031C6-2852-4580-B1A7-5E1AA970A2A6}" presName="node" presStyleLbl="node1" presStyleIdx="2" presStyleCnt="3">
        <dgm:presLayoutVars>
          <dgm:bulletEnabled val="1"/>
        </dgm:presLayoutVars>
      </dgm:prSet>
      <dgm:spPr/>
    </dgm:pt>
  </dgm:ptLst>
  <dgm:cxnLst>
    <dgm:cxn modelId="{F59A745A-D001-492B-BADE-C69292C37FDB}" srcId="{851FBB98-4F1C-4C4E-9907-F97B94E973A3}" destId="{7AA81C39-C208-4F9E-BD34-1EADCD2DAF3A}" srcOrd="0" destOrd="0" parTransId="{11FBA872-3612-4764-93A4-90F198F8809F}" sibTransId="{0EE0F288-4948-4342-B3C0-A621969BEAB6}"/>
    <dgm:cxn modelId="{A2A2ED7B-D05A-4593-AF88-EC4CD50B213E}" type="presOf" srcId="{7AA81C39-C208-4F9E-BD34-1EADCD2DAF3A}" destId="{0FBF39D0-F47F-427B-AB6E-3C657AADCEDF}" srcOrd="0" destOrd="0" presId="urn:microsoft.com/office/officeart/2005/8/layout/hList6"/>
    <dgm:cxn modelId="{C2AC0697-D903-4BA2-B563-9E12FDCB4592}" type="presOf" srcId="{DD2031C6-2852-4580-B1A7-5E1AA970A2A6}" destId="{B84496F4-0DD3-4393-9F5F-F8332DE186F4}" srcOrd="0" destOrd="0" presId="urn:microsoft.com/office/officeart/2005/8/layout/hList6"/>
    <dgm:cxn modelId="{D6E7EE9D-08E7-43FC-8A74-5595EBD15F73}" srcId="{851FBB98-4F1C-4C4E-9907-F97B94E973A3}" destId="{A2F7926F-16B6-4429-85BD-FC8A5B17DBC7}" srcOrd="1" destOrd="0" parTransId="{8AEA574B-DFF0-403E-8CCC-0DCEE571BD30}" sibTransId="{BB27990F-37F5-4C69-AE10-2D036FB8B29C}"/>
    <dgm:cxn modelId="{FED92ABC-DE7D-4766-AA7C-E9A4A6468E84}" type="presOf" srcId="{A2F7926F-16B6-4429-85BD-FC8A5B17DBC7}" destId="{D90220D9-921E-4C57-8998-B46BA42DBCAC}" srcOrd="0" destOrd="0" presId="urn:microsoft.com/office/officeart/2005/8/layout/hList6"/>
    <dgm:cxn modelId="{1D59D3BC-AA70-4377-92DE-230F160E26C5}" type="presOf" srcId="{851FBB98-4F1C-4C4E-9907-F97B94E973A3}" destId="{A85A8A1C-A398-43F5-8E3A-4B658ED45563}" srcOrd="0" destOrd="0" presId="urn:microsoft.com/office/officeart/2005/8/layout/hList6"/>
    <dgm:cxn modelId="{07086FC5-C7F6-498A-8767-0436BD3365CB}" srcId="{851FBB98-4F1C-4C4E-9907-F97B94E973A3}" destId="{DD2031C6-2852-4580-B1A7-5E1AA970A2A6}" srcOrd="2" destOrd="0" parTransId="{65698C3E-B160-4C17-B36D-1DEB2C708722}" sibTransId="{7413E4FF-1B39-4A6C-AB17-D2DBB65A12C1}"/>
    <dgm:cxn modelId="{381B49E4-6B16-4940-97AE-AB99C0AB25E7}" type="presParOf" srcId="{A85A8A1C-A398-43F5-8E3A-4B658ED45563}" destId="{0FBF39D0-F47F-427B-AB6E-3C657AADCEDF}" srcOrd="0" destOrd="0" presId="urn:microsoft.com/office/officeart/2005/8/layout/hList6"/>
    <dgm:cxn modelId="{C3464E7E-BA26-480D-AC47-B05F96E7FC21}" type="presParOf" srcId="{A85A8A1C-A398-43F5-8E3A-4B658ED45563}" destId="{F75A2767-E5E3-4861-8ED2-6134934CF0BD}" srcOrd="1" destOrd="0" presId="urn:microsoft.com/office/officeart/2005/8/layout/hList6"/>
    <dgm:cxn modelId="{2B2F9099-7CAA-4FD5-90CF-38023DA16159}" type="presParOf" srcId="{A85A8A1C-A398-43F5-8E3A-4B658ED45563}" destId="{D90220D9-921E-4C57-8998-B46BA42DBCAC}" srcOrd="2" destOrd="0" presId="urn:microsoft.com/office/officeart/2005/8/layout/hList6"/>
    <dgm:cxn modelId="{E63D9B83-A3A9-4867-AF0E-C2CFB19F9CC2}" type="presParOf" srcId="{A85A8A1C-A398-43F5-8E3A-4B658ED45563}" destId="{9F2CD506-E0E7-4763-89E9-E5CD83F202B2}" srcOrd="3" destOrd="0" presId="urn:microsoft.com/office/officeart/2005/8/layout/hList6"/>
    <dgm:cxn modelId="{C0FA3907-38C0-48B8-BE3B-3C4892B1B16E}" type="presParOf" srcId="{A85A8A1C-A398-43F5-8E3A-4B658ED45563}" destId="{B84496F4-0DD3-4393-9F5F-F8332DE186F4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2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CD18E7-B44A-435E-97E4-E4F91601A36B}">
      <dsp:nvSpPr>
        <dsp:cNvPr id="0" name=""/>
        <dsp:cNvSpPr/>
      </dsp:nvSpPr>
      <dsp:spPr>
        <a:xfrm>
          <a:off x="1016000" y="0"/>
          <a:ext cx="4064000" cy="4064000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03660C-E303-4968-AFD6-9B2B60233510}">
      <dsp:nvSpPr>
        <dsp:cNvPr id="0" name=""/>
        <dsp:cNvSpPr/>
      </dsp:nvSpPr>
      <dsp:spPr>
        <a:xfrm>
          <a:off x="1402080" y="386080"/>
          <a:ext cx="1584960" cy="15849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Etablissements et services</a:t>
          </a:r>
        </a:p>
      </dsp:txBody>
      <dsp:txXfrm>
        <a:off x="1479451" y="463451"/>
        <a:ext cx="1430218" cy="1430218"/>
      </dsp:txXfrm>
    </dsp:sp>
    <dsp:sp modelId="{E6899077-AC89-4710-9E7A-E61946200525}">
      <dsp:nvSpPr>
        <dsp:cNvPr id="0" name=""/>
        <dsp:cNvSpPr/>
      </dsp:nvSpPr>
      <dsp:spPr>
        <a:xfrm>
          <a:off x="3108960" y="386080"/>
          <a:ext cx="1584960" cy="1584960"/>
        </a:xfrm>
        <a:prstGeom prst="roundRect">
          <a:avLst/>
        </a:prstGeom>
        <a:solidFill>
          <a:schemeClr val="accent2">
            <a:hueOff val="-3797645"/>
            <a:satOff val="17887"/>
            <a:lumOff val="862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Professionnels</a:t>
          </a:r>
        </a:p>
      </dsp:txBody>
      <dsp:txXfrm>
        <a:off x="3186331" y="463451"/>
        <a:ext cx="1430218" cy="1430218"/>
      </dsp:txXfrm>
    </dsp:sp>
    <dsp:sp modelId="{1218D1EB-923A-4A86-8FC5-C4D0A95CDA05}">
      <dsp:nvSpPr>
        <dsp:cNvPr id="0" name=""/>
        <dsp:cNvSpPr/>
      </dsp:nvSpPr>
      <dsp:spPr>
        <a:xfrm>
          <a:off x="1402080" y="2092960"/>
          <a:ext cx="1584960" cy="1584960"/>
        </a:xfrm>
        <a:prstGeom prst="roundRect">
          <a:avLst/>
        </a:prstGeom>
        <a:solidFill>
          <a:schemeClr val="accent2">
            <a:hueOff val="-7595291"/>
            <a:satOff val="35774"/>
            <a:lumOff val="1725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Professions règlementées</a:t>
          </a:r>
        </a:p>
      </dsp:txBody>
      <dsp:txXfrm>
        <a:off x="1479451" y="2170331"/>
        <a:ext cx="1430218" cy="1430218"/>
      </dsp:txXfrm>
    </dsp:sp>
    <dsp:sp modelId="{93855F17-264B-4675-94C6-2AC7E1202A8D}">
      <dsp:nvSpPr>
        <dsp:cNvPr id="0" name=""/>
        <dsp:cNvSpPr/>
      </dsp:nvSpPr>
      <dsp:spPr>
        <a:xfrm>
          <a:off x="3108960" y="2092960"/>
          <a:ext cx="1584960" cy="1584960"/>
        </a:xfrm>
        <a:prstGeom prst="round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Financements</a:t>
          </a:r>
          <a:r>
            <a:rPr lang="fr-FR" sz="1200" kern="1200" dirty="0"/>
            <a:t> </a:t>
          </a:r>
        </a:p>
      </dsp:txBody>
      <dsp:txXfrm>
        <a:off x="3186331" y="2170331"/>
        <a:ext cx="1430218" cy="14302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BF39D0-F47F-427B-AB6E-3C657AADCEDF}">
      <dsp:nvSpPr>
        <dsp:cNvPr id="0" name=""/>
        <dsp:cNvSpPr/>
      </dsp:nvSpPr>
      <dsp:spPr>
        <a:xfrm rot="16200000">
          <a:off x="-342747" y="343067"/>
          <a:ext cx="1520056" cy="833920"/>
        </a:xfrm>
        <a:prstGeom prst="flowChartManualOperation">
          <a:avLst/>
        </a:prstGeom>
        <a:solidFill>
          <a:srgbClr val="00277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0" tIns="0" rIns="6985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Publics</a:t>
          </a:r>
        </a:p>
      </dsp:txBody>
      <dsp:txXfrm rot="5400000">
        <a:off x="321" y="304010"/>
        <a:ext cx="833920" cy="912034"/>
      </dsp:txXfrm>
    </dsp:sp>
    <dsp:sp modelId="{D90220D9-921E-4C57-8998-B46BA42DBCAC}">
      <dsp:nvSpPr>
        <dsp:cNvPr id="0" name=""/>
        <dsp:cNvSpPr/>
      </dsp:nvSpPr>
      <dsp:spPr>
        <a:xfrm rot="16200000">
          <a:off x="553717" y="343067"/>
          <a:ext cx="1520056" cy="833920"/>
        </a:xfrm>
        <a:prstGeom prst="flowChartManualOperation">
          <a:avLst/>
        </a:prstGeom>
        <a:solidFill>
          <a:srgbClr val="00277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0" tIns="0" rIns="6985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Privés non lucratif</a:t>
          </a:r>
        </a:p>
      </dsp:txBody>
      <dsp:txXfrm rot="5400000">
        <a:off x="896785" y="304010"/>
        <a:ext cx="833920" cy="912034"/>
      </dsp:txXfrm>
    </dsp:sp>
    <dsp:sp modelId="{B84496F4-0DD3-4393-9F5F-F8332DE186F4}">
      <dsp:nvSpPr>
        <dsp:cNvPr id="0" name=""/>
        <dsp:cNvSpPr/>
      </dsp:nvSpPr>
      <dsp:spPr>
        <a:xfrm rot="16200000">
          <a:off x="1450181" y="343067"/>
          <a:ext cx="1520056" cy="833920"/>
        </a:xfrm>
        <a:prstGeom prst="flowChartManualOperation">
          <a:avLst/>
        </a:prstGeom>
        <a:solidFill>
          <a:srgbClr val="00277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0" tIns="0" rIns="6985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Privés lucratif</a:t>
          </a:r>
        </a:p>
      </dsp:txBody>
      <dsp:txXfrm rot="5400000">
        <a:off x="1793249" y="304010"/>
        <a:ext cx="833920" cy="9120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BF39D0-F47F-427B-AB6E-3C657AADCEDF}">
      <dsp:nvSpPr>
        <dsp:cNvPr id="0" name=""/>
        <dsp:cNvSpPr/>
      </dsp:nvSpPr>
      <dsp:spPr>
        <a:xfrm rot="16200000">
          <a:off x="-382627" y="456442"/>
          <a:ext cx="1762390" cy="849504"/>
        </a:xfrm>
        <a:prstGeom prst="flowChartManualOperation">
          <a:avLst/>
        </a:prstGeom>
        <a:solidFill>
          <a:schemeClr val="accent1">
            <a:lumMod val="90000"/>
            <a:lumOff val="1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0" rIns="6350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Agents publics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FPT/FPH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Titulaires ou contractuels</a:t>
          </a:r>
        </a:p>
      </dsp:txBody>
      <dsp:txXfrm rot="5400000">
        <a:off x="73816" y="352477"/>
        <a:ext cx="849504" cy="1057434"/>
      </dsp:txXfrm>
    </dsp:sp>
    <dsp:sp modelId="{D90220D9-921E-4C57-8998-B46BA42DBCAC}">
      <dsp:nvSpPr>
        <dsp:cNvPr id="0" name=""/>
        <dsp:cNvSpPr/>
      </dsp:nvSpPr>
      <dsp:spPr>
        <a:xfrm rot="16200000">
          <a:off x="450953" y="462520"/>
          <a:ext cx="1762390" cy="837348"/>
        </a:xfrm>
        <a:prstGeom prst="flowChartManualOperation">
          <a:avLst/>
        </a:prstGeom>
        <a:solidFill>
          <a:schemeClr val="accent1">
            <a:lumMod val="90000"/>
            <a:lumOff val="1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0" rIns="6350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Salariés du privé </a:t>
          </a:r>
          <a:endParaRPr lang="fr-FR" sz="1000" kern="1200" dirty="0">
            <a:solidFill>
              <a:schemeClr val="bg1"/>
            </a:solidFill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>
              <a:solidFill>
                <a:schemeClr val="bg1"/>
              </a:solidFill>
            </a:rPr>
            <a:t>CCN 51, 66 65  </a:t>
          </a:r>
        </a:p>
      </dsp:txBody>
      <dsp:txXfrm rot="5400000">
        <a:off x="913474" y="352477"/>
        <a:ext cx="837348" cy="1057434"/>
      </dsp:txXfrm>
    </dsp:sp>
    <dsp:sp modelId="{B84496F4-0DD3-4393-9F5F-F8332DE186F4}">
      <dsp:nvSpPr>
        <dsp:cNvPr id="0" name=""/>
        <dsp:cNvSpPr/>
      </dsp:nvSpPr>
      <dsp:spPr>
        <a:xfrm rot="16200000">
          <a:off x="1358092" y="456442"/>
          <a:ext cx="1762390" cy="849504"/>
        </a:xfrm>
        <a:prstGeom prst="flowChartManualOperation">
          <a:avLst/>
        </a:prstGeom>
        <a:solidFill>
          <a:schemeClr val="accent1">
            <a:lumMod val="90000"/>
            <a:lumOff val="1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0" rIns="85142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Libéraux</a:t>
          </a:r>
        </a:p>
      </dsp:txBody>
      <dsp:txXfrm rot="5400000">
        <a:off x="1814535" y="352477"/>
        <a:ext cx="849504" cy="105743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BF39D0-F47F-427B-AB6E-3C657AADCEDF}">
      <dsp:nvSpPr>
        <dsp:cNvPr id="0" name=""/>
        <dsp:cNvSpPr/>
      </dsp:nvSpPr>
      <dsp:spPr>
        <a:xfrm rot="16200000">
          <a:off x="-476799" y="550345"/>
          <a:ext cx="1946292" cy="845601"/>
        </a:xfrm>
        <a:prstGeom prst="flowChartManualOperation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0" tIns="0" rIns="6985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Etat Assurance Maladie (conventions nationales</a:t>
          </a:r>
        </a:p>
      </dsp:txBody>
      <dsp:txXfrm rot="5400000">
        <a:off x="73546" y="389258"/>
        <a:ext cx="845601" cy="1167776"/>
      </dsp:txXfrm>
    </dsp:sp>
    <dsp:sp modelId="{D90220D9-921E-4C57-8998-B46BA42DBCAC}">
      <dsp:nvSpPr>
        <dsp:cNvPr id="0" name=""/>
        <dsp:cNvSpPr/>
      </dsp:nvSpPr>
      <dsp:spPr>
        <a:xfrm rot="16200000">
          <a:off x="359001" y="550345"/>
          <a:ext cx="1946292" cy="845601"/>
        </a:xfrm>
        <a:prstGeom prst="flowChartManualOperation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0" rIns="6350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Collectivités </a:t>
          </a:r>
        </a:p>
      </dsp:txBody>
      <dsp:txXfrm rot="5400000">
        <a:off x="909346" y="389258"/>
        <a:ext cx="845601" cy="1167776"/>
      </dsp:txXfrm>
    </dsp:sp>
    <dsp:sp modelId="{B84496F4-0DD3-4393-9F5F-F8332DE186F4}">
      <dsp:nvSpPr>
        <dsp:cNvPr id="0" name=""/>
        <dsp:cNvSpPr/>
      </dsp:nvSpPr>
      <dsp:spPr>
        <a:xfrm rot="16200000">
          <a:off x="1268023" y="550345"/>
          <a:ext cx="1946292" cy="845601"/>
        </a:xfrm>
        <a:prstGeom prst="flowChartManualOperation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88677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Patients et usagers</a:t>
          </a:r>
        </a:p>
      </dsp:txBody>
      <dsp:txXfrm rot="5400000">
        <a:off x="1818368" y="389258"/>
        <a:ext cx="845601" cy="116777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BF39D0-F47F-427B-AB6E-3C657AADCEDF}">
      <dsp:nvSpPr>
        <dsp:cNvPr id="0" name=""/>
        <dsp:cNvSpPr/>
      </dsp:nvSpPr>
      <dsp:spPr>
        <a:xfrm rot="16200000">
          <a:off x="-664268" y="728982"/>
          <a:ext cx="2193868" cy="735902"/>
        </a:xfrm>
        <a:prstGeom prst="flowChartManualOperation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0" tIns="0" rIns="66675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50" kern="1200" dirty="0"/>
            <a:t>Code de la santé Publique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50" kern="1200" dirty="0"/>
            <a:t>Code de l’action sociale et des familles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900" kern="1200" dirty="0"/>
        </a:p>
      </dsp:txBody>
      <dsp:txXfrm rot="5400000">
        <a:off x="64715" y="438773"/>
        <a:ext cx="735902" cy="1316320"/>
      </dsp:txXfrm>
    </dsp:sp>
    <dsp:sp modelId="{D90220D9-921E-4C57-8998-B46BA42DBCAC}">
      <dsp:nvSpPr>
        <dsp:cNvPr id="0" name=""/>
        <dsp:cNvSpPr/>
      </dsp:nvSpPr>
      <dsp:spPr>
        <a:xfrm rot="16200000">
          <a:off x="163205" y="628881"/>
          <a:ext cx="2193868" cy="936104"/>
        </a:xfrm>
        <a:prstGeom prst="flowChartManualOperation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0" rIns="63500" bIns="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000" kern="1200" dirty="0">
            <a:solidFill>
              <a:schemeClr val="bg1"/>
            </a:solidFill>
          </a:endParaRPr>
        </a:p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>
              <a:solidFill>
                <a:schemeClr val="bg1"/>
              </a:solidFill>
            </a:rPr>
            <a:t>7 Ordres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b="0" kern="1200" dirty="0"/>
            <a:t>Médecins, Pharmaciens, Sages-femmes, Chirurgiens-dentistes, Infirmiers, Masseurs-kiné et Pédicures-podologues</a:t>
          </a:r>
          <a:endParaRPr lang="fr-FR" sz="1100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700" kern="1200" baseline="0" dirty="0">
              <a:solidFill>
                <a:srgbClr val="FF0000"/>
              </a:solidFill>
            </a:rPr>
            <a:t> </a:t>
          </a:r>
          <a:endParaRPr lang="fr-FR" sz="700" kern="1200" dirty="0">
            <a:solidFill>
              <a:srgbClr val="FF0000"/>
            </a:solidFill>
          </a:endParaRPr>
        </a:p>
      </dsp:txBody>
      <dsp:txXfrm rot="5400000">
        <a:off x="792087" y="438773"/>
        <a:ext cx="936104" cy="1316320"/>
      </dsp:txXfrm>
    </dsp:sp>
    <dsp:sp modelId="{B84496F4-0DD3-4393-9F5F-F8332DE186F4}">
      <dsp:nvSpPr>
        <dsp:cNvPr id="0" name=""/>
        <dsp:cNvSpPr/>
      </dsp:nvSpPr>
      <dsp:spPr>
        <a:xfrm rot="16200000">
          <a:off x="1054401" y="728982"/>
          <a:ext cx="2193868" cy="735902"/>
        </a:xfrm>
        <a:prstGeom prst="flowChartManualOperation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0" rIns="62446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Diplômes, casiers </a:t>
          </a:r>
        </a:p>
      </dsp:txBody>
      <dsp:txXfrm rot="5400000">
        <a:off x="1783384" y="438773"/>
        <a:ext cx="735902" cy="13163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D37A4B-A15C-40F2-A559-56F081274E2D}" type="datetimeFigureOut">
              <a:rPr lang="fr-FR" smtClean="0"/>
              <a:t>18/06/2025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018E6-D3E9-4D40-BD28-B995F41E18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75111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D680E798-53FF-4C51-A981-953463752515}" type="datetimeFigureOut">
              <a:rPr lang="fr-FR" smtClean="0"/>
              <a:pPr/>
              <a:t>18/06/2025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1B06CD8F-B7ED-4A05-9FB1-A01CC0EF02C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6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b="0" i="0" kern="1200" dirty="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41338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008317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353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/ sous-titre /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A4F0766-6309-644C-9BCE-2E607A270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e la date 3">
            <a:extLst>
              <a:ext uri="{FF2B5EF4-FFF2-40B4-BE49-F238E27FC236}">
                <a16:creationId xmlns:a16="http://schemas.microsoft.com/office/drawing/2014/main" id="{E9918C01-3017-D749-B811-9FCBA8038409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170000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6A4A60EE-9D13-3442-9796-E718C6343EC1}" type="datetime1">
              <a:rPr lang="fr-FR" cap="all" smtClean="0"/>
              <a:pPr/>
              <a:t>18/06/2025</a:t>
            </a:fld>
            <a:endParaRPr lang="fr-FR" cap="all" dirty="0"/>
          </a:p>
        </p:txBody>
      </p:sp>
      <p:sp>
        <p:nvSpPr>
          <p:cNvPr id="16" name="Espace réservé du texte 7">
            <a:extLst>
              <a:ext uri="{FF2B5EF4-FFF2-40B4-BE49-F238E27FC236}">
                <a16:creationId xmlns:a16="http://schemas.microsoft.com/office/drawing/2014/main" id="{EB9C9A62-C54B-3841-9346-5A54D371580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9525" indent="85725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8B219A12-DAFE-504E-9ED9-CFD78BD6A7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99BFD6E0-B235-DA4F-9D70-E9444B53C4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8" name="Espace réservé du texte 11">
            <a:extLst>
              <a:ext uri="{FF2B5EF4-FFF2-40B4-BE49-F238E27FC236}">
                <a16:creationId xmlns:a16="http://schemas.microsoft.com/office/drawing/2014/main" id="{0AF74C14-DE22-FE4D-B865-03FBE975D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850" y="1707654"/>
            <a:ext cx="8424334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724193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528" y="1563638"/>
            <a:ext cx="2520000" cy="288032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12000" y="1563638"/>
            <a:ext cx="2520000" cy="2860762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263999" y="1563638"/>
            <a:ext cx="2520000" cy="2860762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251C71F6-E0A6-1740-B64F-38F332886BAF}" type="datetime1">
              <a:rPr lang="fr-FR" cap="all" smtClean="0"/>
              <a:pPr/>
              <a:t>18/06/2025</a:t>
            </a:fld>
            <a:endParaRPr lang="fr-FR" cap="all" dirty="0"/>
          </a:p>
        </p:txBody>
      </p:sp>
      <p:sp>
        <p:nvSpPr>
          <p:cNvPr id="25" name="Titre 18">
            <a:extLst>
              <a:ext uri="{FF2B5EF4-FFF2-40B4-BE49-F238E27FC236}">
                <a16:creationId xmlns:a16="http://schemas.microsoft.com/office/drawing/2014/main" id="{8909A550-9D66-7141-BF64-73CAD20968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745ED2D7-3CC1-3B41-AA37-64BDE1CE2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</p:spTree>
    <p:extLst>
      <p:ext uri="{BB962C8B-B14F-4D97-AF65-F5344CB8AC3E}">
        <p14:creationId xmlns:p14="http://schemas.microsoft.com/office/powerpoint/2010/main" val="2888137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onnes de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5E6183FC-BA60-7C49-ABF3-B50982741576}" type="datetime1">
              <a:rPr lang="fr-FR" cap="all" smtClean="0"/>
              <a:pPr/>
              <a:t>18/06/2025</a:t>
            </a:fld>
            <a:endParaRPr lang="fr-FR" cap="all" dirty="0"/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745ED2D7-3CC1-3B41-AA37-64BDE1CE2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D4959A1A-C7DE-6748-A32B-7732F0ACFC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2" name="Titre 18">
            <a:extLst>
              <a:ext uri="{FF2B5EF4-FFF2-40B4-BE49-F238E27FC236}">
                <a16:creationId xmlns:a16="http://schemas.microsoft.com/office/drawing/2014/main" id="{5919F96B-C5FF-5146-9075-19E07CEBB7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AC8956DD-B832-6147-8A66-A70995085B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3528" y="1707654"/>
            <a:ext cx="2556471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>
            <a:extLst>
              <a:ext uri="{FF2B5EF4-FFF2-40B4-BE49-F238E27FC236}">
                <a16:creationId xmlns:a16="http://schemas.microsoft.com/office/drawing/2014/main" id="{DF66E72C-274C-AC4E-B20B-393EBD9A71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75856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5" name="Espace réservé du texte 11">
            <a:extLst>
              <a:ext uri="{FF2B5EF4-FFF2-40B4-BE49-F238E27FC236}">
                <a16:creationId xmlns:a16="http://schemas.microsoft.com/office/drawing/2014/main" id="{10D42E91-F78E-1D46-9374-4446D0F5796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6228184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691346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, sous-titre, textes 3 et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528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0597CDB5-73DC-8641-8CC1-FAD9379FD627}" type="datetime1">
              <a:rPr lang="fr-FR" cap="all" smtClean="0"/>
              <a:pPr/>
              <a:t>18/06/2025</a:t>
            </a:fld>
            <a:endParaRPr lang="fr-FR" cap="all" dirty="0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D46074BB-6BF7-8249-9377-D0271B2AE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04A35F-FCE5-0248-9AD4-C4E7502EF16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131840" y="1707654"/>
            <a:ext cx="5616624" cy="288032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</p:spTree>
    <p:extLst>
      <p:ext uri="{BB962C8B-B14F-4D97-AF65-F5344CB8AC3E}">
        <p14:creationId xmlns:p14="http://schemas.microsoft.com/office/powerpoint/2010/main" val="2077185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, sous-titre, textes 3, et graphiqu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6228184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8E1290DD-BE4D-794B-919C-D565D1B9C67D}" type="datetime1">
              <a:rPr lang="fr-FR" cap="all" smtClean="0"/>
              <a:pPr/>
              <a:t>18/06/2025</a:t>
            </a:fld>
            <a:endParaRPr lang="fr-FR" cap="all" dirty="0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D46074BB-6BF7-8249-9377-D0271B2AE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3" name="Espace réservé du graphique 2">
            <a:extLst>
              <a:ext uri="{FF2B5EF4-FFF2-40B4-BE49-F238E27FC236}">
                <a16:creationId xmlns:a16="http://schemas.microsoft.com/office/drawing/2014/main" id="{66D3B633-BB7B-4941-BF9B-161C5342E3AA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323528" y="1707654"/>
            <a:ext cx="5761038" cy="2879725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2044116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829DF172-12F0-D244-8F51-E16DC05073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52000" y="252000"/>
            <a:ext cx="1440000" cy="1440000"/>
          </a:xfrm>
          <a:prstGeom prst="rect">
            <a:avLst/>
          </a:prstGeom>
        </p:spPr>
      </p:pic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0" y="2139702"/>
            <a:ext cx="8424000" cy="2293224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/>
            </a:lvl1pPr>
            <a:lvl2pPr marL="92075" indent="0">
              <a:spcBef>
                <a:spcPts val="500"/>
              </a:spcBef>
              <a:spcAft>
                <a:spcPts val="0"/>
              </a:spcAft>
              <a:buNone/>
              <a:tabLst/>
              <a:defRPr sz="18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>
            <a:cxnSpLocks/>
          </p:cNvCxnSpPr>
          <p:nvPr/>
        </p:nvCxnSpPr>
        <p:spPr bwMode="gray">
          <a:xfrm>
            <a:off x="323850" y="4784400"/>
            <a:ext cx="8424614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e la date 3">
            <a:extLst>
              <a:ext uri="{FF2B5EF4-FFF2-40B4-BE49-F238E27FC236}">
                <a16:creationId xmlns:a16="http://schemas.microsoft.com/office/drawing/2014/main" id="{C192E6B1-2CEB-FB47-B10B-D25D43DF8D96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D7698221-35EF-134F-B87A-568DECC70F29}" type="datetime1">
              <a:rPr lang="fr-FR" cap="all" smtClean="0"/>
              <a:pPr/>
              <a:t>18/06/2025</a:t>
            </a:fld>
            <a:endParaRPr lang="fr-FR" cap="all" dirty="0"/>
          </a:p>
        </p:txBody>
      </p:sp>
      <p:sp>
        <p:nvSpPr>
          <p:cNvPr id="14" name="Espace réservé du numéro de diapositive 5">
            <a:extLst>
              <a:ext uri="{FF2B5EF4-FFF2-40B4-BE49-F238E27FC236}">
                <a16:creationId xmlns:a16="http://schemas.microsoft.com/office/drawing/2014/main" id="{0593ECE3-ACEF-7441-BABB-08F519CCE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4D728EC0-9FC5-AB4E-B907-86A468EF1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067944" y="195486"/>
            <a:ext cx="4680769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B5534E2-19C3-C848-AD92-C2BA62CED42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057385" y="347482"/>
            <a:ext cx="2010556" cy="1154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81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 rot="10800000">
            <a:off x="0" y="738000"/>
            <a:ext cx="9144000" cy="4443958"/>
          </a:xfrm>
          <a:prstGeom prst="round1Rect">
            <a:avLst/>
          </a:prstGeom>
          <a:solidFill>
            <a:schemeClr val="tx2"/>
          </a:solidFill>
        </p:spPr>
        <p:txBody>
          <a:bodyPr tIns="1080000" anchor="ctr" anchorCtr="0"/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02A90153-98CB-E943-A611-AD9242F15601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64285" y="4797631"/>
            <a:ext cx="1170000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bg1"/>
                </a:solidFill>
              </a:defRPr>
            </a:lvl1pPr>
          </a:lstStyle>
          <a:p>
            <a:fld id="{5F7325A3-5315-1B4B-A0D9-112471EB5837}" type="datetime1">
              <a:rPr lang="fr-FR" cap="all" smtClean="0"/>
              <a:pPr/>
              <a:t>18/06/2025</a:t>
            </a:fld>
            <a:endParaRPr lang="fr-FR" cap="all" dirty="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738000"/>
            <a:ext cx="8424000" cy="40464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bg1"/>
            </a:solidFill>
          </a:ln>
        </p:spPr>
        <p:txBody>
          <a:bodyPr lIns="0" bIns="360000" anchor="ctr" anchorCtr="0"/>
          <a:lstStyle>
            <a:lvl1pPr marL="396000" indent="-396000">
              <a:buFont typeface="+mj-lt"/>
              <a:buAutoNum type="arabicPeriod"/>
              <a:defRPr sz="325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BE3965BE-3A81-1248-821F-39E8294A18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bg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pied de page 4">
            <a:extLst>
              <a:ext uri="{FF2B5EF4-FFF2-40B4-BE49-F238E27FC236}">
                <a16:creationId xmlns:a16="http://schemas.microsoft.com/office/drawing/2014/main" id="{DCBACC69-485F-9F49-A64D-9385F9776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</p:spTree>
    <p:extLst>
      <p:ext uri="{BB962C8B-B14F-4D97-AF65-F5344CB8AC3E}">
        <p14:creationId xmlns:p14="http://schemas.microsoft.com/office/powerpoint/2010/main" val="1076546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496350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4EA19884-7A29-DC4E-9311-A62E54788E52}" type="datetime1">
              <a:rPr lang="fr-FR" smtClean="0"/>
              <a:t>18/06/2025</a:t>
            </a:fld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53DF2B5-DDEC-9F4F-AC71-1D361A99EA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228184" y="537849"/>
            <a:ext cx="2195813" cy="1261109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AA456506-B875-0447-AE4C-DB900904651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40000" y="360000"/>
            <a:ext cx="2700000" cy="27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407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ème de 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496350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4EA19884-7A29-DC4E-9311-A62E54788E52}" type="datetime1">
              <a:rPr lang="fr-FR" smtClean="0"/>
              <a:t>18/06/2025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720000" y="4371949"/>
            <a:ext cx="3240000" cy="447947"/>
          </a:xfrm>
        </p:spPr>
        <p:txBody>
          <a:bodyPr anchor="ctr" anchorCtr="0"/>
          <a:lstStyle>
            <a:lvl1pPr algn="l">
              <a:defRPr sz="1150"/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53DF2B5-DDEC-9F4F-AC71-1D361A99EA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228184" y="537849"/>
            <a:ext cx="2195813" cy="1261109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AA456506-B875-0447-AE4C-DB900904651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40000" y="360000"/>
            <a:ext cx="2700000" cy="27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831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23850" y="1707654"/>
            <a:ext cx="8424863" cy="295232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>
            <a:cxnSpLocks/>
          </p:cNvCxnSpPr>
          <p:nvPr/>
        </p:nvCxnSpPr>
        <p:spPr bwMode="gray">
          <a:xfrm>
            <a:off x="323850" y="4784400"/>
            <a:ext cx="8424614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itre 11">
            <a:extLst>
              <a:ext uri="{FF2B5EF4-FFF2-40B4-BE49-F238E27FC236}">
                <a16:creationId xmlns:a16="http://schemas.microsoft.com/office/drawing/2014/main" id="{59FB2B3E-557E-DB42-9DB7-D6A72FD3A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682801"/>
            <a:ext cx="8424863" cy="5399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Titre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8170561-5F7A-B046-81BE-E60E60355D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15703" y="4783500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B858D49A-5A7A-574D-A0ED-52B5C1EFA876}" type="datetime1">
              <a:rPr lang="fr-FR" cap="all" smtClean="0"/>
              <a:pPr/>
              <a:t>18/06/2025</a:t>
            </a:fld>
            <a:endParaRPr lang="fr-FR" cap="all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E071FEB6-0E77-DD46-9DA0-C52EF51FC7F3}"/>
              </a:ext>
            </a:extLst>
          </p:cNvPr>
          <p:cNvCxnSpPr/>
          <p:nvPr/>
        </p:nvCxnSpPr>
        <p:spPr bwMode="gray">
          <a:xfrm>
            <a:off x="360000" y="47844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>
            <a:extLst>
              <a:ext uri="{FF2B5EF4-FFF2-40B4-BE49-F238E27FC236}">
                <a16:creationId xmlns:a16="http://schemas.microsoft.com/office/drawing/2014/main" id="{5C7551C4-641A-D343-AA7E-79AE4711BFA8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172877" y="185732"/>
            <a:ext cx="606854" cy="348531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4921EE98-A0EA-AE49-A902-478042AA6CF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88000" y="108000"/>
            <a:ext cx="5400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928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</p:sldLayoutIdLst>
  <p:hf hdr="0"/>
  <p:txStyles>
    <p:titleStyle>
      <a:lvl1pPr marL="14288" indent="0" algn="l" defTabSz="914400" rtl="0" eaLnBrk="1" latinLnBrk="0" hangingPunct="1">
        <a:lnSpc>
          <a:spcPct val="90000"/>
        </a:lnSpc>
        <a:spcBef>
          <a:spcPct val="0"/>
        </a:spcBef>
        <a:buNone/>
        <a:tabLst/>
        <a:defRPr sz="25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075" indent="0" algn="l" defTabSz="914400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tabLst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51450" indent="-17145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31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Wingdings" pitchFamily="2" charset="2"/>
        <a:buChar char="§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11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927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Wingdings" pitchFamily="2" charset="2"/>
        <a:buChar char="§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0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18" Type="http://schemas.openxmlformats.org/officeDocument/2006/relationships/diagramData" Target="../diagrams/data4.xml"/><Relationship Id="rId26" Type="http://schemas.openxmlformats.org/officeDocument/2006/relationships/diagramColors" Target="../diagrams/colors5.xml"/><Relationship Id="rId3" Type="http://schemas.openxmlformats.org/officeDocument/2006/relationships/diagramData" Target="../diagrams/data1.xml"/><Relationship Id="rId21" Type="http://schemas.openxmlformats.org/officeDocument/2006/relationships/diagramColors" Target="../diagrams/colors4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5" Type="http://schemas.openxmlformats.org/officeDocument/2006/relationships/diagramQuickStyle" Target="../diagrams/quickStyle5.xml"/><Relationship Id="rId2" Type="http://schemas.openxmlformats.org/officeDocument/2006/relationships/notesSlide" Target="../notesSlides/notesSlide1.xml"/><Relationship Id="rId16" Type="http://schemas.openxmlformats.org/officeDocument/2006/relationships/diagramColors" Target="../diagrams/colors3.xml"/><Relationship Id="rId20" Type="http://schemas.openxmlformats.org/officeDocument/2006/relationships/diagramQuickStyle" Target="../diagrams/quickStyl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24" Type="http://schemas.openxmlformats.org/officeDocument/2006/relationships/diagramLayout" Target="../diagrams/layout5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23" Type="http://schemas.openxmlformats.org/officeDocument/2006/relationships/diagramData" Target="../diagrams/data5.xml"/><Relationship Id="rId10" Type="http://schemas.openxmlformats.org/officeDocument/2006/relationships/diagramQuickStyle" Target="../diagrams/quickStyle2.xml"/><Relationship Id="rId19" Type="http://schemas.openxmlformats.org/officeDocument/2006/relationships/diagramLayout" Target="../diagrams/layout4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Relationship Id="rId22" Type="http://schemas.microsoft.com/office/2007/relationships/diagramDrawing" Target="../diagrams/drawing4.xml"/><Relationship Id="rId27" Type="http://schemas.microsoft.com/office/2007/relationships/diagramDrawing" Target="../diagrams/drawin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23D62-17A8-6547-AF6B-323A348324DB}" type="datetime1">
              <a:rPr lang="fr-FR" smtClean="0"/>
              <a:t>18/06/2025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140CD-8AED-46FF-A9A2-77308F3F39AE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pied de page 4"/>
          <p:cNvSpPr txBox="1">
            <a:spLocks/>
          </p:cNvSpPr>
          <p:nvPr/>
        </p:nvSpPr>
        <p:spPr bwMode="gray">
          <a:xfrm>
            <a:off x="611560" y="4299942"/>
            <a:ext cx="5256224" cy="447947"/>
          </a:xfrm>
          <a:prstGeom prst="rect">
            <a:avLst/>
          </a:prstGeom>
        </p:spPr>
        <p:txBody>
          <a:bodyPr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1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Direction de l’offre de soins - Pôle Ressources humaines en santé</a:t>
            </a:r>
          </a:p>
          <a:p>
            <a:r>
              <a:rPr lang="fr-FR" dirty="0"/>
              <a:t>Direction de la Santé Publique 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2843808" y="2499742"/>
            <a:ext cx="5760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Webinaire Contrat d’allocations d’études </a:t>
            </a:r>
            <a:endParaRPr lang="fr-FR" sz="2000" dirty="0"/>
          </a:p>
          <a:p>
            <a:pPr algn="r"/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6242969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fr-FR" dirty="0"/>
              <a:t>2) Présentation et modalités de la campagne 2025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7698221-35EF-134F-B87A-568DECC70F29}" type="datetime1">
              <a:rPr lang="fr-FR" cap="all" smtClean="0"/>
              <a:pPr/>
              <a:t>18/06/2025</a:t>
            </a:fld>
            <a:endParaRPr lang="fr-FR" cap="all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6228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E4F9C7A-68E5-0042-9946-4669E134DC3E}" type="datetime1">
              <a:rPr lang="fr-FR" cap="all" smtClean="0"/>
              <a:t>18/06/2025</a:t>
            </a:fld>
            <a:endParaRPr lang="fr-FR" cap="all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>
          <a:xfrm>
            <a:off x="323850" y="1399083"/>
            <a:ext cx="8424334" cy="3744417"/>
          </a:xfrm>
        </p:spPr>
        <p:txBody>
          <a:bodyPr/>
          <a:lstStyle/>
          <a:p>
            <a:pPr marL="0" lvl="1" indent="0">
              <a:buNone/>
            </a:pPr>
            <a:r>
              <a:rPr lang="fr-FR" b="1" u="sng" dirty="0"/>
              <a:t>Contexte</a:t>
            </a:r>
          </a:p>
          <a:p>
            <a:pPr marL="0" lvl="1" indent="0">
              <a:buNone/>
            </a:pPr>
            <a:r>
              <a:rPr lang="fr-FR" b="1" dirty="0"/>
              <a:t>Tensions en ressources humaines </a:t>
            </a:r>
            <a:r>
              <a:rPr lang="fr-FR" dirty="0"/>
              <a:t>rencontrées par les établissements de santé et les établissements et services médico-sociaux franciliens du secteur PDS. </a:t>
            </a:r>
          </a:p>
          <a:p>
            <a:pPr marL="0" lvl="1" indent="0">
              <a:buNone/>
            </a:pPr>
            <a:endParaRPr lang="fr-FR" dirty="0"/>
          </a:p>
          <a:p>
            <a:pPr marL="0" lvl="1" indent="0">
              <a:buNone/>
            </a:pPr>
            <a:r>
              <a:rPr lang="fr-FR" b="1" u="sng" dirty="0"/>
              <a:t>Objectifs du dispositif :</a:t>
            </a:r>
          </a:p>
          <a:p>
            <a:pPr marL="0" lvl="1" indent="0">
              <a:buNone/>
            </a:pPr>
            <a:endParaRPr lang="fr-FR" b="1" u="sng" dirty="0"/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fr-FR" sz="1200" dirty="0"/>
              <a:t>Lutter contre la précarité des étudiants en santé et faciliter leur réussite dans leurs études ;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fr-FR" sz="1200" dirty="0"/>
              <a:t>Fidéliser les néo diplômés au sein des établissements de santé situés dans un territoire à densité faible ou des structures médico-sociales dédiées aux publics à besoins spécifiques. </a:t>
            </a:r>
            <a:endParaRPr lang="fr-FR" dirty="0"/>
          </a:p>
          <a:p>
            <a:pPr marL="0" lvl="1" indent="0">
              <a:buNone/>
            </a:pPr>
            <a:endParaRPr lang="fr-FR" dirty="0"/>
          </a:p>
          <a:p>
            <a:endParaRPr lang="fr-FR" sz="1200" dirty="0"/>
          </a:p>
        </p:txBody>
      </p:sp>
      <p:sp>
        <p:nvSpPr>
          <p:cNvPr id="8" name="Titre 4">
            <a:extLst>
              <a:ext uri="{FF2B5EF4-FFF2-40B4-BE49-F238E27FC236}">
                <a16:creationId xmlns:a16="http://schemas.microsoft.com/office/drawing/2014/main" id="{7FECE53A-9267-D842-B87E-F184AF518E9F}"/>
              </a:ext>
            </a:extLst>
          </p:cNvPr>
          <p:cNvSpPr txBox="1">
            <a:spLocks/>
          </p:cNvSpPr>
          <p:nvPr/>
        </p:nvSpPr>
        <p:spPr>
          <a:xfrm>
            <a:off x="323850" y="2589035"/>
            <a:ext cx="8424863" cy="5399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4288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/>
              <a:defRPr sz="25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2000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2051720" y="195486"/>
            <a:ext cx="6928225" cy="521073"/>
          </a:xfrm>
          <a:prstGeom prst="roundRect">
            <a:avLst/>
          </a:prstGeom>
          <a:solidFill>
            <a:srgbClr val="002395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fr-FR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Objectifs du dispositif soutenu par l’ARS</a:t>
            </a:r>
          </a:p>
        </p:txBody>
      </p:sp>
    </p:spTree>
    <p:extLst>
      <p:ext uri="{BB962C8B-B14F-4D97-AF65-F5344CB8AC3E}">
        <p14:creationId xmlns:p14="http://schemas.microsoft.com/office/powerpoint/2010/main" val="2522503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E4F9C7A-68E5-0042-9946-4669E134DC3E}" type="datetime1">
              <a:rPr lang="fr-FR" cap="all" smtClean="0"/>
              <a:t>18/06/2025</a:t>
            </a:fld>
            <a:endParaRPr lang="fr-FR" cap="all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>
          <a:xfrm>
            <a:off x="323850" y="1252345"/>
            <a:ext cx="8424334" cy="3767678"/>
          </a:xfrm>
        </p:spPr>
        <p:txBody>
          <a:bodyPr/>
          <a:lstStyle/>
          <a:p>
            <a:pPr marL="0" lvl="1" indent="0">
              <a:buNone/>
            </a:pPr>
            <a:r>
              <a:rPr lang="fr-FR" b="1" dirty="0">
                <a:solidFill>
                  <a:srgbClr val="002774"/>
                </a:solidFill>
              </a:rPr>
              <a:t>Qui peut candidater?</a:t>
            </a:r>
          </a:p>
          <a:p>
            <a:pPr marL="171450" lvl="1"/>
            <a:r>
              <a:rPr lang="fr-FR" dirty="0"/>
              <a:t>Signature du contrat CAE entre un étudiant en dernière année d’études et un établissement</a:t>
            </a:r>
            <a:br>
              <a:rPr lang="fr-FR" dirty="0"/>
            </a:br>
            <a:endParaRPr lang="fr-FR" dirty="0"/>
          </a:p>
          <a:p>
            <a:pPr marL="0" lvl="1" indent="0">
              <a:buNone/>
            </a:pPr>
            <a:r>
              <a:rPr lang="fr-FR" b="1" dirty="0">
                <a:solidFill>
                  <a:srgbClr val="002774"/>
                </a:solidFill>
              </a:rPr>
              <a:t>Quelles sont les formations concernées ?</a:t>
            </a:r>
          </a:p>
          <a:p>
            <a:pPr marL="171450" lvl="1"/>
            <a:r>
              <a:rPr lang="fr-FR" b="1" dirty="0">
                <a:solidFill>
                  <a:srgbClr val="002774"/>
                </a:solidFill>
              </a:rPr>
              <a:t>dans le secteur PDS</a:t>
            </a:r>
          </a:p>
          <a:p>
            <a:pPr marL="0" lvl="1" indent="0">
              <a:buNone/>
            </a:pPr>
            <a:r>
              <a:rPr lang="fr-FR" dirty="0"/>
              <a:t>Assistants de service social (ASS) - Aide-soignant (AS) - Infirmier diplômé d’Etat (IDE) - Masseur kinésithérapeute (MK)</a:t>
            </a:r>
          </a:p>
          <a:p>
            <a:pPr marL="0" lvl="1" indent="0">
              <a:buNone/>
            </a:pPr>
            <a:r>
              <a:rPr lang="fr-FR" dirty="0"/>
              <a:t>Orthophoniste - Éducateur spécialisé (ES) - Moniteur éducateur (ME)</a:t>
            </a:r>
          </a:p>
          <a:p>
            <a:pPr marL="171450" lvl="1"/>
            <a:r>
              <a:rPr lang="fr-FR" b="1" dirty="0">
                <a:solidFill>
                  <a:srgbClr val="002774"/>
                </a:solidFill>
              </a:rPr>
              <a:t>dans le secteur sanitaire </a:t>
            </a:r>
            <a:endParaRPr lang="fr-FR" dirty="0"/>
          </a:p>
          <a:p>
            <a:pPr marL="0" lvl="1" indent="0">
              <a:buNone/>
            </a:pPr>
            <a:r>
              <a:rPr lang="fr-FR" dirty="0"/>
              <a:t>Assistant de service social (ASS) - Infirmier diplômé d’Etat (IDE) - Infirmier diplômé d’Etat Puériculteur (IPDE) - Infirmier anesthésiste (IADE) - Infirmier de bloc opératoire (IBODE) - Masseur kinésithérapeute (MK) - Orthophoniste - Manipulateur en électroradiologie médicale (MERM) - Sage-Femme (S-F)</a:t>
            </a:r>
          </a:p>
          <a:p>
            <a:pPr marL="0" lvl="1" indent="0">
              <a:buNone/>
            </a:pPr>
            <a:endParaRPr lang="fr-FR" dirty="0"/>
          </a:p>
          <a:p>
            <a:pPr marL="0" lvl="1" indent="0">
              <a:buNone/>
            </a:pPr>
            <a:endParaRPr lang="fr-FR" dirty="0"/>
          </a:p>
          <a:p>
            <a:pPr marL="0" lvl="1" indent="0">
              <a:buNone/>
            </a:pPr>
            <a:br>
              <a:rPr lang="fr-FR" dirty="0"/>
            </a:br>
            <a:endParaRPr lang="fr-FR" dirty="0"/>
          </a:p>
          <a:p>
            <a:pPr marL="98555" lvl="1" indent="0">
              <a:spcBef>
                <a:spcPts val="0"/>
              </a:spcBef>
              <a:spcAft>
                <a:spcPts val="0"/>
              </a:spcAft>
              <a:buNone/>
            </a:pPr>
            <a:endParaRPr lang="fr-FR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>
              <a:buNone/>
            </a:pPr>
            <a:endParaRPr lang="fr-FR" dirty="0"/>
          </a:p>
          <a:p>
            <a:pPr marL="0" lvl="1" indent="0">
              <a:buNone/>
            </a:pPr>
            <a:endParaRPr lang="fr-FR" dirty="0"/>
          </a:p>
          <a:p>
            <a:pPr marL="0" lvl="1" indent="0">
              <a:buNone/>
            </a:pPr>
            <a:endParaRPr lang="fr-FR" dirty="0"/>
          </a:p>
          <a:p>
            <a:endParaRPr lang="fr-FR" sz="1200" dirty="0"/>
          </a:p>
        </p:txBody>
      </p:sp>
      <p:sp>
        <p:nvSpPr>
          <p:cNvPr id="8" name="Titre 4">
            <a:extLst>
              <a:ext uri="{FF2B5EF4-FFF2-40B4-BE49-F238E27FC236}">
                <a16:creationId xmlns:a16="http://schemas.microsoft.com/office/drawing/2014/main" id="{7FECE53A-9267-D842-B87E-F184AF518E9F}"/>
              </a:ext>
            </a:extLst>
          </p:cNvPr>
          <p:cNvSpPr txBox="1">
            <a:spLocks/>
          </p:cNvSpPr>
          <p:nvPr/>
        </p:nvSpPr>
        <p:spPr>
          <a:xfrm>
            <a:off x="323850" y="2589035"/>
            <a:ext cx="8424863" cy="5399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4288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/>
              <a:defRPr sz="25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2000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3707904" y="195486"/>
            <a:ext cx="5272041" cy="521073"/>
          </a:xfrm>
          <a:prstGeom prst="roundRect">
            <a:avLst/>
          </a:prstGeom>
          <a:solidFill>
            <a:srgbClr val="002395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fr-FR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éléments à retenir</a:t>
            </a:r>
          </a:p>
        </p:txBody>
      </p:sp>
    </p:spTree>
    <p:extLst>
      <p:ext uri="{BB962C8B-B14F-4D97-AF65-F5344CB8AC3E}">
        <p14:creationId xmlns:p14="http://schemas.microsoft.com/office/powerpoint/2010/main" val="34203736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E4F9C7A-68E5-0042-9946-4669E134DC3E}" type="datetime1">
              <a:rPr lang="fr-FR" cap="all" smtClean="0"/>
              <a:t>18/06/2025</a:t>
            </a:fld>
            <a:endParaRPr lang="fr-FR" cap="all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>
          <a:xfrm>
            <a:off x="395816" y="1295955"/>
            <a:ext cx="8424334" cy="2427923"/>
          </a:xfrm>
        </p:spPr>
        <p:txBody>
          <a:bodyPr/>
          <a:lstStyle/>
          <a:p>
            <a:pPr marL="0" lvl="1" indent="0">
              <a:buNone/>
            </a:pPr>
            <a:endParaRPr lang="fr-FR" dirty="0"/>
          </a:p>
          <a:p>
            <a:pPr marL="0" lvl="1" indent="0">
              <a:buNone/>
            </a:pPr>
            <a:r>
              <a:rPr lang="fr-FR" b="1" dirty="0">
                <a:solidFill>
                  <a:srgbClr val="002774"/>
                </a:solidFill>
              </a:rPr>
              <a:t>Quand déposer sa candidature ?</a:t>
            </a:r>
          </a:p>
          <a:p>
            <a:pPr marL="171450" lvl="1"/>
            <a:r>
              <a:rPr lang="fr-FR" dirty="0"/>
              <a:t>L’appel à candidature a été lancé le 04 avril 2025</a:t>
            </a:r>
          </a:p>
          <a:p>
            <a:pPr marL="171450" lvl="1"/>
            <a:r>
              <a:rPr lang="fr-FR" dirty="0"/>
              <a:t>La date limite de dépôt des candidatures par les établissements de santé est le </a:t>
            </a:r>
            <a:r>
              <a:rPr lang="fr-FR" b="1" dirty="0"/>
              <a:t>14 novembre 2025</a:t>
            </a:r>
          </a:p>
          <a:p>
            <a:pPr marL="0" lvl="1" indent="0">
              <a:buNone/>
            </a:pPr>
            <a:endParaRPr lang="fr-FR" b="1" dirty="0"/>
          </a:p>
          <a:p>
            <a:pPr marL="0" lvl="1" indent="0">
              <a:buNone/>
            </a:pPr>
            <a:r>
              <a:rPr lang="fr-FR" b="1" dirty="0">
                <a:solidFill>
                  <a:srgbClr val="002774"/>
                </a:solidFill>
              </a:rPr>
              <a:t>Auprès de qui déposer sa candidature ?</a:t>
            </a:r>
          </a:p>
          <a:p>
            <a:pPr marL="0" lvl="1" indent="0">
              <a:buNone/>
            </a:pPr>
            <a:r>
              <a:rPr lang="fr-FR" dirty="0"/>
              <a:t>Auprès de tous les établissements sanitaires et ESMS du secteur PDS, publics, privés franciliens lucratifs et non lucratifs </a:t>
            </a:r>
          </a:p>
          <a:p>
            <a:pPr marL="98555" lvl="1" indent="0">
              <a:spcBef>
                <a:spcPts val="0"/>
              </a:spcBef>
              <a:spcAft>
                <a:spcPts val="0"/>
              </a:spcAft>
              <a:buNone/>
            </a:pPr>
            <a:endParaRPr lang="fr-FR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>
              <a:buNone/>
            </a:pPr>
            <a:endParaRPr lang="fr-FR" dirty="0"/>
          </a:p>
          <a:p>
            <a:pPr marL="0" lvl="1" indent="0">
              <a:buNone/>
            </a:pPr>
            <a:endParaRPr lang="fr-FR" dirty="0"/>
          </a:p>
          <a:p>
            <a:pPr marL="0" lvl="1" indent="0">
              <a:buNone/>
            </a:pPr>
            <a:endParaRPr lang="fr-FR" dirty="0"/>
          </a:p>
          <a:p>
            <a:endParaRPr lang="fr-FR" sz="1200" dirty="0"/>
          </a:p>
        </p:txBody>
      </p:sp>
      <p:sp>
        <p:nvSpPr>
          <p:cNvPr id="8" name="Titre 4">
            <a:extLst>
              <a:ext uri="{FF2B5EF4-FFF2-40B4-BE49-F238E27FC236}">
                <a16:creationId xmlns:a16="http://schemas.microsoft.com/office/drawing/2014/main" id="{7FECE53A-9267-D842-B87E-F184AF518E9F}"/>
              </a:ext>
            </a:extLst>
          </p:cNvPr>
          <p:cNvSpPr txBox="1">
            <a:spLocks/>
          </p:cNvSpPr>
          <p:nvPr/>
        </p:nvSpPr>
        <p:spPr>
          <a:xfrm>
            <a:off x="323850" y="2589035"/>
            <a:ext cx="8424863" cy="5399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4288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/>
              <a:defRPr sz="25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2000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3635896" y="195486"/>
            <a:ext cx="5344049" cy="521073"/>
          </a:xfrm>
          <a:prstGeom prst="roundRect">
            <a:avLst/>
          </a:prstGeom>
          <a:solidFill>
            <a:srgbClr val="002395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fr-FR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éléments à retenir</a:t>
            </a:r>
          </a:p>
        </p:txBody>
      </p:sp>
    </p:spTree>
    <p:extLst>
      <p:ext uri="{BB962C8B-B14F-4D97-AF65-F5344CB8AC3E}">
        <p14:creationId xmlns:p14="http://schemas.microsoft.com/office/powerpoint/2010/main" val="40075729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E4F9C7A-68E5-0042-9946-4669E134DC3E}" type="datetime1">
              <a:rPr lang="fr-FR" cap="all" smtClean="0"/>
              <a:t>18/06/2025</a:t>
            </a:fld>
            <a:endParaRPr lang="fr-FR" cap="all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>
          <a:xfrm>
            <a:off x="323850" y="915566"/>
            <a:ext cx="8424334" cy="3600400"/>
          </a:xfrm>
        </p:spPr>
        <p:txBody>
          <a:bodyPr/>
          <a:lstStyle/>
          <a:p>
            <a:pPr marL="0" lvl="1" indent="0">
              <a:buNone/>
            </a:pPr>
            <a:r>
              <a:rPr lang="fr-FR" b="1" dirty="0">
                <a:solidFill>
                  <a:srgbClr val="002774"/>
                </a:solidFill>
              </a:rPr>
              <a:t>Quels sont les documents à fournir à l’ARS par l’établissement ?</a:t>
            </a:r>
          </a:p>
          <a:p>
            <a:pPr marL="171450" lvl="1">
              <a:spcBef>
                <a:spcPts val="0"/>
              </a:spcBef>
              <a:spcAft>
                <a:spcPts val="0"/>
              </a:spcAft>
            </a:pPr>
            <a:r>
              <a:rPr lang="fr-FR" dirty="0"/>
              <a:t>Le contrat d’allocation d’études signé entre l’établissement et l’étudiant</a:t>
            </a:r>
          </a:p>
          <a:p>
            <a:pPr marL="171450" lvl="1">
              <a:spcBef>
                <a:spcPts val="0"/>
              </a:spcBef>
              <a:spcAft>
                <a:spcPts val="0"/>
              </a:spcAft>
            </a:pPr>
            <a:r>
              <a:rPr lang="fr-FR" dirty="0"/>
              <a:t>Le certificat de scolarité en dernière année</a:t>
            </a:r>
          </a:p>
          <a:p>
            <a:pPr marL="0" lvl="1" indent="0">
              <a:buNone/>
            </a:pPr>
            <a:r>
              <a:rPr lang="fr-FR" b="1" dirty="0">
                <a:solidFill>
                  <a:srgbClr val="002774"/>
                </a:solidFill>
              </a:rPr>
              <a:t>Quel est le montant de l’allocation versée par l’établissement ?</a:t>
            </a:r>
          </a:p>
          <a:p>
            <a:pPr marL="351450" lvl="2">
              <a:buFont typeface="Arial" panose="020B0604020202020204" pitchFamily="34" charset="0"/>
              <a:buChar char="─"/>
            </a:pPr>
            <a:r>
              <a:rPr lang="fr-FR" sz="1200" dirty="0"/>
              <a:t>9 000 € nets pour les étudiant(e)s en dernière année de formations PNM</a:t>
            </a:r>
          </a:p>
          <a:p>
            <a:pPr marL="351450" lvl="2">
              <a:buFont typeface="Arial" panose="020B0604020202020204" pitchFamily="34" charset="0"/>
              <a:buChar char="─"/>
            </a:pPr>
            <a:r>
              <a:rPr lang="fr-FR" sz="1200" dirty="0"/>
              <a:t>10 800 € nets pour les étudiant(e)s en dernière année de SF</a:t>
            </a:r>
            <a:endParaRPr lang="fr-FR" sz="1050" dirty="0"/>
          </a:p>
          <a:p>
            <a:pPr marL="0" lvl="1" indent="0">
              <a:buNone/>
            </a:pPr>
            <a:r>
              <a:rPr lang="fr-FR" b="1" dirty="0">
                <a:solidFill>
                  <a:srgbClr val="002774"/>
                </a:solidFill>
              </a:rPr>
              <a:t>L’allocation est-elle cumulable avec les bourses ?</a:t>
            </a:r>
          </a:p>
          <a:p>
            <a:pPr marL="171450" lvl="1"/>
            <a:r>
              <a:rPr lang="fr-FR" dirty="0"/>
              <a:t>L’allocation est cumulable avec les bourses du Conseil régional d’Ile-de-France</a:t>
            </a:r>
          </a:p>
          <a:p>
            <a:pPr marL="0" lvl="1" indent="0">
              <a:buNone/>
            </a:pPr>
            <a:r>
              <a:rPr lang="fr-FR" b="1" dirty="0">
                <a:solidFill>
                  <a:srgbClr val="002774"/>
                </a:solidFill>
              </a:rPr>
              <a:t>A quoi s’engage l’étudiant ?</a:t>
            </a:r>
          </a:p>
          <a:p>
            <a:pPr marL="171450" lvl="1"/>
            <a:r>
              <a:rPr lang="fr-FR" dirty="0"/>
              <a:t>Engagement de servir d’une durée de 18 mois minimum dans l’établissement à l’issue de la formation</a:t>
            </a:r>
          </a:p>
          <a:p>
            <a:pPr marL="0" lvl="1" indent="0">
              <a:buNone/>
            </a:pPr>
            <a:r>
              <a:rPr lang="fr-FR" b="1" dirty="0">
                <a:solidFill>
                  <a:srgbClr val="002774"/>
                </a:solidFill>
              </a:rPr>
              <a:t>Comment est versée l’allocation ?</a:t>
            </a:r>
            <a:r>
              <a:rPr lang="fr-FR" dirty="0"/>
              <a:t> </a:t>
            </a:r>
          </a:p>
          <a:p>
            <a:pPr marL="171450" lvl="1"/>
            <a:r>
              <a:rPr lang="fr-FR" dirty="0"/>
              <a:t>L’étudiant reçoit l’intégralité de l’allocation pendant la période de formation</a:t>
            </a:r>
          </a:p>
          <a:p>
            <a:pPr marL="0" lvl="1" indent="0">
              <a:buNone/>
            </a:pPr>
            <a:endParaRPr lang="fr-FR" b="1" dirty="0">
              <a:solidFill>
                <a:srgbClr val="002774"/>
              </a:solidFill>
            </a:endParaRPr>
          </a:p>
          <a:p>
            <a:pPr marL="0" lvl="1" indent="0">
              <a:buNone/>
            </a:pPr>
            <a:endParaRPr lang="fr-FR" dirty="0"/>
          </a:p>
          <a:p>
            <a:pPr marL="0" lvl="1" indent="0">
              <a:buNone/>
            </a:pPr>
            <a:endParaRPr lang="fr-FR" dirty="0"/>
          </a:p>
          <a:p>
            <a:pPr marL="0" lvl="1" indent="0">
              <a:buNone/>
            </a:pPr>
            <a:endParaRPr lang="fr-FR" dirty="0"/>
          </a:p>
          <a:p>
            <a:endParaRPr lang="fr-FR" sz="1200" dirty="0"/>
          </a:p>
        </p:txBody>
      </p:sp>
      <p:sp>
        <p:nvSpPr>
          <p:cNvPr id="8" name="Titre 4">
            <a:extLst>
              <a:ext uri="{FF2B5EF4-FFF2-40B4-BE49-F238E27FC236}">
                <a16:creationId xmlns:a16="http://schemas.microsoft.com/office/drawing/2014/main" id="{7FECE53A-9267-D842-B87E-F184AF518E9F}"/>
              </a:ext>
            </a:extLst>
          </p:cNvPr>
          <p:cNvSpPr txBox="1">
            <a:spLocks/>
          </p:cNvSpPr>
          <p:nvPr/>
        </p:nvSpPr>
        <p:spPr>
          <a:xfrm>
            <a:off x="323850" y="2589035"/>
            <a:ext cx="8424863" cy="5399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4288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/>
              <a:defRPr sz="25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2000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3707904" y="41719"/>
            <a:ext cx="5344049" cy="521073"/>
          </a:xfrm>
          <a:prstGeom prst="roundRect">
            <a:avLst/>
          </a:prstGeom>
          <a:solidFill>
            <a:srgbClr val="002395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fr-FR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éléments à retenir</a:t>
            </a:r>
          </a:p>
        </p:txBody>
      </p:sp>
    </p:spTree>
    <p:extLst>
      <p:ext uri="{BB962C8B-B14F-4D97-AF65-F5344CB8AC3E}">
        <p14:creationId xmlns:p14="http://schemas.microsoft.com/office/powerpoint/2010/main" val="30799223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fr-FR" dirty="0"/>
              <a:t>3) Éléments de bilan 2024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7698221-35EF-134F-B87A-568DECC70F29}" type="datetime1">
              <a:rPr lang="fr-FR" cap="all" smtClean="0"/>
              <a:pPr/>
              <a:t>18/06/2025</a:t>
            </a:fld>
            <a:endParaRPr lang="fr-FR" cap="all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75498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51C71F6-E0A6-1740-B64F-38F332886BAF}" type="datetime1">
              <a:rPr lang="fr-FR" cap="all" smtClean="0"/>
              <a:pPr/>
              <a:t>18/06/2025</a:t>
            </a:fld>
            <a:endParaRPr lang="fr-FR" cap="all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6"/>
          </p:nvPr>
        </p:nvSpPr>
        <p:spPr>
          <a:xfrm>
            <a:off x="2987824" y="979841"/>
            <a:ext cx="8424614" cy="242951"/>
          </a:xfrm>
        </p:spPr>
        <p:txBody>
          <a:bodyPr/>
          <a:lstStyle/>
          <a:p>
            <a:r>
              <a:rPr lang="fr-FR" dirty="0"/>
              <a:t>Nombre de CAE validés </a:t>
            </a:r>
          </a:p>
        </p:txBody>
      </p:sp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Bilan CAE 2024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C6A25C07-DAE1-850B-4C3F-9E17BD964F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6198458"/>
              </p:ext>
            </p:extLst>
          </p:nvPr>
        </p:nvGraphicFramePr>
        <p:xfrm>
          <a:off x="395536" y="2199994"/>
          <a:ext cx="8420902" cy="1571625"/>
        </p:xfrm>
        <a:graphic>
          <a:graphicData uri="http://schemas.openxmlformats.org/drawingml/2006/table">
            <a:tbl>
              <a:tblPr/>
              <a:tblGrid>
                <a:gridCol w="1184189">
                  <a:extLst>
                    <a:ext uri="{9D8B030D-6E8A-4147-A177-3AD203B41FA5}">
                      <a16:colId xmlns:a16="http://schemas.microsoft.com/office/drawing/2014/main" val="1785926622"/>
                    </a:ext>
                  </a:extLst>
                </a:gridCol>
                <a:gridCol w="657883">
                  <a:extLst>
                    <a:ext uri="{9D8B030D-6E8A-4147-A177-3AD203B41FA5}">
                      <a16:colId xmlns:a16="http://schemas.microsoft.com/office/drawing/2014/main" val="167359741"/>
                    </a:ext>
                  </a:extLst>
                </a:gridCol>
                <a:gridCol w="657883">
                  <a:extLst>
                    <a:ext uri="{9D8B030D-6E8A-4147-A177-3AD203B41FA5}">
                      <a16:colId xmlns:a16="http://schemas.microsoft.com/office/drawing/2014/main" val="2491491311"/>
                    </a:ext>
                  </a:extLst>
                </a:gridCol>
                <a:gridCol w="657883">
                  <a:extLst>
                    <a:ext uri="{9D8B030D-6E8A-4147-A177-3AD203B41FA5}">
                      <a16:colId xmlns:a16="http://schemas.microsoft.com/office/drawing/2014/main" val="4152763983"/>
                    </a:ext>
                  </a:extLst>
                </a:gridCol>
                <a:gridCol w="657883">
                  <a:extLst>
                    <a:ext uri="{9D8B030D-6E8A-4147-A177-3AD203B41FA5}">
                      <a16:colId xmlns:a16="http://schemas.microsoft.com/office/drawing/2014/main" val="2370489344"/>
                    </a:ext>
                  </a:extLst>
                </a:gridCol>
                <a:gridCol w="657883">
                  <a:extLst>
                    <a:ext uri="{9D8B030D-6E8A-4147-A177-3AD203B41FA5}">
                      <a16:colId xmlns:a16="http://schemas.microsoft.com/office/drawing/2014/main" val="1968365857"/>
                    </a:ext>
                  </a:extLst>
                </a:gridCol>
                <a:gridCol w="657883">
                  <a:extLst>
                    <a:ext uri="{9D8B030D-6E8A-4147-A177-3AD203B41FA5}">
                      <a16:colId xmlns:a16="http://schemas.microsoft.com/office/drawing/2014/main" val="1872080588"/>
                    </a:ext>
                  </a:extLst>
                </a:gridCol>
                <a:gridCol w="657883">
                  <a:extLst>
                    <a:ext uri="{9D8B030D-6E8A-4147-A177-3AD203B41FA5}">
                      <a16:colId xmlns:a16="http://schemas.microsoft.com/office/drawing/2014/main" val="2526054622"/>
                    </a:ext>
                  </a:extLst>
                </a:gridCol>
                <a:gridCol w="657883">
                  <a:extLst>
                    <a:ext uri="{9D8B030D-6E8A-4147-A177-3AD203B41FA5}">
                      <a16:colId xmlns:a16="http://schemas.microsoft.com/office/drawing/2014/main" val="271734337"/>
                    </a:ext>
                  </a:extLst>
                </a:gridCol>
                <a:gridCol w="657883">
                  <a:extLst>
                    <a:ext uri="{9D8B030D-6E8A-4147-A177-3AD203B41FA5}">
                      <a16:colId xmlns:a16="http://schemas.microsoft.com/office/drawing/2014/main" val="254887949"/>
                    </a:ext>
                  </a:extLst>
                </a:gridCol>
                <a:gridCol w="657883">
                  <a:extLst>
                    <a:ext uri="{9D8B030D-6E8A-4147-A177-3AD203B41FA5}">
                      <a16:colId xmlns:a16="http://schemas.microsoft.com/office/drawing/2014/main" val="747931337"/>
                    </a:ext>
                  </a:extLst>
                </a:gridCol>
                <a:gridCol w="657883">
                  <a:extLst>
                    <a:ext uri="{9D8B030D-6E8A-4147-A177-3AD203B41FA5}">
                      <a16:colId xmlns:a16="http://schemas.microsoft.com/office/drawing/2014/main" val="2547412984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Secteur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CAE (ASS)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CAE (AS)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CAE (IADE)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CAE (IBODE)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CAE (IDE)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CAE (IPDE)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CAE (MERM)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CAE (MK)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CAE Orthophoniste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CAE (S-F)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CAE validés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2877199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Médico-social PDS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502653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Médico-social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02389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Sanitaire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33875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3766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38663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51C71F6-E0A6-1740-B64F-38F332886BAF}" type="datetime1">
              <a:rPr lang="fr-FR" cap="all" smtClean="0"/>
              <a:pPr/>
              <a:t>18/06/2025</a:t>
            </a:fld>
            <a:endParaRPr lang="fr-FR" cap="all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395536" y="1205741"/>
            <a:ext cx="8424614" cy="242951"/>
          </a:xfrm>
        </p:spPr>
        <p:txBody>
          <a:bodyPr/>
          <a:lstStyle/>
          <a:p>
            <a:r>
              <a:rPr lang="fr-FR" sz="1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733 CAE 2024 financés en Ile-de-France </a:t>
            </a:r>
            <a:endParaRPr lang="fr-FR" dirty="0"/>
          </a:p>
        </p:txBody>
      </p:sp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Bilan CAE 2024</a:t>
            </a:r>
          </a:p>
        </p:txBody>
      </p:sp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64A417BE-6B68-C670-F0BC-A1A17BEED5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2004630"/>
              </p:ext>
            </p:extLst>
          </p:nvPr>
        </p:nvGraphicFramePr>
        <p:xfrm>
          <a:off x="3707904" y="1463588"/>
          <a:ext cx="4824536" cy="33199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151161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3"/>
          </p:nvPr>
        </p:nvSpPr>
        <p:spPr>
          <a:xfrm>
            <a:off x="906197" y="1635646"/>
            <a:ext cx="8058291" cy="2880320"/>
          </a:xfrm>
        </p:spPr>
        <p:txBody>
          <a:bodyPr/>
          <a:lstStyle/>
          <a:p>
            <a:pPr algn="ctr"/>
            <a:r>
              <a:rPr lang="fr-FR" dirty="0"/>
              <a:t>4) Témoignages</a:t>
            </a:r>
          </a:p>
          <a:p>
            <a:pPr algn="ctr"/>
            <a:endParaRPr lang="fr-FR" dirty="0"/>
          </a:p>
          <a:p>
            <a:r>
              <a:rPr lang="fr-FR" sz="1400" b="1" i="1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Aptos" panose="020B0004020202020204" pitchFamily="34" charset="0"/>
              </a:rPr>
              <a:t>Ludovic TRIPAULT</a:t>
            </a:r>
            <a:endParaRPr lang="fr-FR" sz="14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r>
              <a:rPr lang="fr-FR" sz="1400" i="1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Aptos" panose="020B0004020202020204" pitchFamily="34" charset="0"/>
              </a:rPr>
              <a:t>Directeur adjoint, en charge de la DRH</a:t>
            </a:r>
            <a:endParaRPr lang="fr-FR" sz="14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r>
              <a:rPr lang="fr-FR" sz="1400" i="1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Aptos" panose="020B0004020202020204" pitchFamily="34" charset="0"/>
              </a:rPr>
              <a:t>Centre hospitalier de Saint-Denis</a:t>
            </a:r>
            <a:endParaRPr lang="fr-FR" sz="14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algn="ctr"/>
            <a:r>
              <a:rPr lang="fr-FR" sz="1800" b="0" dirty="0"/>
              <a:t>Et</a:t>
            </a:r>
            <a:r>
              <a:rPr lang="fr-FR" dirty="0"/>
              <a:t> </a:t>
            </a:r>
          </a:p>
          <a:p>
            <a:pPr algn="r"/>
            <a:r>
              <a:rPr lang="fr-FR" sz="1400" i="1" dirty="0">
                <a:latin typeface="Calibri" panose="020F0502020204030204" pitchFamily="34" charset="0"/>
              </a:rPr>
              <a:t>Madame COULIBALY, IDE </a:t>
            </a:r>
          </a:p>
          <a:p>
            <a:pPr algn="r"/>
            <a:r>
              <a:rPr lang="fr-FR" sz="1400" i="1" dirty="0">
                <a:latin typeface="Calibri" panose="020F0502020204030204" pitchFamily="34" charset="0"/>
              </a:rPr>
              <a:t>Madame MARION chef de service</a:t>
            </a:r>
          </a:p>
          <a:p>
            <a:pPr algn="r"/>
            <a:r>
              <a:rPr lang="fr-FR" sz="1400" i="1" dirty="0">
                <a:latin typeface="Calibri" panose="020F0502020204030204" pitchFamily="34" charset="0"/>
              </a:rPr>
              <a:t>SAMU SOCIAL DE PARIS 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7698221-35EF-134F-B87A-568DECC70F29}" type="datetime1">
              <a:rPr lang="fr-FR" cap="all" smtClean="0"/>
              <a:pPr/>
              <a:t>18/06/2025</a:t>
            </a:fld>
            <a:endParaRPr lang="fr-FR" cap="all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04046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3122C9-A0B9-462F-8757-0847AD287B63}" type="slidenum">
              <a:rPr kumimoji="0" lang="fr-FR" sz="75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75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4F9C7A-68E5-0042-9946-4669E134DC3E}" type="datetime1">
              <a:rPr kumimoji="0" lang="fr-FR" sz="750" b="1" i="0" u="none" strike="noStrike" kern="1200" cap="all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18/06/2025</a:t>
            </a:fld>
            <a:endParaRPr kumimoji="0" lang="fr-FR" sz="75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7FECE53A-9267-D842-B87E-F184AF518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>
                <a:solidFill>
                  <a:srgbClr val="00297A"/>
                </a:solidFill>
              </a:rPr>
              <a:t>ORDRE DU JOUR</a:t>
            </a:r>
            <a:endParaRPr lang="fr-FR" dirty="0">
              <a:solidFill>
                <a:srgbClr val="00297A"/>
              </a:solidFill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27883A4E-11C3-A343-86BD-29780D88B23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1368" y="1491630"/>
            <a:ext cx="8424334" cy="2969070"/>
          </a:xfrm>
        </p:spPr>
        <p:txBody>
          <a:bodyPr/>
          <a:lstStyle/>
          <a:p>
            <a:pPr>
              <a:spcBef>
                <a:spcPts val="200"/>
              </a:spcBef>
              <a:spcAft>
                <a:spcPts val="200"/>
              </a:spcAft>
            </a:pPr>
            <a:endParaRPr lang="fr-FR" b="1" dirty="0"/>
          </a:p>
          <a:p>
            <a:pPr marL="434975" indent="-342900">
              <a:spcBef>
                <a:spcPts val="200"/>
              </a:spcBef>
              <a:spcAft>
                <a:spcPts val="200"/>
              </a:spcAft>
              <a:buFont typeface="+mj-lt"/>
              <a:buAutoNum type="arabicParenR"/>
            </a:pPr>
            <a:r>
              <a:rPr lang="fr-FR" b="1" dirty="0"/>
              <a:t>Les chiffres clés des secteurs sanitaires et ESMS du secteur personnes en difficultés spécifiques</a:t>
            </a:r>
          </a:p>
          <a:p>
            <a:pPr marL="434975" indent="-342900">
              <a:spcBef>
                <a:spcPts val="200"/>
              </a:spcBef>
              <a:spcAft>
                <a:spcPts val="200"/>
              </a:spcAft>
              <a:buFont typeface="+mj-lt"/>
              <a:buAutoNum type="arabicParenR"/>
            </a:pPr>
            <a:endParaRPr lang="fr-FR" b="1" dirty="0"/>
          </a:p>
          <a:p>
            <a:pPr marL="434975" indent="-342900">
              <a:spcBef>
                <a:spcPts val="200"/>
              </a:spcBef>
              <a:spcAft>
                <a:spcPts val="200"/>
              </a:spcAft>
              <a:buFont typeface="+mj-lt"/>
              <a:buAutoNum type="arabicParenR"/>
            </a:pPr>
            <a:r>
              <a:rPr lang="fr-FR" b="1" dirty="0"/>
              <a:t>Présentation et modalités de la campagne 2025</a:t>
            </a:r>
          </a:p>
          <a:p>
            <a:pPr marL="434975" indent="-342900">
              <a:spcBef>
                <a:spcPts val="200"/>
              </a:spcBef>
              <a:spcAft>
                <a:spcPts val="200"/>
              </a:spcAft>
              <a:buFont typeface="+mj-lt"/>
              <a:buAutoNum type="arabicParenR"/>
            </a:pPr>
            <a:endParaRPr lang="fr-FR" b="1" dirty="0"/>
          </a:p>
          <a:p>
            <a:pPr marL="434975" indent="-342900">
              <a:spcBef>
                <a:spcPts val="200"/>
              </a:spcBef>
              <a:spcAft>
                <a:spcPts val="200"/>
              </a:spcAft>
              <a:buFont typeface="+mj-lt"/>
              <a:buAutoNum type="arabicParenR"/>
            </a:pPr>
            <a:r>
              <a:rPr lang="fr-FR" b="1" dirty="0"/>
              <a:t>Bilan 2024</a:t>
            </a:r>
          </a:p>
          <a:p>
            <a:pPr marL="434975" indent="-342900">
              <a:spcBef>
                <a:spcPts val="200"/>
              </a:spcBef>
              <a:spcAft>
                <a:spcPts val="200"/>
              </a:spcAft>
              <a:buFont typeface="+mj-lt"/>
              <a:buAutoNum type="arabicParenR"/>
            </a:pPr>
            <a:endParaRPr lang="fr-FR" b="1" dirty="0"/>
          </a:p>
          <a:p>
            <a:pPr marL="434975" indent="-342900">
              <a:spcBef>
                <a:spcPts val="200"/>
              </a:spcBef>
              <a:spcAft>
                <a:spcPts val="200"/>
              </a:spcAft>
              <a:buFont typeface="+mj-lt"/>
              <a:buAutoNum type="arabicParenR"/>
            </a:pPr>
            <a:r>
              <a:rPr lang="fr-FR" b="1" dirty="0"/>
              <a:t>Témoignages</a:t>
            </a:r>
          </a:p>
          <a:p>
            <a:pPr marL="434975" indent="-342900">
              <a:spcBef>
                <a:spcPts val="200"/>
              </a:spcBef>
              <a:spcAft>
                <a:spcPts val="200"/>
              </a:spcAft>
              <a:buFont typeface="+mj-lt"/>
              <a:buAutoNum type="arabicParenR"/>
            </a:pPr>
            <a:endParaRPr lang="fr-FR" b="1" dirty="0"/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9258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51C71F6-E0A6-1740-B64F-38F332886BAF}" type="datetime1">
              <a:rPr lang="fr-FR" cap="all" smtClean="0"/>
              <a:pPr/>
              <a:t>18/06/2025</a:t>
            </a:fld>
            <a:endParaRPr lang="fr-FR" cap="all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287809" y="833086"/>
            <a:ext cx="8424863" cy="539991"/>
          </a:xfrm>
        </p:spPr>
        <p:txBody>
          <a:bodyPr>
            <a:normAutofit fontScale="90000"/>
          </a:bodyPr>
          <a:lstStyle/>
          <a:p>
            <a:r>
              <a:rPr lang="fr-FR" dirty="0"/>
              <a:t>Le Contrat d’Allocation d’Etudes (CAE)</a:t>
            </a:r>
            <a:br>
              <a:rPr lang="fr-FR" dirty="0"/>
            </a:b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323528" y="1395622"/>
            <a:ext cx="849694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/>
              <a:t>Il s’agit d’une allocation de 9000 € (10800 € pour les sages-femmes) versée en intégralité pendant la dernière année d’études. Cette allocation est </a:t>
            </a:r>
            <a:r>
              <a:rPr lang="fr-FR" b="1" dirty="0"/>
              <a:t>conditionnée</a:t>
            </a:r>
            <a:r>
              <a:rPr lang="fr-FR" dirty="0"/>
              <a:t>.</a:t>
            </a:r>
          </a:p>
          <a:p>
            <a:pPr algn="just"/>
            <a:endParaRPr lang="fr-FR" dirty="0"/>
          </a:p>
          <a:p>
            <a:pPr algn="just"/>
            <a:r>
              <a:rPr lang="fr-FR" dirty="0"/>
              <a:t>Elle repose sur un </a:t>
            </a:r>
            <a:r>
              <a:rPr lang="fr-FR" b="1" dirty="0"/>
              <a:t>contrat </a:t>
            </a:r>
            <a:r>
              <a:rPr lang="fr-FR" dirty="0"/>
              <a:t>signé entre un </a:t>
            </a:r>
            <a:r>
              <a:rPr lang="fr-FR" b="1" dirty="0"/>
              <a:t>étudiant</a:t>
            </a:r>
            <a:r>
              <a:rPr lang="fr-FR" dirty="0"/>
              <a:t> inscrit en dernière année de certaines filières ciblées et un </a:t>
            </a:r>
            <a:r>
              <a:rPr lang="fr-FR" b="1" dirty="0"/>
              <a:t>établissement</a:t>
            </a:r>
            <a:r>
              <a:rPr lang="fr-FR" dirty="0"/>
              <a:t> sanitaire ou un service ou un établissement médico-social du secteur PDS. Ce contrat engage mutuellement les deux parties.</a:t>
            </a:r>
          </a:p>
          <a:p>
            <a:pPr algn="just"/>
            <a:endParaRPr lang="fr-FR" dirty="0"/>
          </a:p>
          <a:p>
            <a:pPr algn="just"/>
            <a:r>
              <a:rPr lang="fr-FR" dirty="0"/>
              <a:t>L’étudiant s’</a:t>
            </a:r>
            <a:r>
              <a:rPr lang="fr-FR" b="1" dirty="0"/>
              <a:t>engage</a:t>
            </a:r>
            <a:r>
              <a:rPr lang="fr-FR" dirty="0"/>
              <a:t> à servir dans cet établissement pendant </a:t>
            </a:r>
            <a:r>
              <a:rPr lang="fr-FR" b="1" dirty="0"/>
              <a:t>18 mois minimum</a:t>
            </a:r>
            <a:r>
              <a:rPr lang="fr-FR" dirty="0"/>
              <a:t>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4917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3"/>
          </p:nvPr>
        </p:nvSpPr>
        <p:spPr>
          <a:xfrm>
            <a:off x="251520" y="2283718"/>
            <a:ext cx="8424000" cy="2293224"/>
          </a:xfrm>
        </p:spPr>
        <p:txBody>
          <a:bodyPr/>
          <a:lstStyle/>
          <a:p>
            <a:pPr marL="606425" indent="-514350" algn="ctr">
              <a:buFont typeface="+mj-lt"/>
              <a:buAutoNum type="arabicParenR"/>
            </a:pPr>
            <a:r>
              <a:rPr lang="fr-FR" dirty="0"/>
              <a:t>Chiffres clés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7698221-35EF-134F-B87A-568DECC70F29}" type="datetime1">
              <a:rPr lang="fr-FR" cap="all" smtClean="0"/>
              <a:pPr/>
              <a:t>18/06/2025</a:t>
            </a:fld>
            <a:endParaRPr lang="fr-FR" cap="all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0160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51C71F6-E0A6-1740-B64F-38F332886BAF}" type="datetime1">
              <a:rPr lang="fr-FR" cap="all" smtClean="0"/>
              <a:pPr/>
              <a:t>18/06/2025</a:t>
            </a:fld>
            <a:endParaRPr lang="fr-FR" cap="all" dirty="0"/>
          </a:p>
        </p:txBody>
      </p:sp>
      <p:graphicFrame>
        <p:nvGraphicFramePr>
          <p:cNvPr id="9" name="Diagramme 8"/>
          <p:cNvGraphicFramePr/>
          <p:nvPr/>
        </p:nvGraphicFramePr>
        <p:xfrm>
          <a:off x="1524000" y="53975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5" name="Diagramme 14"/>
          <p:cNvGraphicFramePr/>
          <p:nvPr/>
        </p:nvGraphicFramePr>
        <p:xfrm>
          <a:off x="144310" y="699542"/>
          <a:ext cx="2627490" cy="1520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6" name="Diagramme 15"/>
          <p:cNvGraphicFramePr/>
          <p:nvPr/>
        </p:nvGraphicFramePr>
        <p:xfrm>
          <a:off x="6372200" y="627534"/>
          <a:ext cx="2664296" cy="17623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17" name="Diagramme 16"/>
          <p:cNvGraphicFramePr/>
          <p:nvPr/>
        </p:nvGraphicFramePr>
        <p:xfrm>
          <a:off x="6372200" y="2569674"/>
          <a:ext cx="2664296" cy="1946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aphicFrame>
        <p:nvGraphicFramePr>
          <p:cNvPr id="18" name="Diagramme 17"/>
          <p:cNvGraphicFramePr/>
          <p:nvPr/>
        </p:nvGraphicFramePr>
        <p:xfrm>
          <a:off x="179512" y="2569674"/>
          <a:ext cx="2520280" cy="2193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  <p:sp>
        <p:nvSpPr>
          <p:cNvPr id="20" name="ZoneTexte 19"/>
          <p:cNvSpPr txBox="1"/>
          <p:nvPr/>
        </p:nvSpPr>
        <p:spPr>
          <a:xfrm>
            <a:off x="2987824" y="195486"/>
            <a:ext cx="59766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002060"/>
                </a:solidFill>
              </a:rPr>
              <a:t>Les acteurs du sanitaire, social et médicosocial</a:t>
            </a:r>
            <a:endParaRPr lang="fr-FR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709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Graphic spid="15" grpId="0">
        <p:bldAsOne/>
      </p:bldGraphic>
      <p:bldGraphic spid="16" grpId="0">
        <p:bldAsOne/>
      </p:bldGraphic>
      <p:bldGraphic spid="17" grpId="0">
        <p:bldAsOne/>
      </p:bldGraphic>
      <p:bldGraphic spid="18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3122C9-A0B9-462F-8757-0847AD287B63}" type="slidenum">
              <a:rPr kumimoji="0" lang="fr-FR" sz="75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75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4F9C7A-68E5-0042-9946-4669E134DC3E}" type="datetime1">
              <a:rPr kumimoji="0" lang="fr-FR" sz="750" b="1" i="0" u="none" strike="noStrike" kern="1200" cap="all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18/06/2025</a:t>
            </a:fld>
            <a:endParaRPr kumimoji="0" lang="fr-FR" sz="75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27883A4E-11C3-A343-86BD-29780D88B23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80741" y="915566"/>
            <a:ext cx="8424334" cy="3312368"/>
          </a:xfrm>
        </p:spPr>
        <p:txBody>
          <a:bodyPr/>
          <a:lstStyle/>
          <a:p>
            <a:pPr>
              <a:spcBef>
                <a:spcPts val="200"/>
              </a:spcBef>
              <a:spcAft>
                <a:spcPts val="200"/>
              </a:spcAft>
            </a:pPr>
            <a:endParaRPr lang="fr-FR" b="1" dirty="0"/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fr-FR" dirty="0"/>
          </a:p>
          <a:p>
            <a:pPr marL="434975" indent="-342900">
              <a:spcBef>
                <a:spcPts val="200"/>
              </a:spcBef>
              <a:spcAft>
                <a:spcPts val="200"/>
              </a:spcAft>
              <a:buFont typeface="+mj-lt"/>
              <a:buAutoNum type="arabicParenR"/>
            </a:pPr>
            <a:endParaRPr lang="fr-FR" b="1" dirty="0"/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fr-FR" b="1" dirty="0"/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fr-FR" dirty="0"/>
          </a:p>
        </p:txBody>
      </p:sp>
      <p:pic>
        <p:nvPicPr>
          <p:cNvPr id="7" name="Image 6"/>
          <p:cNvPicPr/>
          <p:nvPr/>
        </p:nvPicPr>
        <p:blipFill rotWithShape="1">
          <a:blip r:embed="rId2"/>
          <a:srcRect l="4298" t="19206" r="26036" b="5937"/>
          <a:stretch/>
        </p:blipFill>
        <p:spPr bwMode="auto">
          <a:xfrm>
            <a:off x="395536" y="1563638"/>
            <a:ext cx="4320480" cy="28083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3705" y="2355726"/>
            <a:ext cx="4167691" cy="1584176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395536" y="4587974"/>
            <a:ext cx="25202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Source RPPS/</a:t>
            </a:r>
            <a:r>
              <a:rPr lang="fr-FR" sz="1000" dirty="0" err="1"/>
              <a:t>Adeli</a:t>
            </a:r>
            <a:r>
              <a:rPr lang="fr-FR" sz="1000" dirty="0"/>
              <a:t>: octobre 2023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2101689" y="486790"/>
            <a:ext cx="6928225" cy="521073"/>
          </a:xfrm>
          <a:prstGeom prst="roundRect">
            <a:avLst/>
          </a:prstGeom>
          <a:solidFill>
            <a:srgbClr val="002395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fr-FR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établissements sanitaires (ES) en Île-de-France</a:t>
            </a:r>
          </a:p>
        </p:txBody>
      </p:sp>
    </p:spTree>
    <p:extLst>
      <p:ext uri="{BB962C8B-B14F-4D97-AF65-F5344CB8AC3E}">
        <p14:creationId xmlns:p14="http://schemas.microsoft.com/office/powerpoint/2010/main" val="1060699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3122C9-A0B9-462F-8757-0847AD287B63}" type="slidenum">
              <a:rPr kumimoji="0" lang="fr-FR" sz="75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sz="75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4F9C7A-68E5-0042-9946-4669E134DC3E}" type="datetime1">
              <a:rPr kumimoji="0" lang="fr-FR" sz="750" b="1" i="0" u="none" strike="noStrike" kern="1200" cap="all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18/06/2025</a:t>
            </a:fld>
            <a:endParaRPr kumimoji="0" lang="fr-FR" sz="75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27883A4E-11C3-A343-86BD-29780D88B23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80741" y="915566"/>
            <a:ext cx="8424334" cy="3312368"/>
          </a:xfrm>
        </p:spPr>
        <p:txBody>
          <a:bodyPr/>
          <a:lstStyle/>
          <a:p>
            <a:pPr>
              <a:spcBef>
                <a:spcPts val="200"/>
              </a:spcBef>
              <a:spcAft>
                <a:spcPts val="200"/>
              </a:spcAft>
            </a:pPr>
            <a:endParaRPr lang="fr-FR" b="1" dirty="0"/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fr-FR" b="1" dirty="0"/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fr-FR" b="1" dirty="0"/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1" y="1137841"/>
            <a:ext cx="6336704" cy="332063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395536" y="4587974"/>
            <a:ext cx="25202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Source RPPS/</a:t>
            </a:r>
            <a:r>
              <a:rPr lang="fr-FR" sz="1000" dirty="0" err="1"/>
              <a:t>Adeli</a:t>
            </a:r>
            <a:r>
              <a:rPr lang="fr-FR" sz="1000" dirty="0"/>
              <a:t>: octobre 2023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2123728" y="214473"/>
            <a:ext cx="6928225" cy="521073"/>
          </a:xfrm>
          <a:prstGeom prst="roundRect">
            <a:avLst/>
          </a:prstGeom>
          <a:solidFill>
            <a:srgbClr val="002395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fr-FR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professionnels de santé dans les ES</a:t>
            </a:r>
          </a:p>
        </p:txBody>
      </p:sp>
    </p:spTree>
    <p:extLst>
      <p:ext uri="{BB962C8B-B14F-4D97-AF65-F5344CB8AC3E}">
        <p14:creationId xmlns:p14="http://schemas.microsoft.com/office/powerpoint/2010/main" val="2800951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3122C9-A0B9-462F-8757-0847AD287B63}" type="slidenum">
              <a:rPr kumimoji="0" lang="fr-FR" sz="75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r-FR" sz="75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C71F6-E0A6-1740-B64F-38F332886BAF}" type="datetime1">
              <a:rPr kumimoji="0" lang="fr-FR" sz="750" b="1" i="0" u="none" strike="noStrike" kern="1200" cap="all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18/06/2025</a:t>
            </a:fld>
            <a:endParaRPr kumimoji="0" lang="fr-FR" sz="75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827584" y="4453499"/>
            <a:ext cx="8064896" cy="360039"/>
          </a:xfrm>
        </p:spPr>
        <p:txBody>
          <a:bodyPr>
            <a:normAutofit fontScale="90000"/>
          </a:bodyPr>
          <a:lstStyle/>
          <a:p>
            <a:pPr algn="ctr"/>
            <a:r>
              <a:rPr lang="fr-FR" sz="1100" i="1" dirty="0">
                <a:solidFill>
                  <a:schemeClr val="tx2"/>
                </a:solidFill>
              </a:rPr>
              <a:t>Etablissements et services financés par l’Assurance Maladie (</a:t>
            </a:r>
            <a:r>
              <a:rPr lang="fr-FR" sz="1100" i="1" dirty="0" err="1">
                <a:solidFill>
                  <a:schemeClr val="tx2"/>
                </a:solidFill>
              </a:rPr>
              <a:t>ondam</a:t>
            </a:r>
            <a:r>
              <a:rPr lang="fr-FR" sz="1100" i="1" dirty="0">
                <a:solidFill>
                  <a:schemeClr val="tx2"/>
                </a:solidFill>
              </a:rPr>
              <a:t> médico-social objectif spécifique)</a:t>
            </a:r>
            <a:br>
              <a:rPr lang="fr-FR" sz="1100" dirty="0">
                <a:solidFill>
                  <a:schemeClr val="bg2"/>
                </a:solidFill>
              </a:rPr>
            </a:br>
            <a:endParaRPr lang="fr-FR" sz="1100" i="1" dirty="0">
              <a:solidFill>
                <a:schemeClr val="tx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555776" y="763519"/>
            <a:ext cx="4104456" cy="5951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E1000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Personnes en difficultés spécifiques (PDS)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879812" y="1542078"/>
            <a:ext cx="3456383" cy="28288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0000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LHSS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Lits Halte Soins Santé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0000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LAM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Lits d’accueil médicalisé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0000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ACT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Appartement de coordination thérapeutique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0000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CSAPA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Centre de soins, d'accompagnement et de prévention en addictologie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0000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CAARUD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Centre d'accueil et d'accompagnement à la réduction des risques pour usagers de drogues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0000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EMSP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Equipes mobiles santé précarité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0000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ESSIP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Equipes spécialisées de soins infirmiers précarité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050" b="0" i="0" u="none" strike="noStrike" kern="1200" cap="none" spc="0" normalizeH="0" baseline="0" noProof="0" dirty="0">
              <a:ln>
                <a:noFill/>
              </a:ln>
              <a:solidFill>
                <a:srgbClr val="00009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1979713" y="62883"/>
            <a:ext cx="7132906" cy="521073"/>
          </a:xfrm>
          <a:prstGeom prst="roundRect">
            <a:avLst/>
          </a:prstGeom>
          <a:solidFill>
            <a:srgbClr val="002395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fr-FR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Focus sur les ESMS pour personnes en difficultés spécifiques</a:t>
            </a:r>
          </a:p>
        </p:txBody>
      </p:sp>
    </p:spTree>
    <p:extLst>
      <p:ext uri="{BB962C8B-B14F-4D97-AF65-F5344CB8AC3E}">
        <p14:creationId xmlns:p14="http://schemas.microsoft.com/office/powerpoint/2010/main" val="4254472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3122C9-A0B9-462F-8757-0847AD287B63}" type="slidenum">
              <a:rPr kumimoji="0" lang="fr-FR" sz="75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fr-FR" sz="75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4F9C7A-68E5-0042-9946-4669E134DC3E}" type="datetime1">
              <a:rPr kumimoji="0" lang="fr-FR" sz="750" b="1" i="0" u="none" strike="noStrike" kern="1200" cap="all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18/06/2025</a:t>
            </a:fld>
            <a:endParaRPr kumimoji="0" lang="fr-FR" sz="75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2331" y="316950"/>
            <a:ext cx="5983734" cy="4797631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6356971" y="2770434"/>
            <a:ext cx="230450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21 ESMS PDS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 ACT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 LHSS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 LAM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dirty="0">
                <a:solidFill>
                  <a:srgbClr val="000000"/>
                </a:solidFill>
                <a:latin typeface="Arial"/>
              </a:rPr>
              <a:t>5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CSAPA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 CAARUD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4 EMSP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dirty="0">
                <a:solidFill>
                  <a:srgbClr val="000000"/>
                </a:solidFill>
                <a:latin typeface="Arial"/>
              </a:rPr>
              <a:t>2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ESSIP 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4594202" y="3394132"/>
            <a:ext cx="133290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16 ESMS PDS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 ACT, 3 LHSS, 1 LAM, 7 CSAPA, 1 CAARUD, 1 EMSP, 1 ESSIP </a:t>
            </a:r>
          </a:p>
        </p:txBody>
      </p:sp>
      <p:sp>
        <p:nvSpPr>
          <p:cNvPr id="12" name="Ellipse 11"/>
          <p:cNvSpPr/>
          <p:nvPr/>
        </p:nvSpPr>
        <p:spPr>
          <a:xfrm>
            <a:off x="1021579" y="540061"/>
            <a:ext cx="1949081" cy="137902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95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19 ESMS PDS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4 ACT, 2 LHSS,1 LAM, 6 CSAPA,1 CAARUD, 3 EMSP, 1 ESSIP,1 UCSD</a:t>
            </a:r>
          </a:p>
        </p:txBody>
      </p:sp>
      <p:sp>
        <p:nvSpPr>
          <p:cNvPr id="26" name="Ellipse 25"/>
          <p:cNvSpPr/>
          <p:nvPr/>
        </p:nvSpPr>
        <p:spPr>
          <a:xfrm>
            <a:off x="1619672" y="2376051"/>
            <a:ext cx="1983123" cy="1206155"/>
          </a:xfrm>
          <a:prstGeom prst="ellipse">
            <a:avLst/>
          </a:prstGeom>
          <a:solidFill>
            <a:srgbClr val="BAB73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93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34 ESMS PDS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6 ACT, 4 LHSS, 2 LAM, 14 CSAPA, 3 CAARUD, 3 EMSP; 1 ESSIP, 1 UCSD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3602795" y="2077563"/>
            <a:ext cx="129818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14 ESMS PDS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 ACT, 3 LHSS, 2 LAM, 4 CSAPA, 1 CAARUD, 1 EMSP, 1 ESSIP</a:t>
            </a:r>
          </a:p>
        </p:txBody>
      </p:sp>
      <p:sp>
        <p:nvSpPr>
          <p:cNvPr id="29" name="Ellipse 28"/>
          <p:cNvSpPr/>
          <p:nvPr/>
        </p:nvSpPr>
        <p:spPr>
          <a:xfrm>
            <a:off x="31191" y="1778522"/>
            <a:ext cx="1755318" cy="121542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94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17 ESMS PDS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 ACT, 2 LHSS, 1 LAM, </a:t>
            </a:r>
            <a:r>
              <a:rPr lang="fr-FR" sz="1000" dirty="0">
                <a:solidFill>
                  <a:srgbClr val="000000"/>
                </a:solidFill>
                <a:latin typeface="Arial"/>
              </a:rPr>
              <a:t>10 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CSAPA, 2 </a:t>
            </a:r>
            <a:r>
              <a:rPr kumimoji="0" lang="fr-FR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CAARUD, 2 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EMSP, 1 ESSIP </a:t>
            </a:r>
          </a:p>
        </p:txBody>
      </p:sp>
      <p:sp>
        <p:nvSpPr>
          <p:cNvPr id="30" name="Ellipse 29"/>
          <p:cNvSpPr/>
          <p:nvPr/>
        </p:nvSpPr>
        <p:spPr>
          <a:xfrm>
            <a:off x="99032" y="3231892"/>
            <a:ext cx="1942443" cy="1284074"/>
          </a:xfrm>
          <a:prstGeom prst="ellipse">
            <a:avLst/>
          </a:prstGeom>
          <a:solidFill>
            <a:srgbClr val="CEE0F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92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22 ESMS PDS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5 ACT, 2 LHSS, 2 LAM, 7 CSAPA, 1 CAARUD, 3 EMSP, 1 ESSIP, 1 UCSD</a:t>
            </a:r>
          </a:p>
        </p:txBody>
      </p:sp>
      <p:sp>
        <p:nvSpPr>
          <p:cNvPr id="33" name="Ellipse 32"/>
          <p:cNvSpPr/>
          <p:nvPr/>
        </p:nvSpPr>
        <p:spPr>
          <a:xfrm>
            <a:off x="1976115" y="3748075"/>
            <a:ext cx="1915365" cy="1215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75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58 ESMS PDS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13 ACT, 5 LHSS, 2 LAM, </a:t>
            </a:r>
            <a:r>
              <a:rPr lang="fr-FR" sz="1000" dirty="0">
                <a:solidFill>
                  <a:srgbClr val="000000"/>
                </a:solidFill>
                <a:latin typeface="Arial"/>
              </a:rPr>
              <a:t>17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CSAPA, 10 CAARUD, 1 EMSP, 1 ESSIP, 1 UCSD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6509" y="96732"/>
            <a:ext cx="7211642" cy="49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073986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_ARS_HAUTS DE FRANCE 16-9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25" id="{CCAA3B1F-37AD-D142-9B00-F2952BC71F32}" vid="{8780E14E-37A2-0148-9F40-6587BA01BE6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TEMPLATE_ARS_IDF 16-9</Template>
  <TotalTime>4732</TotalTime>
  <Words>1119</Words>
  <Application>Microsoft Office PowerPoint</Application>
  <PresentationFormat>Affichage à l'écran (16:9)</PresentationFormat>
  <Paragraphs>262</Paragraphs>
  <Slides>18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3" baseType="lpstr">
      <vt:lpstr>Aptos</vt:lpstr>
      <vt:lpstr>Arial</vt:lpstr>
      <vt:lpstr>Calibri</vt:lpstr>
      <vt:lpstr>Wingdings</vt:lpstr>
      <vt:lpstr>TEMPLATE_ARS_HAUTS DE FRANCE 16-9</vt:lpstr>
      <vt:lpstr>Présentation PowerPoint</vt:lpstr>
      <vt:lpstr>ORDRE DU JOUR</vt:lpstr>
      <vt:lpstr>Le Contrat d’Allocation d’Etudes (CAE) </vt:lpstr>
      <vt:lpstr>Présentation PowerPoint</vt:lpstr>
      <vt:lpstr>Présentation PowerPoint</vt:lpstr>
      <vt:lpstr>Présentation PowerPoint</vt:lpstr>
      <vt:lpstr>Présentation PowerPoint</vt:lpstr>
      <vt:lpstr>Etablissements et services financés par l’Assurance Maladie (ondam médico-social objectif spécifique)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Bilan CAE 2024</vt:lpstr>
      <vt:lpstr>Bilan CAE 2024</vt:lpstr>
      <vt:lpstr>Présentation PowerPoint</vt:lpstr>
    </vt:vector>
  </TitlesOfParts>
  <Manager>Client</Manager>
  <Company>ARS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FARTHOUAT, Isabelle</dc:creator>
  <cp:lastModifiedBy>KANDE BA, Cheikh (ARS-IDF)</cp:lastModifiedBy>
  <cp:revision>290</cp:revision>
  <cp:lastPrinted>2022-04-29T15:50:02Z</cp:lastPrinted>
  <dcterms:created xsi:type="dcterms:W3CDTF">2020-05-28T12:56:37Z</dcterms:created>
  <dcterms:modified xsi:type="dcterms:W3CDTF">2025-06-18T11:48:41Z</dcterms:modified>
</cp:coreProperties>
</file>