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04CC"/>
    <a:srgbClr val="F22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BC22F-E352-4FAD-8AE4-09065B737273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09EDB-79F4-43F8-92D1-863618FFF6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688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8BE42-1E0D-3CA0-5C77-BEE8033FA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47B14F-6555-D080-C452-872D38C80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5A2854-E19A-213B-4AD8-76F7E0252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9E3FAB-5F8A-CE08-5FAD-8D2069DFA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6F1DF4-843B-98E2-E70E-68241D19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6796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2BFF4B-24CB-FD8F-A43B-F775C6F57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FB895D-F49F-E2DA-DF2A-E02701846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FBC004-0F80-56EA-F592-153254381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B2F96B-E754-E76E-EE21-9772B5823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22B14-1A1A-72CF-06B1-7717AC2B2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55337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3C00405-7530-807F-2079-41F193988C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B7E3B8-F26B-69C7-4817-9B80612FF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4AEB6A-E714-8C6E-CE36-22298BD1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57C199-E292-C04C-C6BE-F063F7CEE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5BDA80-3837-547B-AFF2-8A9EBB086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671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50DE9D-D1EB-D941-6340-3DCDA88A5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4ABF25-8F8E-C528-6BE3-09F2E761D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4E5AAC-6DD7-8AB6-497E-DC173656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4A41F1-6061-8C5E-B0FA-4E8911371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1D8F04-81EE-F094-58ED-7830B0118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474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8E08E9-BF36-AB67-64D8-5A313075E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AEDE9F-B85B-E1CA-DEFF-B7EA71549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6C0680-F9C7-BD2C-00DA-7FA743119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5468E9-29E7-A2CE-95D6-260D9002D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CB8EB0-53CD-1CEA-946C-82E42EE55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934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19CFBF-AC3A-C043-EE04-634563FD0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B7987-0827-23E3-EF99-56D46A3A8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DE7A4C-D3E9-1C8E-32C4-86AD68EF4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79F212-0DF8-8878-4C18-55FB08E62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85D666-EFE3-F24C-A65F-EE44094B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9F0E0E-9834-AFF0-FCD9-39CBAA17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373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DD888-09F9-A87D-D07E-CD37DC3A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585EA8-2A51-EDC7-5EC4-74FB6D7F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78EB28-928F-770E-74D4-79527190F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10EBA8B-E07D-24F4-F37B-45AF4ED24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FFF4479-9B80-C8F4-F034-34AAA53DF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D03C4A-10C5-1AA2-FE5C-A41E8FC0C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8A50770-A5AD-8EF6-1EE5-741BE3E78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84C072B-E47C-A93C-42E7-EEBBCBAA6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8253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0488FB-E39D-DA83-B5D7-ABE43D823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8E4A0AB-1F2A-9A02-8FA9-0B18886F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1D9FF0D-EA2A-EAE8-4CC1-D4F9C4843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60F398A-6A8A-5A04-D664-00ECA6F2E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5801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5A0ECEB-CBBB-5890-CB04-91910B402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0862E9-F8CE-33C0-162E-ED3B82C9B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3115A1B-61FB-181B-3739-74D7AB50F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399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5C6559-D2D8-A3D4-AC8B-F499B5DE6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3AF605-F073-3E33-177B-98B29AEC2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874B40-1430-3D3E-1041-D7BC936C2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5F102F-8754-93CC-B256-3D13FD6B8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5B6BE0-E87F-9954-9B60-199851898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81F597-1EB9-341E-BB85-A7E3021EA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4920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A9935C-33E1-6719-A761-F86E94B9B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B45F392-44F6-6FE1-9909-6E8969665B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97A768-6EB0-0D44-F999-3BF3C3436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A09ACE-AF5F-1C87-EB5C-7E9444C8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3E6500-DC99-9E3D-723F-89C48BAE0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64E3E1-E08B-8F68-1F76-5EEC7F5DF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8224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D83E0F0-5E23-5BCD-30B1-66D4BC3D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B2A0C9-E39F-D5DE-CEEF-745A33C9C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B86065-4DAE-AD1C-0B78-794793072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D773-0CDD-4CF8-8A24-BBB2FCBCF240}" type="datetimeFigureOut">
              <a:rPr lang="fr-BE" smtClean="0"/>
              <a:t>29-05-23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45E78B-BEDB-86EA-6895-706864A52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BFADA4-F466-A903-BCCC-B14C8386F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A068D-0FCD-4CDA-B5DC-BFE2BF88340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5856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A5B8710-33DE-9722-6B26-4B42C70AB341}"/>
              </a:ext>
            </a:extLst>
          </p:cNvPr>
          <p:cNvSpPr/>
          <p:nvPr/>
        </p:nvSpPr>
        <p:spPr>
          <a:xfrm>
            <a:off x="1416656" y="300966"/>
            <a:ext cx="1383996" cy="52322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7CC14A5-BE14-579D-E6E4-13D009425371}"/>
              </a:ext>
            </a:extLst>
          </p:cNvPr>
          <p:cNvSpPr txBox="1"/>
          <p:nvPr/>
        </p:nvSpPr>
        <p:spPr>
          <a:xfrm>
            <a:off x="1535040" y="273623"/>
            <a:ext cx="17723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300" b="1" dirty="0">
                <a:solidFill>
                  <a:schemeClr val="tx2"/>
                </a:solidFill>
                <a:latin typeface="Congenial" panose="020B0604020202020204" pitchFamily="2" charset="0"/>
              </a:rPr>
              <a:t>Evaluation &amp; connexion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E2847A4-6283-C936-891E-3C50E79DAE60}"/>
              </a:ext>
            </a:extLst>
          </p:cNvPr>
          <p:cNvSpPr/>
          <p:nvPr/>
        </p:nvSpPr>
        <p:spPr>
          <a:xfrm>
            <a:off x="1144887" y="844009"/>
            <a:ext cx="1870069" cy="1346330"/>
          </a:xfrm>
          <a:prstGeom prst="roundRect">
            <a:avLst/>
          </a:prstGeom>
          <a:solidFill>
            <a:srgbClr val="F2266F"/>
          </a:solidFill>
          <a:ln>
            <a:solidFill>
              <a:srgbClr val="F22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UNAFAM </a:t>
            </a:r>
          </a:p>
          <a:p>
            <a:pPr algn="ctr"/>
            <a:r>
              <a:rPr lang="fr-BE" sz="1200" dirty="0"/>
              <a:t>PromesseS</a:t>
            </a:r>
          </a:p>
          <a:p>
            <a:pPr algn="ctr"/>
            <a:r>
              <a:rPr lang="fr-BE" sz="1200" dirty="0"/>
              <a:t>Collectif </a:t>
            </a:r>
            <a:r>
              <a:rPr lang="fr-BE" sz="1200" dirty="0" err="1"/>
              <a:t>sz</a:t>
            </a:r>
            <a:endParaRPr lang="fr-BE" sz="1200" dirty="0"/>
          </a:p>
          <a:p>
            <a:pPr algn="ctr"/>
            <a:r>
              <a:rPr lang="fr-BE" sz="1200" dirty="0" err="1"/>
              <a:t>Schizo?oui</a:t>
            </a:r>
            <a:r>
              <a:rPr lang="fr-BE" sz="1200" dirty="0"/>
              <a:t>!</a:t>
            </a:r>
          </a:p>
          <a:p>
            <a:pPr algn="ctr"/>
            <a:r>
              <a:rPr lang="fr-BE" sz="1200" dirty="0"/>
              <a:t>ARGOS2001</a:t>
            </a:r>
          </a:p>
          <a:p>
            <a:pPr algn="ctr"/>
            <a:r>
              <a:rPr lang="fr-BE" sz="1200" dirty="0"/>
              <a:t>Maison perchée</a:t>
            </a:r>
          </a:p>
          <a:p>
            <a:pPr algn="ctr"/>
            <a:endParaRPr lang="fr-BE" sz="1200" dirty="0"/>
          </a:p>
          <a:p>
            <a:pPr algn="ctr"/>
            <a:endParaRPr lang="fr-BE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35F048B-4C46-1146-2AD6-1E8C67EF4D19}"/>
              </a:ext>
            </a:extLst>
          </p:cNvPr>
          <p:cNvSpPr txBox="1"/>
          <p:nvPr/>
        </p:nvSpPr>
        <p:spPr>
          <a:xfrm>
            <a:off x="3662663" y="288858"/>
            <a:ext cx="13893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300" b="1" dirty="0">
                <a:solidFill>
                  <a:schemeClr val="tx2"/>
                </a:solidFill>
                <a:latin typeface="Congenial" panose="02000503040000020004" pitchFamily="2" charset="0"/>
              </a:rPr>
              <a:t>Education générale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334D6E-2A4C-69BA-DA21-2FF56926BCA6}"/>
              </a:ext>
            </a:extLst>
          </p:cNvPr>
          <p:cNvSpPr/>
          <p:nvPr/>
        </p:nvSpPr>
        <p:spPr>
          <a:xfrm>
            <a:off x="3508648" y="325333"/>
            <a:ext cx="1196621" cy="48146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EF158B-DD7B-8F6A-C557-4FAFDE9FC36F}"/>
              </a:ext>
            </a:extLst>
          </p:cNvPr>
          <p:cNvSpPr/>
          <p:nvPr/>
        </p:nvSpPr>
        <p:spPr>
          <a:xfrm>
            <a:off x="5389781" y="349486"/>
            <a:ext cx="1412438" cy="504264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3955E-6580-A250-D479-1FC23D8B38F9}"/>
              </a:ext>
            </a:extLst>
          </p:cNvPr>
          <p:cNvSpPr/>
          <p:nvPr/>
        </p:nvSpPr>
        <p:spPr>
          <a:xfrm>
            <a:off x="7446548" y="316311"/>
            <a:ext cx="1772331" cy="52322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949530-9546-122F-A880-B674DE0FD339}"/>
              </a:ext>
            </a:extLst>
          </p:cNvPr>
          <p:cNvSpPr/>
          <p:nvPr/>
        </p:nvSpPr>
        <p:spPr>
          <a:xfrm>
            <a:off x="9912406" y="316311"/>
            <a:ext cx="1600963" cy="528497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67F7CDB-855F-B189-BF89-A7CF8F5424A8}"/>
              </a:ext>
            </a:extLst>
          </p:cNvPr>
          <p:cNvSpPr txBox="1"/>
          <p:nvPr/>
        </p:nvSpPr>
        <p:spPr>
          <a:xfrm>
            <a:off x="5334513" y="404274"/>
            <a:ext cx="155202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300" b="1" dirty="0">
                <a:solidFill>
                  <a:schemeClr val="tx2"/>
                </a:solidFill>
                <a:latin typeface="Congenial" panose="02000503040000020004" pitchFamily="2" charset="0"/>
              </a:rPr>
              <a:t>Psychoéducation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074F7EE-F6FD-F68A-E67C-A7F83730680C}"/>
              </a:ext>
            </a:extLst>
          </p:cNvPr>
          <p:cNvSpPr txBox="1"/>
          <p:nvPr/>
        </p:nvSpPr>
        <p:spPr>
          <a:xfrm>
            <a:off x="7668798" y="318949"/>
            <a:ext cx="1568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300" b="1" dirty="0">
                <a:solidFill>
                  <a:schemeClr val="tx2"/>
                </a:solidFill>
                <a:latin typeface="Congenial" panose="02000503040000020004" pitchFamily="2" charset="0"/>
              </a:rPr>
              <a:t>Consultation &amp; </a:t>
            </a:r>
          </a:p>
          <a:p>
            <a:r>
              <a:rPr lang="fr-BE" sz="1300" b="1" dirty="0">
                <a:solidFill>
                  <a:schemeClr val="tx2"/>
                </a:solidFill>
                <a:latin typeface="Congenial" panose="02000503040000020004" pitchFamily="2" charset="0"/>
              </a:rPr>
              <a:t>thérapie familiale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601899E-D74C-EE9F-DE7D-4B66B74985B0}"/>
              </a:ext>
            </a:extLst>
          </p:cNvPr>
          <p:cNvSpPr txBox="1"/>
          <p:nvPr/>
        </p:nvSpPr>
        <p:spPr>
          <a:xfrm>
            <a:off x="10075473" y="325635"/>
            <a:ext cx="139974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300" b="1" dirty="0">
                <a:solidFill>
                  <a:schemeClr val="tx2"/>
                </a:solidFill>
                <a:latin typeface="Congenial" panose="02000503040000020004" pitchFamily="2" charset="0"/>
              </a:rPr>
              <a:t>Aides sociales, </a:t>
            </a:r>
          </a:p>
          <a:p>
            <a:r>
              <a:rPr lang="fr-BE" sz="1300" b="1" dirty="0">
                <a:solidFill>
                  <a:schemeClr val="tx2"/>
                </a:solidFill>
                <a:latin typeface="Congenial" panose="02000503040000020004" pitchFamily="2" charset="0"/>
              </a:rPr>
              <a:t>répit et GEM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E26A8E6-F77C-6403-D428-45B0BE2CFA3D}"/>
              </a:ext>
            </a:extLst>
          </p:cNvPr>
          <p:cNvSpPr/>
          <p:nvPr/>
        </p:nvSpPr>
        <p:spPr>
          <a:xfrm>
            <a:off x="5138240" y="805808"/>
            <a:ext cx="1875337" cy="1342189"/>
          </a:xfrm>
          <a:prstGeom prst="roundRect">
            <a:avLst/>
          </a:prstGeom>
          <a:solidFill>
            <a:srgbClr val="F2266F"/>
          </a:solidFill>
          <a:ln>
            <a:solidFill>
              <a:srgbClr val="F22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1200" dirty="0"/>
              <a:t>UNAFAM : PROSPECT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EB235EBE-3573-1842-7104-58FA9D6D73E9}"/>
              </a:ext>
            </a:extLst>
          </p:cNvPr>
          <p:cNvSpPr/>
          <p:nvPr/>
        </p:nvSpPr>
        <p:spPr>
          <a:xfrm>
            <a:off x="3153473" y="790662"/>
            <a:ext cx="1840443" cy="1346330"/>
          </a:xfrm>
          <a:prstGeom prst="roundRect">
            <a:avLst/>
          </a:prstGeom>
          <a:solidFill>
            <a:srgbClr val="F2266F"/>
          </a:solidFill>
          <a:ln>
            <a:solidFill>
              <a:srgbClr val="F22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UNAFAM </a:t>
            </a:r>
          </a:p>
          <a:p>
            <a:pPr algn="ctr"/>
            <a:r>
              <a:rPr lang="fr-BE" sz="1200" dirty="0"/>
              <a:t>Journées d'information Groupe de parole </a:t>
            </a:r>
            <a:r>
              <a:rPr lang="fr-BE" sz="1200" dirty="0" err="1"/>
              <a:t>IBipolarité</a:t>
            </a:r>
            <a:r>
              <a:rPr lang="fr-BE" sz="1200" dirty="0"/>
              <a:t> Conférences / soirées aidants </a:t>
            </a:r>
          </a:p>
          <a:p>
            <a:pPr algn="ctr"/>
            <a:r>
              <a:rPr lang="fr-BE" sz="1200" dirty="0"/>
              <a:t>SISM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FE3E0A6D-6E5D-9DB3-0B89-2C5735DDB711}"/>
              </a:ext>
            </a:extLst>
          </p:cNvPr>
          <p:cNvSpPr/>
          <p:nvPr/>
        </p:nvSpPr>
        <p:spPr>
          <a:xfrm>
            <a:off x="9644391" y="797773"/>
            <a:ext cx="2136995" cy="1346330"/>
          </a:xfrm>
          <a:prstGeom prst="roundRect">
            <a:avLst/>
          </a:prstGeom>
          <a:solidFill>
            <a:srgbClr val="F2266F"/>
          </a:solidFill>
          <a:ln>
            <a:solidFill>
              <a:srgbClr val="F22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200" dirty="0"/>
          </a:p>
          <a:p>
            <a:pPr algn="ctr"/>
            <a:r>
              <a:rPr lang="fr-BE" sz="1200" dirty="0" err="1"/>
              <a:t>Oeuvres</a:t>
            </a:r>
            <a:r>
              <a:rPr lang="fr-BE" sz="1200" dirty="0"/>
              <a:t> Falret </a:t>
            </a:r>
          </a:p>
          <a:p>
            <a:pPr algn="ctr"/>
            <a:r>
              <a:rPr lang="fr-BE" sz="1200" dirty="0"/>
              <a:t> </a:t>
            </a:r>
          </a:p>
          <a:p>
            <a:pPr algn="ctr"/>
            <a:r>
              <a:rPr lang="fr-BE" sz="1200"/>
              <a:t> </a:t>
            </a:r>
            <a:r>
              <a:rPr lang="fr-BE" sz="1200" dirty="0"/>
              <a:t>Conseil juridique UNAFAM</a:t>
            </a:r>
          </a:p>
          <a:p>
            <a:pPr algn="ctr"/>
            <a:endParaRPr lang="fr-BE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2CB17C9F-DBE3-C919-5554-D46B3FDE69FB}"/>
              </a:ext>
            </a:extLst>
          </p:cNvPr>
          <p:cNvSpPr/>
          <p:nvPr/>
        </p:nvSpPr>
        <p:spPr>
          <a:xfrm>
            <a:off x="7157901" y="831200"/>
            <a:ext cx="2347973" cy="1346330"/>
          </a:xfrm>
          <a:prstGeom prst="roundRect">
            <a:avLst/>
          </a:prstGeom>
          <a:solidFill>
            <a:srgbClr val="F2266F"/>
          </a:solidFill>
          <a:ln>
            <a:solidFill>
              <a:srgbClr val="F22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5BBE0347-2D42-23B2-622E-154976B4F776}"/>
              </a:ext>
            </a:extLst>
          </p:cNvPr>
          <p:cNvSpPr/>
          <p:nvPr/>
        </p:nvSpPr>
        <p:spPr>
          <a:xfrm rot="16200000">
            <a:off x="-67705" y="1169893"/>
            <a:ext cx="1507991" cy="381787"/>
          </a:xfrm>
          <a:prstGeom prst="roundRect">
            <a:avLst/>
          </a:prstGeom>
          <a:solidFill>
            <a:srgbClr val="F2266F"/>
          </a:solidFill>
          <a:ln>
            <a:solidFill>
              <a:srgbClr val="F22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dirty="0"/>
              <a:t>Associations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E752E5C3-CCC4-955D-6E51-B557AC317834}"/>
              </a:ext>
            </a:extLst>
          </p:cNvPr>
          <p:cNvSpPr/>
          <p:nvPr/>
        </p:nvSpPr>
        <p:spPr>
          <a:xfrm>
            <a:off x="1102706" y="2497046"/>
            <a:ext cx="1870069" cy="1346330"/>
          </a:xfrm>
          <a:prstGeom prst="roundRect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BREF </a:t>
            </a:r>
          </a:p>
          <a:p>
            <a:pPr algn="ctr"/>
            <a:r>
              <a:rPr lang="fr-BE" sz="1200" dirty="0"/>
              <a:t>Maison des Usagers</a:t>
            </a:r>
          </a:p>
          <a:p>
            <a:pPr algn="ctr"/>
            <a:r>
              <a:rPr lang="fr-BE" sz="1200" dirty="0"/>
              <a:t>CPOA:  accueil famille </a:t>
            </a:r>
            <a:endParaRPr lang="fr-BE" dirty="0"/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880D62B6-11CD-1BA3-201B-A2B404BEF8CB}"/>
              </a:ext>
            </a:extLst>
          </p:cNvPr>
          <p:cNvSpPr/>
          <p:nvPr/>
        </p:nvSpPr>
        <p:spPr>
          <a:xfrm>
            <a:off x="3170918" y="2497046"/>
            <a:ext cx="1840443" cy="1346330"/>
          </a:xfrm>
          <a:prstGeom prst="roundRect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Livret 22q11 Conférences </a:t>
            </a:r>
            <a:r>
              <a:rPr lang="fr-BE" sz="1200" dirty="0" err="1"/>
              <a:t>assoc</a:t>
            </a:r>
            <a:r>
              <a:rPr lang="fr-BE" sz="1200" dirty="0"/>
              <a:t>.</a:t>
            </a:r>
          </a:p>
          <a:p>
            <a:pPr algn="ctr"/>
            <a:endParaRPr lang="fr-BE" sz="1200" dirty="0"/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9D86B5F2-008D-AE97-CC55-78A4FC05E46B}"/>
              </a:ext>
            </a:extLst>
          </p:cNvPr>
          <p:cNvSpPr/>
          <p:nvPr/>
        </p:nvSpPr>
        <p:spPr>
          <a:xfrm>
            <a:off x="5158331" y="2496408"/>
            <a:ext cx="1875337" cy="1342189"/>
          </a:xfrm>
          <a:prstGeom prst="roundRect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Profamille </a:t>
            </a:r>
          </a:p>
          <a:p>
            <a:pPr algn="ctr"/>
            <a:r>
              <a:rPr lang="fr-BE" sz="1200" dirty="0"/>
              <a:t>I_Care/</a:t>
            </a:r>
            <a:r>
              <a:rPr lang="fr-BE" sz="1200" dirty="0" err="1"/>
              <a:t>YOU_Care</a:t>
            </a:r>
            <a:endParaRPr lang="fr-BE" sz="1200" dirty="0"/>
          </a:p>
          <a:p>
            <a:pPr algn="ctr"/>
            <a:r>
              <a:rPr lang="fr-BE" sz="1200" dirty="0" err="1"/>
              <a:t>PsyRare</a:t>
            </a:r>
            <a:endParaRPr lang="fr-BE" sz="1200" dirty="0"/>
          </a:p>
          <a:p>
            <a:pPr algn="ctr"/>
            <a:r>
              <a:rPr lang="fr-BE" sz="1200" dirty="0"/>
              <a:t>Profamille</a:t>
            </a:r>
          </a:p>
          <a:p>
            <a:pPr algn="ctr"/>
            <a:r>
              <a:rPr lang="fr-BE" sz="1200"/>
              <a:t>PECS</a:t>
            </a:r>
            <a:endParaRPr lang="fr-BE" sz="1200" dirty="0"/>
          </a:p>
          <a:p>
            <a:pPr algn="ctr"/>
            <a:r>
              <a:rPr lang="fr-BE" sz="1200" dirty="0"/>
              <a:t>ETAAP</a:t>
            </a:r>
          </a:p>
          <a:p>
            <a:pPr algn="ctr"/>
            <a:r>
              <a:rPr lang="fr-BE" sz="1200" dirty="0"/>
              <a:t>Connexions familiales</a:t>
            </a:r>
          </a:p>
          <a:p>
            <a:pPr algn="ctr"/>
            <a:endParaRPr lang="fr-BE" sz="1200" dirty="0"/>
          </a:p>
          <a:p>
            <a:pPr algn="ctr"/>
            <a:endParaRPr lang="fr-BE" sz="1200" dirty="0"/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D2D6B030-C06C-CE8A-0922-EE70DF4D8AA2}"/>
              </a:ext>
            </a:extLst>
          </p:cNvPr>
          <p:cNvSpPr/>
          <p:nvPr/>
        </p:nvSpPr>
        <p:spPr>
          <a:xfrm>
            <a:off x="7196917" y="2492267"/>
            <a:ext cx="2378215" cy="1346330"/>
          </a:xfrm>
          <a:prstGeom prst="roundRect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/>
              <a:t>Pedopsy</a:t>
            </a:r>
            <a:r>
              <a:rPr lang="fr-BE" dirty="0"/>
              <a:t>: thérapies familiales</a:t>
            </a: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2184412E-DA49-3B0B-F69E-62A6E7F553E9}"/>
              </a:ext>
            </a:extLst>
          </p:cNvPr>
          <p:cNvSpPr/>
          <p:nvPr/>
        </p:nvSpPr>
        <p:spPr>
          <a:xfrm>
            <a:off x="9738381" y="2494832"/>
            <a:ext cx="2149957" cy="1346330"/>
          </a:xfrm>
          <a:prstGeom prst="roundRect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200" dirty="0"/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7A929FF6-FF5F-C0A1-04B8-6A487F8743DB}"/>
              </a:ext>
            </a:extLst>
          </p:cNvPr>
          <p:cNvSpPr/>
          <p:nvPr/>
        </p:nvSpPr>
        <p:spPr>
          <a:xfrm rot="16200000">
            <a:off x="-67704" y="2895282"/>
            <a:ext cx="1507991" cy="540300"/>
          </a:xfrm>
          <a:prstGeom prst="roundRect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dirty="0"/>
              <a:t>Offres hospitalières</a:t>
            </a: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3648B50F-383A-C875-7C62-06AFD9A1364E}"/>
              </a:ext>
            </a:extLst>
          </p:cNvPr>
          <p:cNvSpPr/>
          <p:nvPr/>
        </p:nvSpPr>
        <p:spPr>
          <a:xfrm>
            <a:off x="1102705" y="4219349"/>
            <a:ext cx="1870069" cy="1346330"/>
          </a:xfrm>
          <a:prstGeom prst="roundRect">
            <a:avLst/>
          </a:prstGeom>
          <a:solidFill>
            <a:srgbClr val="9804CC"/>
          </a:solidFill>
          <a:ln>
            <a:solidFill>
              <a:srgbClr val="98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Accueil Familial </a:t>
            </a:r>
          </a:p>
          <a:p>
            <a:pPr algn="ctr"/>
            <a:r>
              <a:rPr lang="fr-BE" sz="1200" dirty="0"/>
              <a:t>CLSM</a:t>
            </a:r>
          </a:p>
          <a:p>
            <a:pPr algn="ctr"/>
            <a:r>
              <a:rPr lang="fr-BE" sz="1200" dirty="0"/>
              <a:t>CEAPSY</a:t>
            </a:r>
          </a:p>
          <a:p>
            <a:pPr algn="ctr"/>
            <a:endParaRPr lang="fr-BE" dirty="0"/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3715B70C-3413-FC8C-EC46-9566EABDF31D}"/>
              </a:ext>
            </a:extLst>
          </p:cNvPr>
          <p:cNvSpPr/>
          <p:nvPr/>
        </p:nvSpPr>
        <p:spPr>
          <a:xfrm>
            <a:off x="3152595" y="4203430"/>
            <a:ext cx="1840443" cy="1346330"/>
          </a:xfrm>
          <a:prstGeom prst="roundRect">
            <a:avLst/>
          </a:prstGeom>
          <a:solidFill>
            <a:srgbClr val="9804CC"/>
          </a:solidFill>
          <a:ln>
            <a:solidFill>
              <a:srgbClr val="98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Bibliothèque</a:t>
            </a:r>
          </a:p>
          <a:p>
            <a:pPr algn="ctr"/>
            <a:r>
              <a:rPr lang="fr-BE" sz="1200" dirty="0"/>
              <a:t> </a:t>
            </a: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DFC7396E-158D-D75F-1FF5-7D61AE616D13}"/>
              </a:ext>
            </a:extLst>
          </p:cNvPr>
          <p:cNvSpPr/>
          <p:nvPr/>
        </p:nvSpPr>
        <p:spPr>
          <a:xfrm>
            <a:off x="5172859" y="4203430"/>
            <a:ext cx="1875337" cy="1342189"/>
          </a:xfrm>
          <a:prstGeom prst="roundRect">
            <a:avLst/>
          </a:prstGeom>
          <a:solidFill>
            <a:srgbClr val="9804CC"/>
          </a:solidFill>
          <a:ln>
            <a:solidFill>
              <a:srgbClr val="98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200" dirty="0"/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0A2DD18A-D150-2B01-8870-324349EA5DAF}"/>
              </a:ext>
            </a:extLst>
          </p:cNvPr>
          <p:cNvSpPr/>
          <p:nvPr/>
        </p:nvSpPr>
        <p:spPr>
          <a:xfrm>
            <a:off x="7228017" y="4186676"/>
            <a:ext cx="2378215" cy="1346330"/>
          </a:xfrm>
          <a:prstGeom prst="roundRect">
            <a:avLst/>
          </a:prstGeom>
          <a:solidFill>
            <a:srgbClr val="9804CC"/>
          </a:solidFill>
          <a:ln>
            <a:solidFill>
              <a:srgbClr val="98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Assistantes Sociales Consultation CSAPA </a:t>
            </a:r>
          </a:p>
          <a:p>
            <a:pPr algn="ctr"/>
            <a:r>
              <a:rPr lang="fr-BE" sz="1200" dirty="0"/>
              <a:t>Psychologues privés </a:t>
            </a:r>
          </a:p>
          <a:p>
            <a:pPr algn="ctr"/>
            <a:r>
              <a:rPr lang="fr-BE" sz="1200" dirty="0"/>
              <a:t>Psychiatres privés</a:t>
            </a:r>
          </a:p>
          <a:p>
            <a:pPr algn="ctr"/>
            <a:endParaRPr lang="fr-BE" dirty="0"/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5628CDE8-FC02-FFA0-F9E2-F07C1C7E9458}"/>
              </a:ext>
            </a:extLst>
          </p:cNvPr>
          <p:cNvSpPr/>
          <p:nvPr/>
        </p:nvSpPr>
        <p:spPr>
          <a:xfrm>
            <a:off x="9786053" y="4186676"/>
            <a:ext cx="2149957" cy="1346330"/>
          </a:xfrm>
          <a:prstGeom prst="roundRect">
            <a:avLst/>
          </a:prstGeom>
          <a:solidFill>
            <a:srgbClr val="9804CC"/>
          </a:solidFill>
          <a:ln>
            <a:solidFill>
              <a:srgbClr val="98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Assistantes sociales (mairies ou MDPH)</a:t>
            </a:r>
          </a:p>
          <a:p>
            <a:pPr algn="ctr"/>
            <a:endParaRPr lang="fr-BE" sz="1200" dirty="0"/>
          </a:p>
        </p:txBody>
      </p: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40A9D580-ECB3-6E78-160E-3CEDC50747CF}"/>
              </a:ext>
            </a:extLst>
          </p:cNvPr>
          <p:cNvSpPr/>
          <p:nvPr/>
        </p:nvSpPr>
        <p:spPr>
          <a:xfrm rot="16200000">
            <a:off x="-101262" y="4604374"/>
            <a:ext cx="1507991" cy="540300"/>
          </a:xfrm>
          <a:prstGeom prst="roundRect">
            <a:avLst/>
          </a:prstGeom>
          <a:solidFill>
            <a:srgbClr val="9804CC"/>
          </a:solidFill>
          <a:ln>
            <a:solidFill>
              <a:srgbClr val="98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dirty="0"/>
              <a:t>Libéral Médico-social</a:t>
            </a:r>
          </a:p>
        </p:txBody>
      </p:sp>
    </p:spTree>
    <p:extLst>
      <p:ext uri="{BB962C8B-B14F-4D97-AF65-F5344CB8AC3E}">
        <p14:creationId xmlns:p14="http://schemas.microsoft.com/office/powerpoint/2010/main" val="35767332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rofamill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73C26"/>
      </a:accent1>
      <a:accent2>
        <a:srgbClr val="D78115"/>
      </a:accent2>
      <a:accent3>
        <a:srgbClr val="63B1CD"/>
      </a:accent3>
      <a:accent4>
        <a:srgbClr val="ECECEC"/>
      </a:accent4>
      <a:accent5>
        <a:srgbClr val="575757"/>
      </a:accent5>
      <a:accent6>
        <a:srgbClr val="851913"/>
      </a:accent6>
      <a:hlink>
        <a:srgbClr val="B3461D"/>
      </a:hlink>
      <a:folHlink>
        <a:srgbClr val="35607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Grand écran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Congenial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villance</dc:creator>
  <cp:lastModifiedBy>D W</cp:lastModifiedBy>
  <cp:revision>8</cp:revision>
  <dcterms:created xsi:type="dcterms:W3CDTF">2023-04-21T07:39:28Z</dcterms:created>
  <dcterms:modified xsi:type="dcterms:W3CDTF">2023-05-29T17:46:26Z</dcterms:modified>
</cp:coreProperties>
</file>