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31" r:id="rId3"/>
    <p:sldId id="330" r:id="rId4"/>
    <p:sldId id="332" r:id="rId5"/>
    <p:sldId id="333"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C63F"/>
    <a:srgbClr val="1F497D"/>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4B9B2-F736-4DDF-B3D4-A4D15FF30631}" type="datetimeFigureOut">
              <a:rPr lang="fr-FR" smtClean="0"/>
              <a:t>29/05/2023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8179F-C7B5-43C5-9AAF-EFDE71DA6C00}" type="slidenum">
              <a:rPr lang="fr-FR" smtClean="0"/>
              <a:t>‹N°›</a:t>
            </a:fld>
            <a:endParaRPr lang="fr-FR"/>
          </a:p>
        </p:txBody>
      </p:sp>
    </p:spTree>
    <p:extLst>
      <p:ext uri="{BB962C8B-B14F-4D97-AF65-F5344CB8AC3E}">
        <p14:creationId xmlns:p14="http://schemas.microsoft.com/office/powerpoint/2010/main" val="125508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08179F-C7B5-43C5-9AAF-EFDE71DA6C00}" type="slidenum">
              <a:rPr lang="fr-FR" smtClean="0"/>
              <a:t>1</a:t>
            </a:fld>
            <a:endParaRPr lang="fr-FR"/>
          </a:p>
        </p:txBody>
      </p:sp>
    </p:spTree>
    <p:extLst>
      <p:ext uri="{BB962C8B-B14F-4D97-AF65-F5344CB8AC3E}">
        <p14:creationId xmlns:p14="http://schemas.microsoft.com/office/powerpoint/2010/main" val="186540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7"/>
        <p:cNvGrpSpPr/>
        <p:nvPr/>
      </p:nvGrpSpPr>
      <p:grpSpPr>
        <a:xfrm>
          <a:off x="0" y="0"/>
          <a:ext cx="0" cy="0"/>
          <a:chOff x="0" y="0"/>
          <a:chExt cx="0" cy="0"/>
        </a:xfrm>
      </p:grpSpPr>
      <p:sp>
        <p:nvSpPr>
          <p:cNvPr id="20618" name="Google Shape;20618;g1bf0615fd5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19" name="Google Shape;20619;g1bf0615fd5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367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08179F-C7B5-43C5-9AAF-EFDE71DA6C00}" type="slidenum">
              <a:rPr lang="fr-FR" smtClean="0"/>
              <a:t>4</a:t>
            </a:fld>
            <a:endParaRPr lang="fr-FR"/>
          </a:p>
        </p:txBody>
      </p:sp>
    </p:spTree>
    <p:extLst>
      <p:ext uri="{BB962C8B-B14F-4D97-AF65-F5344CB8AC3E}">
        <p14:creationId xmlns:p14="http://schemas.microsoft.com/office/powerpoint/2010/main" val="13007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08179F-C7B5-43C5-9AAF-EFDE71DA6C00}" type="slidenum">
              <a:rPr lang="fr-FR" smtClean="0"/>
              <a:t>5</a:t>
            </a:fld>
            <a:endParaRPr lang="fr-FR"/>
          </a:p>
        </p:txBody>
      </p:sp>
    </p:spTree>
    <p:extLst>
      <p:ext uri="{BB962C8B-B14F-4D97-AF65-F5344CB8AC3E}">
        <p14:creationId xmlns:p14="http://schemas.microsoft.com/office/powerpoint/2010/main" val="64507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CAA64A2-068C-4875-9D22-F0A78A59B570}" type="datetime1">
              <a:rPr lang="fr-FR" smtClean="0"/>
              <a:t>29/05/2023</a:t>
            </a:fld>
            <a:endParaRPr lang="fr-FR"/>
          </a:p>
        </p:txBody>
      </p:sp>
      <p:sp>
        <p:nvSpPr>
          <p:cNvPr id="5" name="Espace réservé du pied de page 4"/>
          <p:cNvSpPr>
            <a:spLocks noGrp="1"/>
          </p:cNvSpPr>
          <p:nvPr>
            <p:ph type="ftr" sz="quarter" idx="11"/>
          </p:nvPr>
        </p:nvSpPr>
        <p:spPr/>
        <p:txBody>
          <a:bodyPr/>
          <a:lstStyle/>
          <a:p>
            <a:r>
              <a:rPr lang="fr-FR"/>
              <a:t>La psychiatrie en Ile-de-France : quels outils au service des familles ?</a:t>
            </a:r>
          </a:p>
        </p:txBody>
      </p:sp>
      <p:sp>
        <p:nvSpPr>
          <p:cNvPr id="6" name="Espace réservé du numéro de diapositive 5"/>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213008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C27FA8-149F-4B7E-89FC-35E4334E240D}" type="datetime1">
              <a:rPr lang="fr-FR" smtClean="0"/>
              <a:t>29/05/2023</a:t>
            </a:fld>
            <a:endParaRPr lang="fr-FR"/>
          </a:p>
        </p:txBody>
      </p:sp>
      <p:sp>
        <p:nvSpPr>
          <p:cNvPr id="5" name="Espace réservé du pied de page 4"/>
          <p:cNvSpPr>
            <a:spLocks noGrp="1"/>
          </p:cNvSpPr>
          <p:nvPr>
            <p:ph type="ftr" sz="quarter" idx="11"/>
          </p:nvPr>
        </p:nvSpPr>
        <p:spPr/>
        <p:txBody>
          <a:bodyPr/>
          <a:lstStyle/>
          <a:p>
            <a:r>
              <a:rPr lang="fr-FR"/>
              <a:t>La psychiatrie en Ile-de-France : quels outils au service des familles ?</a:t>
            </a:r>
          </a:p>
        </p:txBody>
      </p:sp>
      <p:sp>
        <p:nvSpPr>
          <p:cNvPr id="6" name="Espace réservé du numéro de diapositive 5"/>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187600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A6A6B8-7A7A-4C4D-85B3-AAA3288B6513}" type="datetime1">
              <a:rPr lang="fr-FR" smtClean="0"/>
              <a:t>29/05/2023</a:t>
            </a:fld>
            <a:endParaRPr lang="fr-FR"/>
          </a:p>
        </p:txBody>
      </p:sp>
      <p:sp>
        <p:nvSpPr>
          <p:cNvPr id="5" name="Espace réservé du pied de page 4"/>
          <p:cNvSpPr>
            <a:spLocks noGrp="1"/>
          </p:cNvSpPr>
          <p:nvPr>
            <p:ph type="ftr" sz="quarter" idx="11"/>
          </p:nvPr>
        </p:nvSpPr>
        <p:spPr/>
        <p:txBody>
          <a:bodyPr/>
          <a:lstStyle/>
          <a:p>
            <a:r>
              <a:rPr lang="fr-FR"/>
              <a:t>La psychiatrie en Ile-de-France : quels outils au service des familles ?</a:t>
            </a:r>
          </a:p>
        </p:txBody>
      </p:sp>
      <p:sp>
        <p:nvSpPr>
          <p:cNvPr id="6" name="Espace réservé du numéro de diapositive 5"/>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420123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Left">
  <p:cSld name="Title and Content Left">
    <p:spTree>
      <p:nvGrpSpPr>
        <p:cNvPr id="1" name="Shape 1925"/>
        <p:cNvGrpSpPr/>
        <p:nvPr/>
      </p:nvGrpSpPr>
      <p:grpSpPr>
        <a:xfrm>
          <a:off x="0" y="0"/>
          <a:ext cx="0" cy="0"/>
          <a:chOff x="0" y="0"/>
          <a:chExt cx="0" cy="0"/>
        </a:xfrm>
      </p:grpSpPr>
      <p:sp>
        <p:nvSpPr>
          <p:cNvPr id="1926" name="Google Shape;1926;p823"/>
          <p:cNvSpPr txBox="1">
            <a:spLocks noGrp="1"/>
          </p:cNvSpPr>
          <p:nvPr>
            <p:ph type="body" idx="1"/>
          </p:nvPr>
        </p:nvSpPr>
        <p:spPr>
          <a:xfrm>
            <a:off x="635001" y="1634533"/>
            <a:ext cx="5461003" cy="4556721"/>
          </a:xfrm>
          <a:prstGeom prst="rect">
            <a:avLst/>
          </a:prstGeom>
          <a:noFill/>
          <a:ln>
            <a:noFill/>
          </a:ln>
        </p:spPr>
        <p:txBody>
          <a:bodyPr spcFirstLastPara="1" wrap="square" lIns="91425" tIns="45700" rIns="91425" bIns="45700" anchor="t" anchorCtr="0">
            <a:normAutofit/>
          </a:bodyPr>
          <a:lstStyle>
            <a:lvl1pPr marL="609585" lvl="0" indent="-474121" algn="l">
              <a:lnSpc>
                <a:spcPct val="100000"/>
              </a:lnSpc>
              <a:spcBef>
                <a:spcPts val="800"/>
              </a:spcBef>
              <a:spcAft>
                <a:spcPts val="0"/>
              </a:spcAft>
              <a:buClr>
                <a:schemeClr val="accent6"/>
              </a:buClr>
              <a:buSzPts val="2000"/>
              <a:buChar char="•"/>
              <a:defRPr sz="2667">
                <a:solidFill>
                  <a:schemeClr val="dk1"/>
                </a:solidFill>
              </a:defRPr>
            </a:lvl1pPr>
            <a:lvl2pPr marL="1219170" lvl="1" indent="-440256" algn="l">
              <a:lnSpc>
                <a:spcPct val="100000"/>
              </a:lnSpc>
              <a:spcBef>
                <a:spcPts val="800"/>
              </a:spcBef>
              <a:spcAft>
                <a:spcPts val="0"/>
              </a:spcAft>
              <a:buClr>
                <a:schemeClr val="accent6"/>
              </a:buClr>
              <a:buSzPts val="1600"/>
              <a:buFont typeface="Arial"/>
              <a:buChar char="‒"/>
              <a:defRPr sz="2133">
                <a:solidFill>
                  <a:schemeClr val="dk1"/>
                </a:solidFill>
              </a:defRPr>
            </a:lvl2pPr>
            <a:lvl3pPr marL="1828754" lvl="2" indent="-423323" algn="l">
              <a:lnSpc>
                <a:spcPct val="100000"/>
              </a:lnSpc>
              <a:spcBef>
                <a:spcPts val="800"/>
              </a:spcBef>
              <a:spcAft>
                <a:spcPts val="0"/>
              </a:spcAft>
              <a:buClr>
                <a:schemeClr val="accent6"/>
              </a:buClr>
              <a:buSzPts val="1400"/>
              <a:buFont typeface="Noto Sans"/>
              <a:buChar char="▪"/>
              <a:defRPr sz="1867">
                <a:solidFill>
                  <a:schemeClr val="dk1"/>
                </a:solidFill>
              </a:defRPr>
            </a:lvl3pPr>
            <a:lvl4pPr marL="2438339" lvl="3" indent="-406390" algn="l">
              <a:lnSpc>
                <a:spcPct val="100000"/>
              </a:lnSpc>
              <a:spcBef>
                <a:spcPts val="800"/>
              </a:spcBef>
              <a:spcAft>
                <a:spcPts val="0"/>
              </a:spcAft>
              <a:buClr>
                <a:schemeClr val="accent6"/>
              </a:buClr>
              <a:buSzPts val="1200"/>
              <a:buFont typeface="Courier New"/>
              <a:buChar char="o"/>
              <a:defRPr sz="1600">
                <a:solidFill>
                  <a:schemeClr val="dk1"/>
                </a:solidFill>
              </a:defRPr>
            </a:lvl4pPr>
            <a:lvl5pPr marL="3047924" lvl="4" indent="-397923" algn="l">
              <a:lnSpc>
                <a:spcPct val="100000"/>
              </a:lnSpc>
              <a:spcBef>
                <a:spcPts val="800"/>
              </a:spcBef>
              <a:spcAft>
                <a:spcPts val="0"/>
              </a:spcAft>
              <a:buClr>
                <a:schemeClr val="accent6"/>
              </a:buClr>
              <a:buSzPts val="1100"/>
              <a:buFont typeface="Merriweather Sans"/>
              <a:buChar char="◆"/>
              <a:defRPr sz="1467">
                <a:solidFill>
                  <a:schemeClr val="dk1"/>
                </a:solidFill>
              </a:defRPr>
            </a:lvl5pPr>
            <a:lvl6pPr marL="3657509" lvl="5" indent="-457189" algn="l">
              <a:lnSpc>
                <a:spcPct val="100000"/>
              </a:lnSpc>
              <a:spcBef>
                <a:spcPts val="80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1927" name="Google Shape;1927;p823"/>
          <p:cNvSpPr txBox="1">
            <a:spLocks noGrp="1"/>
          </p:cNvSpPr>
          <p:nvPr>
            <p:ph type="title"/>
          </p:nvPr>
        </p:nvSpPr>
        <p:spPr>
          <a:xfrm>
            <a:off x="635001" y="182880"/>
            <a:ext cx="10921996" cy="11545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6"/>
              </a:buClr>
              <a:buSzPts val="2800"/>
              <a:buFont typeface="Arial"/>
              <a:buNone/>
              <a:defRPr>
                <a:solidFill>
                  <a:schemeClr val="accent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8" name="Google Shape;1928;p823"/>
          <p:cNvSpPr txBox="1">
            <a:spLocks noGrp="1"/>
          </p:cNvSpPr>
          <p:nvPr>
            <p:ph type="ftr" idx="11"/>
          </p:nvPr>
        </p:nvSpPr>
        <p:spPr>
          <a:xfrm>
            <a:off x="156445" y="63005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67">
                <a:solidFill>
                  <a:srgbClr val="9C9C9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086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50"/>
        <p:cNvGrpSpPr/>
        <p:nvPr/>
      </p:nvGrpSpPr>
      <p:grpSpPr>
        <a:xfrm>
          <a:off x="0" y="0"/>
          <a:ext cx="0" cy="0"/>
          <a:chOff x="0" y="0"/>
          <a:chExt cx="0" cy="0"/>
        </a:xfrm>
      </p:grpSpPr>
      <p:sp>
        <p:nvSpPr>
          <p:cNvPr id="1651" name="Google Shape;1651;p800"/>
          <p:cNvSpPr txBox="1">
            <a:spLocks noGrp="1"/>
          </p:cNvSpPr>
          <p:nvPr>
            <p:ph type="title"/>
          </p:nvPr>
        </p:nvSpPr>
        <p:spPr>
          <a:xfrm>
            <a:off x="635001" y="182880"/>
            <a:ext cx="10921996" cy="115452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6"/>
              </a:buClr>
              <a:buSzPts val="2800"/>
              <a:buFont typeface="Arial"/>
              <a:buNone/>
              <a:defRPr>
                <a:solidFill>
                  <a:schemeClr val="accent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2" name="Google Shape;1652;p800"/>
          <p:cNvSpPr txBox="1">
            <a:spLocks noGrp="1"/>
          </p:cNvSpPr>
          <p:nvPr>
            <p:ph type="ftr" idx="11"/>
          </p:nvPr>
        </p:nvSpPr>
        <p:spPr>
          <a:xfrm>
            <a:off x="156445" y="63005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67">
                <a:solidFill>
                  <a:srgbClr val="9C9C9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741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09E4264-E5DA-4BEC-B659-C944DE8B4545}" type="datetime1">
              <a:rPr lang="fr-FR" smtClean="0"/>
              <a:t>29/05/2023</a:t>
            </a:fld>
            <a:endParaRPr lang="fr-FR"/>
          </a:p>
        </p:txBody>
      </p:sp>
      <p:sp>
        <p:nvSpPr>
          <p:cNvPr id="5" name="Espace réservé du pied de page 4"/>
          <p:cNvSpPr>
            <a:spLocks noGrp="1"/>
          </p:cNvSpPr>
          <p:nvPr>
            <p:ph type="ftr" sz="quarter" idx="11"/>
          </p:nvPr>
        </p:nvSpPr>
        <p:spPr/>
        <p:txBody>
          <a:bodyPr/>
          <a:lstStyle/>
          <a:p>
            <a:r>
              <a:rPr lang="fr-FR"/>
              <a:t>La psychiatrie en Ile-de-France : quels outils au service des familles ?</a:t>
            </a:r>
          </a:p>
        </p:txBody>
      </p:sp>
      <p:sp>
        <p:nvSpPr>
          <p:cNvPr id="6" name="Espace réservé du numéro de diapositive 5"/>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363373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3D144B7-1E4D-458D-90C3-01FD73D2034B}" type="datetime1">
              <a:rPr lang="fr-FR" smtClean="0"/>
              <a:t>29/05/2023</a:t>
            </a:fld>
            <a:endParaRPr lang="fr-FR"/>
          </a:p>
        </p:txBody>
      </p:sp>
      <p:sp>
        <p:nvSpPr>
          <p:cNvPr id="5" name="Espace réservé du pied de page 4"/>
          <p:cNvSpPr>
            <a:spLocks noGrp="1"/>
          </p:cNvSpPr>
          <p:nvPr>
            <p:ph type="ftr" sz="quarter" idx="11"/>
          </p:nvPr>
        </p:nvSpPr>
        <p:spPr/>
        <p:txBody>
          <a:bodyPr/>
          <a:lstStyle/>
          <a:p>
            <a:r>
              <a:rPr lang="fr-FR"/>
              <a:t>La psychiatrie en Ile-de-France : quels outils au service des familles ?</a:t>
            </a:r>
          </a:p>
        </p:txBody>
      </p:sp>
      <p:sp>
        <p:nvSpPr>
          <p:cNvPr id="6" name="Espace réservé du numéro de diapositive 5"/>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78568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C97D26-0742-4575-9045-16C43569B597}" type="datetime1">
              <a:rPr lang="fr-FR" smtClean="0"/>
              <a:t>29/05/2023</a:t>
            </a:fld>
            <a:endParaRPr lang="fr-FR"/>
          </a:p>
        </p:txBody>
      </p:sp>
      <p:sp>
        <p:nvSpPr>
          <p:cNvPr id="6" name="Espace réservé du pied de page 5"/>
          <p:cNvSpPr>
            <a:spLocks noGrp="1"/>
          </p:cNvSpPr>
          <p:nvPr>
            <p:ph type="ftr" sz="quarter" idx="11"/>
          </p:nvPr>
        </p:nvSpPr>
        <p:spPr/>
        <p:txBody>
          <a:bodyPr/>
          <a:lstStyle/>
          <a:p>
            <a:r>
              <a:rPr lang="fr-FR"/>
              <a:t>La psychiatrie en Ile-de-France : quels outils au service des familles ?</a:t>
            </a:r>
          </a:p>
        </p:txBody>
      </p:sp>
      <p:sp>
        <p:nvSpPr>
          <p:cNvPr id="7" name="Espace réservé du numéro de diapositive 6"/>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124309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303B1FC-9492-4F11-AAEF-507C81C9A0F4}" type="datetime1">
              <a:rPr lang="fr-FR" smtClean="0"/>
              <a:t>29/05/2023</a:t>
            </a:fld>
            <a:endParaRPr lang="fr-FR"/>
          </a:p>
        </p:txBody>
      </p:sp>
      <p:sp>
        <p:nvSpPr>
          <p:cNvPr id="8" name="Espace réservé du pied de page 7"/>
          <p:cNvSpPr>
            <a:spLocks noGrp="1"/>
          </p:cNvSpPr>
          <p:nvPr>
            <p:ph type="ftr" sz="quarter" idx="11"/>
          </p:nvPr>
        </p:nvSpPr>
        <p:spPr/>
        <p:txBody>
          <a:bodyPr/>
          <a:lstStyle/>
          <a:p>
            <a:r>
              <a:rPr lang="fr-FR"/>
              <a:t>La psychiatrie en Ile-de-France : quels outils au service des familles ?</a:t>
            </a:r>
          </a:p>
        </p:txBody>
      </p:sp>
      <p:sp>
        <p:nvSpPr>
          <p:cNvPr id="9" name="Espace réservé du numéro de diapositive 8"/>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117883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38E8733-DBD9-42AE-9C5A-54288CF9D9A7}" type="datetime1">
              <a:rPr lang="fr-FR" smtClean="0"/>
              <a:t>29/05/2023</a:t>
            </a:fld>
            <a:endParaRPr lang="fr-FR"/>
          </a:p>
        </p:txBody>
      </p:sp>
      <p:sp>
        <p:nvSpPr>
          <p:cNvPr id="4" name="Espace réservé du pied de page 3"/>
          <p:cNvSpPr>
            <a:spLocks noGrp="1"/>
          </p:cNvSpPr>
          <p:nvPr>
            <p:ph type="ftr" sz="quarter" idx="11"/>
          </p:nvPr>
        </p:nvSpPr>
        <p:spPr/>
        <p:txBody>
          <a:bodyPr/>
          <a:lstStyle/>
          <a:p>
            <a:r>
              <a:rPr lang="fr-FR"/>
              <a:t>La psychiatrie en Ile-de-France : quels outils au service des familles ?</a:t>
            </a:r>
          </a:p>
        </p:txBody>
      </p:sp>
      <p:sp>
        <p:nvSpPr>
          <p:cNvPr id="5" name="Espace réservé du numéro de diapositive 4"/>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73816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948182-728F-422B-B73C-E3C8D7F8042A}" type="datetime1">
              <a:rPr lang="fr-FR" smtClean="0"/>
              <a:t>29/05/2023</a:t>
            </a:fld>
            <a:endParaRPr lang="fr-FR"/>
          </a:p>
        </p:txBody>
      </p:sp>
      <p:sp>
        <p:nvSpPr>
          <p:cNvPr id="3" name="Espace réservé du pied de page 2"/>
          <p:cNvSpPr>
            <a:spLocks noGrp="1"/>
          </p:cNvSpPr>
          <p:nvPr>
            <p:ph type="ftr" sz="quarter" idx="11"/>
          </p:nvPr>
        </p:nvSpPr>
        <p:spPr/>
        <p:txBody>
          <a:bodyPr/>
          <a:lstStyle/>
          <a:p>
            <a:r>
              <a:rPr lang="fr-FR"/>
              <a:t>La psychiatrie en Ile-de-France : quels outils au service des familles ?</a:t>
            </a:r>
          </a:p>
        </p:txBody>
      </p:sp>
      <p:sp>
        <p:nvSpPr>
          <p:cNvPr id="4" name="Espace réservé du numéro de diapositive 3"/>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285712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CB9C9D2-EB68-43C5-BC74-F7A0452BDDCD}" type="datetime1">
              <a:rPr lang="fr-FR" smtClean="0"/>
              <a:t>29/05/2023</a:t>
            </a:fld>
            <a:endParaRPr lang="fr-FR"/>
          </a:p>
        </p:txBody>
      </p:sp>
      <p:sp>
        <p:nvSpPr>
          <p:cNvPr id="6" name="Espace réservé du pied de page 5"/>
          <p:cNvSpPr>
            <a:spLocks noGrp="1"/>
          </p:cNvSpPr>
          <p:nvPr>
            <p:ph type="ftr" sz="quarter" idx="11"/>
          </p:nvPr>
        </p:nvSpPr>
        <p:spPr/>
        <p:txBody>
          <a:bodyPr/>
          <a:lstStyle/>
          <a:p>
            <a:r>
              <a:rPr lang="fr-FR"/>
              <a:t>La psychiatrie en Ile-de-France : quels outils au service des familles ?</a:t>
            </a:r>
          </a:p>
        </p:txBody>
      </p:sp>
      <p:sp>
        <p:nvSpPr>
          <p:cNvPr id="7" name="Espace réservé du numéro de diapositive 6"/>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143869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5E27F6-FCAF-41EE-9166-2800C8FFD986}" type="datetime1">
              <a:rPr lang="fr-FR" smtClean="0"/>
              <a:t>29/05/2023</a:t>
            </a:fld>
            <a:endParaRPr lang="fr-FR"/>
          </a:p>
        </p:txBody>
      </p:sp>
      <p:sp>
        <p:nvSpPr>
          <p:cNvPr id="6" name="Espace réservé du pied de page 5"/>
          <p:cNvSpPr>
            <a:spLocks noGrp="1"/>
          </p:cNvSpPr>
          <p:nvPr>
            <p:ph type="ftr" sz="quarter" idx="11"/>
          </p:nvPr>
        </p:nvSpPr>
        <p:spPr/>
        <p:txBody>
          <a:bodyPr/>
          <a:lstStyle/>
          <a:p>
            <a:r>
              <a:rPr lang="fr-FR"/>
              <a:t>La psychiatrie en Ile-de-France : quels outils au service des familles ?</a:t>
            </a:r>
          </a:p>
        </p:txBody>
      </p:sp>
      <p:sp>
        <p:nvSpPr>
          <p:cNvPr id="7" name="Espace réservé du numéro de diapositive 6"/>
          <p:cNvSpPr>
            <a:spLocks noGrp="1"/>
          </p:cNvSpPr>
          <p:nvPr>
            <p:ph type="sldNum" sz="quarter" idx="12"/>
          </p:nvPr>
        </p:nvSpPr>
        <p:spPr/>
        <p:txBody>
          <a:bodyPr/>
          <a:lstStyle/>
          <a:p>
            <a:fld id="{37AA4460-E8DB-41C0-9DF7-A28EE690AC0B}" type="slidenum">
              <a:rPr lang="fr-FR" smtClean="0"/>
              <a:t>‹N°›</a:t>
            </a:fld>
            <a:endParaRPr lang="fr-FR"/>
          </a:p>
        </p:txBody>
      </p:sp>
    </p:spTree>
    <p:extLst>
      <p:ext uri="{BB962C8B-B14F-4D97-AF65-F5344CB8AC3E}">
        <p14:creationId xmlns:p14="http://schemas.microsoft.com/office/powerpoint/2010/main" val="117348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B33E8-B8E4-41B6-BD8D-BEF8329E6A61}" type="datetime1">
              <a:rPr lang="fr-FR" smtClean="0"/>
              <a:t>29/05/2023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La psychiatrie en Ile-de-France : quels outils au service des familles ?</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A4460-E8DB-41C0-9DF7-A28EE690AC0B}" type="slidenum">
              <a:rPr lang="fr-FR" smtClean="0"/>
              <a:t>‹N°›</a:t>
            </a:fld>
            <a:endParaRPr lang="fr-FR"/>
          </a:p>
        </p:txBody>
      </p:sp>
    </p:spTree>
    <p:extLst>
      <p:ext uri="{BB962C8B-B14F-4D97-AF65-F5344CB8AC3E}">
        <p14:creationId xmlns:p14="http://schemas.microsoft.com/office/powerpoint/2010/main" val="346809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4553339"/>
            <a:ext cx="9144000" cy="1455580"/>
          </a:xfrm>
          <a:solidFill>
            <a:srgbClr val="0070C0"/>
          </a:solidFill>
        </p:spPr>
        <p:txBody>
          <a:bodyPr anchor="ctr"/>
          <a:lstStyle/>
          <a:p>
            <a:r>
              <a:rPr lang="fr-FR" dirty="0">
                <a:solidFill>
                  <a:schemeClr val="bg1"/>
                </a:solidFill>
                <a:latin typeface="Arial" panose="020B0604020202020204" pitchFamily="34" charset="0"/>
                <a:cs typeface="Arial" panose="020B0604020202020204" pitchFamily="34" charset="0"/>
              </a:rPr>
              <a:t>Présentation</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238948" y="170806"/>
            <a:ext cx="2693721" cy="1229626"/>
          </a:xfrm>
          <a:prstGeom prst="rect">
            <a:avLst/>
          </a:prstGeom>
        </p:spPr>
      </p:pic>
      <p:pic>
        <p:nvPicPr>
          <p:cNvPr id="5" name="Image 4" descr="C:\Users\wuthina.CHIN2\AppData\Local\Microsoft\Windows\INetCache\Content.Word\Logo_Profamille.png"/>
          <p:cNvPicPr/>
          <p:nvPr/>
        </p:nvPicPr>
        <p:blipFill>
          <a:blip r:embed="rId4">
            <a:extLst>
              <a:ext uri="{28A0092B-C50C-407E-A947-70E740481C1C}">
                <a14:useLocalDpi xmlns:a14="http://schemas.microsoft.com/office/drawing/2010/main" val="0"/>
              </a:ext>
            </a:extLst>
          </a:blip>
          <a:srcRect/>
          <a:stretch>
            <a:fillRect/>
          </a:stretch>
        </p:blipFill>
        <p:spPr bwMode="auto">
          <a:xfrm>
            <a:off x="6853878" y="347662"/>
            <a:ext cx="1175696" cy="879776"/>
          </a:xfrm>
          <a:prstGeom prst="rect">
            <a:avLst/>
          </a:prstGeom>
          <a:noFill/>
          <a:ln>
            <a:noFill/>
          </a:ln>
        </p:spPr>
      </p:pic>
      <p:pic>
        <p:nvPicPr>
          <p:cNvPr id="6" name="Image 5" descr="Logo_UNAFA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211" y="376237"/>
            <a:ext cx="1565189" cy="908866"/>
          </a:xfrm>
          <a:prstGeom prst="rect">
            <a:avLst/>
          </a:prstGeom>
          <a:noFill/>
          <a:ln>
            <a:noFill/>
          </a:ln>
        </p:spPr>
      </p:pic>
      <p:pic>
        <p:nvPicPr>
          <p:cNvPr id="7" name="Image 6" descr="C:\Users\wuthina.CHIN2\AppData\Local\Microsoft\Windows\INetCache\Content.Word\image.png"/>
          <p:cNvPicPr/>
          <p:nvPr/>
        </p:nvPicPr>
        <p:blipFill>
          <a:blip r:embed="rId6">
            <a:extLst>
              <a:ext uri="{28A0092B-C50C-407E-A947-70E740481C1C}">
                <a14:useLocalDpi xmlns:a14="http://schemas.microsoft.com/office/drawing/2010/main" val="0"/>
              </a:ext>
            </a:extLst>
          </a:blip>
          <a:srcRect/>
          <a:stretch>
            <a:fillRect/>
          </a:stretch>
        </p:blipFill>
        <p:spPr bwMode="auto">
          <a:xfrm>
            <a:off x="10585622" y="366712"/>
            <a:ext cx="1010932" cy="860726"/>
          </a:xfrm>
          <a:prstGeom prst="rect">
            <a:avLst/>
          </a:prstGeom>
          <a:noFill/>
          <a:ln>
            <a:noFill/>
          </a:ln>
        </p:spPr>
      </p:pic>
      <p:sp>
        <p:nvSpPr>
          <p:cNvPr id="8" name="Espace réservé du pied de page 7"/>
          <p:cNvSpPr>
            <a:spLocks noGrp="1"/>
          </p:cNvSpPr>
          <p:nvPr>
            <p:ph type="ftr" sz="quarter" idx="11"/>
          </p:nvPr>
        </p:nvSpPr>
        <p:spPr>
          <a:xfrm>
            <a:off x="335902" y="6356350"/>
            <a:ext cx="11616611" cy="365125"/>
          </a:xfrm>
        </p:spPr>
        <p:txBody>
          <a:bodyPr/>
          <a:lstStyle/>
          <a:p>
            <a:r>
              <a:rPr lang="fr-FR" sz="1800" b="1" dirty="0">
                <a:solidFill>
                  <a:srgbClr val="1F497D"/>
                </a:solidFill>
                <a:latin typeface="Arial" panose="020B0604020202020204" pitchFamily="34" charset="0"/>
                <a:cs typeface="Arial" panose="020B0604020202020204" pitchFamily="34" charset="0"/>
              </a:rPr>
              <a:t>La psychiatrie en Ile-de-France : quels outils au service des familles ? – Mercredi 31 mai 2023 – PARIS</a:t>
            </a:r>
          </a:p>
        </p:txBody>
      </p:sp>
      <p:pic>
        <p:nvPicPr>
          <p:cNvPr id="9" name="Picture 2">
            <a:extLst>
              <a:ext uri="{FF2B5EF4-FFF2-40B4-BE49-F238E27FC236}">
                <a16:creationId xmlns:a16="http://schemas.microsoft.com/office/drawing/2014/main" id="{D18A2D80-837E-06D8-91C7-966AEB7693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0542" y="1907463"/>
            <a:ext cx="9078098" cy="264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20"/>
        <p:cNvGrpSpPr/>
        <p:nvPr/>
      </p:nvGrpSpPr>
      <p:grpSpPr>
        <a:xfrm>
          <a:off x="0" y="0"/>
          <a:ext cx="0" cy="0"/>
          <a:chOff x="0" y="0"/>
          <a:chExt cx="0" cy="0"/>
        </a:xfrm>
      </p:grpSpPr>
      <p:sp>
        <p:nvSpPr>
          <p:cNvPr id="4" name="Google Shape;20694;p2322">
            <a:extLst>
              <a:ext uri="{FF2B5EF4-FFF2-40B4-BE49-F238E27FC236}">
                <a16:creationId xmlns:a16="http://schemas.microsoft.com/office/drawing/2014/main" id="{06A28881-2FD4-F4F7-40A8-A019476550CD}"/>
              </a:ext>
            </a:extLst>
          </p:cNvPr>
          <p:cNvSpPr/>
          <p:nvPr/>
        </p:nvSpPr>
        <p:spPr>
          <a:xfrm>
            <a:off x="789333" y="1239272"/>
            <a:ext cx="1387200" cy="3080793"/>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dirty="0">
                <a:solidFill>
                  <a:schemeClr val="lt1"/>
                </a:solidFill>
              </a:rPr>
              <a:t>Notre</a:t>
            </a:r>
            <a:br>
              <a:rPr lang="en" sz="1600" b="1" dirty="0">
                <a:solidFill>
                  <a:schemeClr val="lt1"/>
                </a:solidFill>
              </a:rPr>
            </a:br>
            <a:r>
              <a:rPr lang="en" sz="1600" b="1" dirty="0">
                <a:solidFill>
                  <a:schemeClr val="lt1"/>
                </a:solidFill>
              </a:rPr>
              <a:t>Mission</a:t>
            </a:r>
            <a:endParaRPr sz="1600" b="1" dirty="0">
              <a:solidFill>
                <a:schemeClr val="lt1"/>
              </a:solidFill>
            </a:endParaRPr>
          </a:p>
        </p:txBody>
      </p:sp>
      <p:sp>
        <p:nvSpPr>
          <p:cNvPr id="7" name="Google Shape;20697;p2322">
            <a:extLst>
              <a:ext uri="{FF2B5EF4-FFF2-40B4-BE49-F238E27FC236}">
                <a16:creationId xmlns:a16="http://schemas.microsoft.com/office/drawing/2014/main" id="{3EE5CE5C-EB83-9526-2CDF-89AA4248232B}"/>
              </a:ext>
            </a:extLst>
          </p:cNvPr>
          <p:cNvSpPr/>
          <p:nvPr/>
        </p:nvSpPr>
        <p:spPr>
          <a:xfrm>
            <a:off x="2206233" y="2652753"/>
            <a:ext cx="9222800" cy="655200"/>
          </a:xfrm>
          <a:prstGeom prst="rect">
            <a:avLst/>
          </a:prstGeom>
          <a:noFill/>
          <a:ln>
            <a:noFill/>
          </a:ln>
        </p:spPr>
        <p:txBody>
          <a:bodyPr spcFirstLastPara="1" wrap="square" lIns="121900" tIns="121900" rIns="121900" bIns="121900" anchor="ctr" anchorCtr="0">
            <a:noAutofit/>
          </a:bodyPr>
          <a:lstStyle/>
          <a:p>
            <a:r>
              <a:rPr lang="fr-FR" sz="1400" dirty="0"/>
              <a:t>Schizo-Oui est une association d'usagers en santé mentale née en janvier 1998 qui compte aujourd’hui plus de 300 adhérents.</a:t>
            </a:r>
          </a:p>
          <a:p>
            <a:endParaRPr lang="fr-FR" sz="1400" dirty="0"/>
          </a:p>
          <a:p>
            <a:r>
              <a:rPr lang="fr-FR" sz="1400" dirty="0"/>
              <a:t>C’est l’association nationale de référence sur la schizophrénie. Elle a été créée il y a plus de 25 ans afin de permettre une meilleure visibilité de la pathologie et de poursuivre des objectifs précis en matière de soins à mettre en place nationalement. Très impliquée dans le suivi des textes et la vie des structures qui encadrent la gestion de la santé, elle est aussi particulièrement active dans le domaine de l’incitation à la recherche et de la vulgarisation de ses perspectives. Plusieurs types de personnes adhèrent à l’association : les patients, leurs familles, leurs amis et des soignants. </a:t>
            </a:r>
          </a:p>
          <a:p>
            <a:endParaRPr lang="fr-FR" sz="1400" dirty="0"/>
          </a:p>
          <a:p>
            <a:r>
              <a:rPr lang="fr-FR" sz="1400" dirty="0"/>
              <a:t>Schizo-Oui tient une permanence téléphonique: une psychologue répond à toute question d’information sur les troubles schizophréniques afin d’aider les personnes à mieux comprendre leurs problèmes. </a:t>
            </a:r>
          </a:p>
          <a:p>
            <a:endParaRPr lang="fr-FR" sz="1400" dirty="0"/>
          </a:p>
          <a:p>
            <a:r>
              <a:rPr lang="fr-FR" sz="1400" dirty="0"/>
              <a:t>Une autre permanence vient de voir le jour spécialisée en droit des usagers afin de prêter conseil et informer</a:t>
            </a:r>
          </a:p>
          <a:p>
            <a:endParaRPr lang="fr-FR" sz="1400" dirty="0"/>
          </a:p>
          <a:p>
            <a:endParaRPr lang="fr-FR" sz="1400" dirty="0"/>
          </a:p>
        </p:txBody>
      </p:sp>
      <p:sp>
        <p:nvSpPr>
          <p:cNvPr id="12" name="Google Shape;20702;p2322">
            <a:extLst>
              <a:ext uri="{FF2B5EF4-FFF2-40B4-BE49-F238E27FC236}">
                <a16:creationId xmlns:a16="http://schemas.microsoft.com/office/drawing/2014/main" id="{1AEC9D99-CFA2-08D6-1B37-81AC48B9B14B}"/>
              </a:ext>
            </a:extLst>
          </p:cNvPr>
          <p:cNvSpPr/>
          <p:nvPr/>
        </p:nvSpPr>
        <p:spPr>
          <a:xfrm>
            <a:off x="759633" y="4476001"/>
            <a:ext cx="1387200" cy="911555"/>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dirty="0" err="1">
                <a:solidFill>
                  <a:schemeClr val="lt1"/>
                </a:solidFill>
              </a:rPr>
              <a:t>Quelques</a:t>
            </a:r>
            <a:endParaRPr lang="en" sz="1600" b="1" dirty="0">
              <a:solidFill>
                <a:schemeClr val="lt1"/>
              </a:solidFill>
            </a:endParaRPr>
          </a:p>
          <a:p>
            <a:pPr algn="ctr"/>
            <a:r>
              <a:rPr lang="en" sz="1600" b="1" dirty="0">
                <a:solidFill>
                  <a:schemeClr val="lt1"/>
                </a:solidFill>
              </a:rPr>
              <a:t>Chiffres</a:t>
            </a:r>
            <a:endParaRPr sz="1600" b="1" dirty="0">
              <a:solidFill>
                <a:schemeClr val="lt1"/>
              </a:solidFill>
            </a:endParaRPr>
          </a:p>
        </p:txBody>
      </p:sp>
      <p:sp>
        <p:nvSpPr>
          <p:cNvPr id="13" name="Google Shape;20703;p2322">
            <a:extLst>
              <a:ext uri="{FF2B5EF4-FFF2-40B4-BE49-F238E27FC236}">
                <a16:creationId xmlns:a16="http://schemas.microsoft.com/office/drawing/2014/main" id="{46EBAE99-2F38-755A-6003-9DD051B7BA1D}"/>
              </a:ext>
            </a:extLst>
          </p:cNvPr>
          <p:cNvSpPr/>
          <p:nvPr/>
        </p:nvSpPr>
        <p:spPr>
          <a:xfrm>
            <a:off x="2206233" y="4586747"/>
            <a:ext cx="9222800" cy="655200"/>
          </a:xfrm>
          <a:prstGeom prst="rect">
            <a:avLst/>
          </a:prstGeom>
          <a:noFill/>
          <a:ln>
            <a:noFill/>
          </a:ln>
        </p:spPr>
        <p:txBody>
          <a:bodyPr spcFirstLastPara="1" wrap="square" lIns="121900" tIns="121900" rIns="121900" bIns="121900" anchor="ctr" anchorCtr="0">
            <a:noAutofit/>
          </a:bodyPr>
          <a:lstStyle/>
          <a:p>
            <a:pPr algn="ctr">
              <a:lnSpc>
                <a:spcPct val="127272"/>
              </a:lnSpc>
            </a:pPr>
            <a:endParaRPr sz="1200" b="1" dirty="0">
              <a:solidFill>
                <a:srgbClr val="005CB9"/>
              </a:solidFill>
            </a:endParaRPr>
          </a:p>
        </p:txBody>
      </p:sp>
      <p:sp>
        <p:nvSpPr>
          <p:cNvPr id="14" name="Google Shape;20704;p2322">
            <a:extLst>
              <a:ext uri="{FF2B5EF4-FFF2-40B4-BE49-F238E27FC236}">
                <a16:creationId xmlns:a16="http://schemas.microsoft.com/office/drawing/2014/main" id="{857A76FE-38C5-47C8-152F-4B0C520CBDB7}"/>
              </a:ext>
            </a:extLst>
          </p:cNvPr>
          <p:cNvSpPr/>
          <p:nvPr/>
        </p:nvSpPr>
        <p:spPr>
          <a:xfrm>
            <a:off x="759633" y="5530148"/>
            <a:ext cx="1387200" cy="655200"/>
          </a:xfrm>
          <a:prstGeom prst="rect">
            <a:avLst/>
          </a:prstGeom>
          <a:solidFill>
            <a:srgbClr val="00B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fr-FR" sz="1600" b="1" dirty="0">
                <a:solidFill>
                  <a:schemeClr val="lt1"/>
                </a:solidFill>
              </a:rPr>
              <a:t>Statut</a:t>
            </a:r>
          </a:p>
        </p:txBody>
      </p:sp>
      <p:cxnSp>
        <p:nvCxnSpPr>
          <p:cNvPr id="17" name="Google Shape;20707;p2322">
            <a:extLst>
              <a:ext uri="{FF2B5EF4-FFF2-40B4-BE49-F238E27FC236}">
                <a16:creationId xmlns:a16="http://schemas.microsoft.com/office/drawing/2014/main" id="{78D8D795-142B-23ED-8948-AF584CF34044}"/>
              </a:ext>
            </a:extLst>
          </p:cNvPr>
          <p:cNvCxnSpPr/>
          <p:nvPr/>
        </p:nvCxnSpPr>
        <p:spPr>
          <a:xfrm>
            <a:off x="759633" y="4388557"/>
            <a:ext cx="10774800" cy="0"/>
          </a:xfrm>
          <a:prstGeom prst="straightConnector1">
            <a:avLst/>
          </a:prstGeom>
          <a:noFill/>
          <a:ln w="9525" cap="flat" cmpd="sng">
            <a:solidFill>
              <a:srgbClr val="9E9E9E"/>
            </a:solidFill>
            <a:prstDash val="solid"/>
            <a:round/>
            <a:headEnd type="none" w="med" len="med"/>
            <a:tailEnd type="none" w="med" len="med"/>
          </a:ln>
        </p:spPr>
      </p:cxnSp>
      <p:cxnSp>
        <p:nvCxnSpPr>
          <p:cNvPr id="19" name="Google Shape;20709;p2322">
            <a:extLst>
              <a:ext uri="{FF2B5EF4-FFF2-40B4-BE49-F238E27FC236}">
                <a16:creationId xmlns:a16="http://schemas.microsoft.com/office/drawing/2014/main" id="{4CC281F8-4711-EBAB-212C-9F91D7D92D56}"/>
              </a:ext>
            </a:extLst>
          </p:cNvPr>
          <p:cNvCxnSpPr/>
          <p:nvPr/>
        </p:nvCxnSpPr>
        <p:spPr>
          <a:xfrm>
            <a:off x="759633" y="5460477"/>
            <a:ext cx="10774800" cy="0"/>
          </a:xfrm>
          <a:prstGeom prst="straightConnector1">
            <a:avLst/>
          </a:prstGeom>
          <a:noFill/>
          <a:ln w="9525" cap="flat" cmpd="sng">
            <a:solidFill>
              <a:srgbClr val="9E9E9E"/>
            </a:solidFill>
            <a:prstDash val="solid"/>
            <a:round/>
            <a:headEnd type="none" w="med" len="med"/>
            <a:tailEnd type="none" w="med" len="med"/>
          </a:ln>
        </p:spPr>
      </p:cxnSp>
      <p:pic>
        <p:nvPicPr>
          <p:cNvPr id="1026" name="Picture 2">
            <a:extLst>
              <a:ext uri="{FF2B5EF4-FFF2-40B4-BE49-F238E27FC236}">
                <a16:creationId xmlns:a16="http://schemas.microsoft.com/office/drawing/2014/main" id="{26815A75-F173-A6D2-CE50-9E5A0CFDE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9" y="157811"/>
            <a:ext cx="2248015" cy="65520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a:extLst>
              <a:ext uri="{FF2B5EF4-FFF2-40B4-BE49-F238E27FC236}">
                <a16:creationId xmlns:a16="http://schemas.microsoft.com/office/drawing/2014/main" id="{4648FD18-52D3-D83A-9499-890C37214774}"/>
              </a:ext>
            </a:extLst>
          </p:cNvPr>
          <p:cNvSpPr>
            <a:spLocks noGrp="1"/>
          </p:cNvSpPr>
          <p:nvPr>
            <p:ph type="title"/>
          </p:nvPr>
        </p:nvSpPr>
        <p:spPr/>
        <p:txBody>
          <a:bodyPr/>
          <a:lstStyle/>
          <a:p>
            <a:r>
              <a:rPr lang="fr-FR" dirty="0">
                <a:solidFill>
                  <a:srgbClr val="00B050"/>
                </a:solidFill>
              </a:rPr>
              <a:t>Présentation de l’association</a:t>
            </a:r>
          </a:p>
        </p:txBody>
      </p:sp>
      <p:sp>
        <p:nvSpPr>
          <p:cNvPr id="22" name="Google Shape;20697;p2322">
            <a:extLst>
              <a:ext uri="{FF2B5EF4-FFF2-40B4-BE49-F238E27FC236}">
                <a16:creationId xmlns:a16="http://schemas.microsoft.com/office/drawing/2014/main" id="{775DC847-6012-9219-482B-A001BB328CE9}"/>
              </a:ext>
            </a:extLst>
          </p:cNvPr>
          <p:cNvSpPr/>
          <p:nvPr/>
        </p:nvSpPr>
        <p:spPr>
          <a:xfrm>
            <a:off x="2199676" y="4848611"/>
            <a:ext cx="9222800" cy="655200"/>
          </a:xfrm>
          <a:prstGeom prst="rect">
            <a:avLst/>
          </a:prstGeom>
          <a:noFill/>
          <a:ln>
            <a:noFill/>
          </a:ln>
        </p:spPr>
        <p:txBody>
          <a:bodyPr spcFirstLastPara="1" wrap="square" lIns="121900" tIns="121900" rIns="121900" bIns="121900" anchor="ctr" anchorCtr="0">
            <a:noAutofit/>
          </a:bodyPr>
          <a:lstStyle/>
          <a:p>
            <a:r>
              <a:rPr lang="fr-FR" sz="1400" dirty="0"/>
              <a:t>300/400 adhérents dont la moitié en Ile de France</a:t>
            </a:r>
          </a:p>
          <a:p>
            <a:r>
              <a:rPr lang="fr-FR" sz="1400" dirty="0"/>
              <a:t>321 permanences téléphoniques par an, plus de 1.500 appels. 29% sont des nouveaux appelants</a:t>
            </a:r>
          </a:p>
          <a:p>
            <a:r>
              <a:rPr lang="fr-FR" sz="1400" dirty="0"/>
              <a:t>5 colloques et ateliers réalisés cette année</a:t>
            </a:r>
          </a:p>
          <a:p>
            <a:endParaRPr lang="fr-FR" sz="1400" dirty="0"/>
          </a:p>
          <a:p>
            <a:endParaRPr lang="fr-FR" sz="1400" dirty="0"/>
          </a:p>
        </p:txBody>
      </p:sp>
      <p:sp>
        <p:nvSpPr>
          <p:cNvPr id="23" name="Google Shape;20697;p2322">
            <a:extLst>
              <a:ext uri="{FF2B5EF4-FFF2-40B4-BE49-F238E27FC236}">
                <a16:creationId xmlns:a16="http://schemas.microsoft.com/office/drawing/2014/main" id="{71F82546-4034-E536-680A-0EE3CE1E7F51}"/>
              </a:ext>
            </a:extLst>
          </p:cNvPr>
          <p:cNvSpPr/>
          <p:nvPr/>
        </p:nvSpPr>
        <p:spPr>
          <a:xfrm>
            <a:off x="2193121" y="5602416"/>
            <a:ext cx="9222800" cy="655200"/>
          </a:xfrm>
          <a:prstGeom prst="rect">
            <a:avLst/>
          </a:prstGeom>
          <a:noFill/>
          <a:ln>
            <a:noFill/>
          </a:ln>
        </p:spPr>
        <p:txBody>
          <a:bodyPr spcFirstLastPara="1" wrap="square" lIns="121900" tIns="121900" rIns="121900" bIns="121900" anchor="ctr" anchorCtr="0">
            <a:noAutofit/>
          </a:bodyPr>
          <a:lstStyle/>
          <a:p>
            <a:endParaRPr lang="fr-FR" sz="1400" dirty="0"/>
          </a:p>
          <a:p>
            <a:r>
              <a:rPr lang="fr-FR" sz="1600" dirty="0">
                <a:solidFill>
                  <a:srgbClr val="0F2D43"/>
                </a:solidFill>
                <a:latin typeface="Rubik"/>
              </a:rPr>
              <a:t>Schizo-oui est une association loi 1901 sans but lucrative</a:t>
            </a:r>
          </a:p>
          <a:p>
            <a:r>
              <a:rPr lang="fr-FR" sz="1600" dirty="0">
                <a:solidFill>
                  <a:srgbClr val="0F2D43"/>
                </a:solidFill>
                <a:latin typeface="Rubik"/>
              </a:rPr>
              <a:t>Nous sommes membre de fédération Collectif Schizophrénies</a:t>
            </a:r>
            <a:endParaRPr lang="fr-FR" sz="1400" dirty="0"/>
          </a:p>
          <a:p>
            <a:endParaRPr lang="fr-FR" sz="1400" dirty="0"/>
          </a:p>
          <a:p>
            <a:endParaRPr lang="fr-FR" sz="1400" dirty="0"/>
          </a:p>
        </p:txBody>
      </p:sp>
    </p:spTree>
    <p:extLst>
      <p:ext uri="{BB962C8B-B14F-4D97-AF65-F5344CB8AC3E}">
        <p14:creationId xmlns:p14="http://schemas.microsoft.com/office/powerpoint/2010/main" val="81849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7A3E3-207E-4D1E-4FAF-C02F01EDEA56}"/>
              </a:ext>
            </a:extLst>
          </p:cNvPr>
          <p:cNvSpPr>
            <a:spLocks noGrp="1"/>
          </p:cNvSpPr>
          <p:nvPr>
            <p:ph type="body" idx="1"/>
          </p:nvPr>
        </p:nvSpPr>
        <p:spPr/>
        <p:txBody>
          <a:bodyPr/>
          <a:lstStyle/>
          <a:p>
            <a:endParaRPr lang="en-FR"/>
          </a:p>
        </p:txBody>
      </p:sp>
      <p:pic>
        <p:nvPicPr>
          <p:cNvPr id="5" name="Picture 4" descr="A picture containing text, screenshot, website, web page&#10;&#10;Description automatically generated">
            <a:extLst>
              <a:ext uri="{FF2B5EF4-FFF2-40B4-BE49-F238E27FC236}">
                <a16:creationId xmlns:a16="http://schemas.microsoft.com/office/drawing/2014/main" id="{11E88DD5-E4D1-F6F8-FF9E-B2FE764B8703}"/>
              </a:ext>
            </a:extLst>
          </p:cNvPr>
          <p:cNvPicPr>
            <a:picLocks noChangeAspect="1"/>
          </p:cNvPicPr>
          <p:nvPr/>
        </p:nvPicPr>
        <p:blipFill rotWithShape="1">
          <a:blip r:embed="rId2"/>
          <a:srcRect t="11533"/>
          <a:stretch/>
        </p:blipFill>
        <p:spPr>
          <a:xfrm>
            <a:off x="865036" y="1088097"/>
            <a:ext cx="10363200" cy="5746064"/>
          </a:xfrm>
          <a:prstGeom prst="rect">
            <a:avLst/>
          </a:prstGeom>
        </p:spPr>
      </p:pic>
      <p:sp>
        <p:nvSpPr>
          <p:cNvPr id="6" name="Title 20">
            <a:extLst>
              <a:ext uri="{FF2B5EF4-FFF2-40B4-BE49-F238E27FC236}">
                <a16:creationId xmlns:a16="http://schemas.microsoft.com/office/drawing/2014/main" id="{A3000394-20AF-B6D1-B174-C3FFA34EB169}"/>
              </a:ext>
            </a:extLst>
          </p:cNvPr>
          <p:cNvSpPr>
            <a:spLocks noGrp="1"/>
          </p:cNvSpPr>
          <p:nvPr>
            <p:ph type="title"/>
          </p:nvPr>
        </p:nvSpPr>
        <p:spPr>
          <a:xfrm>
            <a:off x="635001" y="182880"/>
            <a:ext cx="10921996" cy="1154528"/>
          </a:xfrm>
        </p:spPr>
        <p:txBody>
          <a:bodyPr>
            <a:normAutofit/>
          </a:bodyPr>
          <a:lstStyle/>
          <a:p>
            <a:r>
              <a:rPr lang="fr-FR" dirty="0">
                <a:solidFill>
                  <a:srgbClr val="00B050"/>
                </a:solidFill>
              </a:rPr>
              <a:t>Quelques activités en 2023</a:t>
            </a:r>
          </a:p>
        </p:txBody>
      </p:sp>
      <p:pic>
        <p:nvPicPr>
          <p:cNvPr id="7" name="Picture 2">
            <a:extLst>
              <a:ext uri="{FF2B5EF4-FFF2-40B4-BE49-F238E27FC236}">
                <a16:creationId xmlns:a16="http://schemas.microsoft.com/office/drawing/2014/main" id="{A6C38FED-D305-2BEA-0ADA-67BEA4683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9" y="157811"/>
            <a:ext cx="2248015" cy="6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238948" y="170806"/>
            <a:ext cx="2693721" cy="1229626"/>
          </a:xfrm>
          <a:prstGeom prst="rect">
            <a:avLst/>
          </a:prstGeom>
        </p:spPr>
      </p:pic>
      <p:pic>
        <p:nvPicPr>
          <p:cNvPr id="5" name="Image 4" descr="C:\Users\wuthina.CHIN2\AppData\Local\Microsoft\Windows\INetCache\Content.Word\Logo_Profamille.png"/>
          <p:cNvPicPr/>
          <p:nvPr/>
        </p:nvPicPr>
        <p:blipFill>
          <a:blip r:embed="rId4">
            <a:extLst>
              <a:ext uri="{28A0092B-C50C-407E-A947-70E740481C1C}">
                <a14:useLocalDpi xmlns:a14="http://schemas.microsoft.com/office/drawing/2010/main" val="0"/>
              </a:ext>
            </a:extLst>
          </a:blip>
          <a:srcRect/>
          <a:stretch>
            <a:fillRect/>
          </a:stretch>
        </p:blipFill>
        <p:spPr bwMode="auto">
          <a:xfrm>
            <a:off x="6853878" y="347662"/>
            <a:ext cx="1175696" cy="879776"/>
          </a:xfrm>
          <a:prstGeom prst="rect">
            <a:avLst/>
          </a:prstGeom>
          <a:noFill/>
          <a:ln>
            <a:noFill/>
          </a:ln>
        </p:spPr>
      </p:pic>
      <p:pic>
        <p:nvPicPr>
          <p:cNvPr id="6" name="Image 5" descr="Logo_UNAFA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211" y="376237"/>
            <a:ext cx="1565189" cy="908866"/>
          </a:xfrm>
          <a:prstGeom prst="rect">
            <a:avLst/>
          </a:prstGeom>
          <a:noFill/>
          <a:ln>
            <a:noFill/>
          </a:ln>
        </p:spPr>
      </p:pic>
      <p:pic>
        <p:nvPicPr>
          <p:cNvPr id="7" name="Image 6" descr="C:\Users\wuthina.CHIN2\AppData\Local\Microsoft\Windows\INetCache\Content.Word\image.png"/>
          <p:cNvPicPr/>
          <p:nvPr/>
        </p:nvPicPr>
        <p:blipFill>
          <a:blip r:embed="rId6">
            <a:extLst>
              <a:ext uri="{28A0092B-C50C-407E-A947-70E740481C1C}">
                <a14:useLocalDpi xmlns:a14="http://schemas.microsoft.com/office/drawing/2010/main" val="0"/>
              </a:ext>
            </a:extLst>
          </a:blip>
          <a:srcRect/>
          <a:stretch>
            <a:fillRect/>
          </a:stretch>
        </p:blipFill>
        <p:spPr bwMode="auto">
          <a:xfrm>
            <a:off x="10585622" y="366712"/>
            <a:ext cx="1010932" cy="860726"/>
          </a:xfrm>
          <a:prstGeom prst="rect">
            <a:avLst/>
          </a:prstGeom>
          <a:noFill/>
          <a:ln>
            <a:noFill/>
          </a:ln>
        </p:spPr>
      </p:pic>
      <p:sp>
        <p:nvSpPr>
          <p:cNvPr id="8" name="Espace réservé du pied de page 7"/>
          <p:cNvSpPr>
            <a:spLocks noGrp="1"/>
          </p:cNvSpPr>
          <p:nvPr>
            <p:ph type="ftr" sz="quarter" idx="11"/>
          </p:nvPr>
        </p:nvSpPr>
        <p:spPr>
          <a:xfrm>
            <a:off x="335902" y="6356350"/>
            <a:ext cx="11616611" cy="365125"/>
          </a:xfrm>
        </p:spPr>
        <p:txBody>
          <a:bodyPr/>
          <a:lstStyle/>
          <a:p>
            <a:r>
              <a:rPr lang="fr-FR" sz="1800" b="1" dirty="0">
                <a:solidFill>
                  <a:srgbClr val="1F497D"/>
                </a:solidFill>
                <a:latin typeface="Arial" panose="020B0604020202020204" pitchFamily="34" charset="0"/>
                <a:cs typeface="Arial" panose="020B0604020202020204" pitchFamily="34" charset="0"/>
              </a:rPr>
              <a:t>La psychiatrie en Ile-de-France : quels outils au service des familles ? – Mercredi 31 mai 2023 – PARIS</a:t>
            </a:r>
          </a:p>
        </p:txBody>
      </p:sp>
      <p:sp>
        <p:nvSpPr>
          <p:cNvPr id="10" name="Text Placeholder 1">
            <a:extLst>
              <a:ext uri="{FF2B5EF4-FFF2-40B4-BE49-F238E27FC236}">
                <a16:creationId xmlns:a16="http://schemas.microsoft.com/office/drawing/2014/main" id="{F6B39F1A-61CE-6ADC-AB10-37AC24C255B7}"/>
              </a:ext>
            </a:extLst>
          </p:cNvPr>
          <p:cNvSpPr txBox="1">
            <a:spLocks/>
          </p:cNvSpPr>
          <p:nvPr/>
        </p:nvSpPr>
        <p:spPr>
          <a:xfrm>
            <a:off x="635001" y="1634533"/>
            <a:ext cx="5461003" cy="45567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5463" algn="l"/>
            <a:r>
              <a:rPr lang="fr-FR" dirty="0">
                <a:solidFill>
                  <a:srgbClr val="00B050"/>
                </a:solidFill>
                <a:latin typeface="Calibri" panose="020F0502020204030204" pitchFamily="34" charset="0"/>
              </a:rPr>
              <a:t>Question1: </a:t>
            </a:r>
            <a:r>
              <a:rPr lang="fr-FR" dirty="0">
                <a:latin typeface="Calibri" panose="020F0502020204030204" pitchFamily="34" charset="0"/>
              </a:rPr>
              <a:t>Quels sont les liens existants entre aidants familiaux et pair aidants usagers (expériences concrètes de collaboration actuelles et éventuellement souhaitées dans le futur) ainsi qu’entre les différentes associations d’aidants familiaux? Et quid d’une collaboration plus structurée, sous forme de plateforme ou de réseau avec des rencontres régulières et des actions en commun (et pour quoi faire, pour répondre à quels besoins, avec quels bénéfices et quelles limites).</a:t>
            </a:r>
          </a:p>
        </p:txBody>
      </p:sp>
      <p:sp>
        <p:nvSpPr>
          <p:cNvPr id="11" name="Title 2">
            <a:extLst>
              <a:ext uri="{FF2B5EF4-FFF2-40B4-BE49-F238E27FC236}">
                <a16:creationId xmlns:a16="http://schemas.microsoft.com/office/drawing/2014/main" id="{3C6790BE-82CA-5CBA-73DF-41240A0A940B}"/>
              </a:ext>
            </a:extLst>
          </p:cNvPr>
          <p:cNvSpPr txBox="1">
            <a:spLocks/>
          </p:cNvSpPr>
          <p:nvPr/>
        </p:nvSpPr>
        <p:spPr>
          <a:xfrm>
            <a:off x="635001" y="182880"/>
            <a:ext cx="10921996" cy="11545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p>
        </p:txBody>
      </p:sp>
      <p:sp>
        <p:nvSpPr>
          <p:cNvPr id="12" name="Text Placeholder 1">
            <a:extLst>
              <a:ext uri="{FF2B5EF4-FFF2-40B4-BE49-F238E27FC236}">
                <a16:creationId xmlns:a16="http://schemas.microsoft.com/office/drawing/2014/main" id="{6463632D-8153-5C17-4019-4AF415CBE856}"/>
              </a:ext>
            </a:extLst>
          </p:cNvPr>
          <p:cNvSpPr txBox="1">
            <a:spLocks/>
          </p:cNvSpPr>
          <p:nvPr/>
        </p:nvSpPr>
        <p:spPr>
          <a:xfrm>
            <a:off x="6449159" y="1641093"/>
            <a:ext cx="5461003" cy="4556721"/>
          </a:xfrm>
          <a:prstGeom prst="rect">
            <a:avLst/>
          </a:prstGeom>
          <a:noFill/>
          <a:ln>
            <a:noFill/>
          </a:ln>
        </p:spPr>
        <p:txBody>
          <a:bodyPr spcFirstLastPara="1" wrap="square" lIns="121900" tIns="60933" rIns="121900" bIns="60933"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accent6"/>
              </a:buClr>
              <a:buSzPts val="1400"/>
              <a:buFont typeface="Noto Sans"/>
              <a:buChar char="▪"/>
              <a:defRPr sz="1400" b="0" i="0" u="none" strike="noStrike" cap="none">
                <a:solidFill>
                  <a:schemeClr val="dk1"/>
                </a:solidFill>
                <a:latin typeface="Arial"/>
                <a:ea typeface="Arial"/>
                <a:cs typeface="Arial"/>
                <a:sym typeface="Arial"/>
              </a:defRPr>
            </a:lvl3pPr>
            <a:lvl4pPr marL="1828800" marR="0" lvl="3" indent="-304800" algn="l" rtl="0">
              <a:lnSpc>
                <a:spcPct val="100000"/>
              </a:lnSpc>
              <a:spcBef>
                <a:spcPts val="600"/>
              </a:spcBef>
              <a:spcAft>
                <a:spcPts val="0"/>
              </a:spcAft>
              <a:buClr>
                <a:schemeClr val="accent6"/>
              </a:buClr>
              <a:buSzPts val="1200"/>
              <a:buFont typeface="Courier New"/>
              <a:buChar char="o"/>
              <a:defRPr sz="1200" b="0" i="0" u="none" strike="noStrike" cap="none">
                <a:solidFill>
                  <a:schemeClr val="dk1"/>
                </a:solidFill>
                <a:latin typeface="Arial"/>
                <a:ea typeface="Arial"/>
                <a:cs typeface="Arial"/>
                <a:sym typeface="Arial"/>
              </a:defRPr>
            </a:lvl4pPr>
            <a:lvl5pPr marL="2286000" marR="0" lvl="4" indent="-298450" algn="l" rtl="0">
              <a:lnSpc>
                <a:spcPct val="100000"/>
              </a:lnSpc>
              <a:spcBef>
                <a:spcPts val="600"/>
              </a:spcBef>
              <a:spcAft>
                <a:spcPts val="0"/>
              </a:spcAft>
              <a:buClr>
                <a:schemeClr val="accent6"/>
              </a:buClr>
              <a:buSzPts val="1100"/>
              <a:buFont typeface="Merriweather Sans"/>
              <a:buChar char="◆"/>
              <a:defRPr sz="11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9pPr>
          </a:lstStyle>
          <a:p>
            <a:r>
              <a:rPr lang="fr-FR" sz="2400" dirty="0">
                <a:latin typeface="Calibri" panose="020F0502020204030204" pitchFamily="34" charset="0"/>
              </a:rPr>
              <a:t>Retour de l’atelier pair-aidant</a:t>
            </a:r>
          </a:p>
          <a:p>
            <a:pPr lvl="1"/>
            <a:r>
              <a:rPr lang="fr-FR" sz="1867" dirty="0">
                <a:latin typeface="Calibri" panose="020F0502020204030204" pitchFamily="34" charset="0"/>
              </a:rPr>
              <a:t>Manque d’information aux familles et patients</a:t>
            </a:r>
          </a:p>
          <a:p>
            <a:pPr lvl="1"/>
            <a:r>
              <a:rPr lang="fr-FR" sz="1867" dirty="0">
                <a:latin typeface="Calibri" panose="020F0502020204030204" pitchFamily="34" charset="0"/>
              </a:rPr>
              <a:t>Les retours sont très positifs et semblent compléter l’information des associations d’aidants familiaux</a:t>
            </a:r>
          </a:p>
          <a:p>
            <a:r>
              <a:rPr lang="fr-FR" sz="2400" dirty="0">
                <a:latin typeface="Calibri" panose="020F0502020204030204" pitchFamily="34" charset="0"/>
              </a:rPr>
              <a:t>Collaboration plus structurée?</a:t>
            </a:r>
          </a:p>
          <a:p>
            <a:pPr lvl="1"/>
            <a:r>
              <a:rPr lang="fr-FR" sz="1867" dirty="0">
                <a:latin typeface="Calibri" panose="020F0502020204030204" pitchFamily="34" charset="0"/>
              </a:rPr>
              <a:t>Faciliter la formation et l’information en ligne</a:t>
            </a:r>
          </a:p>
          <a:p>
            <a:pPr lvl="1"/>
            <a:r>
              <a:rPr lang="fr-FR" sz="1867" dirty="0">
                <a:latin typeface="Calibri" panose="020F0502020204030204" pitchFamily="34" charset="0"/>
              </a:rPr>
              <a:t>Supporter les associations dans la communication et diffusion d’information</a:t>
            </a:r>
          </a:p>
          <a:p>
            <a:pPr lvl="1"/>
            <a:endParaRPr lang="fr-FR" sz="1867" dirty="0">
              <a:latin typeface="Calibri" panose="020F0502020204030204" pitchFamily="34" charset="0"/>
            </a:endParaRPr>
          </a:p>
          <a:p>
            <a:pPr marL="778914" lvl="1" indent="0">
              <a:buNone/>
            </a:pPr>
            <a:r>
              <a:rPr lang="fr-FR" sz="1867" dirty="0">
                <a:latin typeface="Calibri" panose="020F0502020204030204" pitchFamily="34" charset="0"/>
              </a:rPr>
              <a:t> </a:t>
            </a:r>
          </a:p>
        </p:txBody>
      </p:sp>
      <p:pic>
        <p:nvPicPr>
          <p:cNvPr id="13" name="Picture 2">
            <a:extLst>
              <a:ext uri="{FF2B5EF4-FFF2-40B4-BE49-F238E27FC236}">
                <a16:creationId xmlns:a16="http://schemas.microsoft.com/office/drawing/2014/main" id="{9D11828A-7B63-BC89-5576-C2DD8F74F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529" y="365630"/>
            <a:ext cx="2248015" cy="6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9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238948" y="170806"/>
            <a:ext cx="2693721" cy="1229626"/>
          </a:xfrm>
          <a:prstGeom prst="rect">
            <a:avLst/>
          </a:prstGeom>
        </p:spPr>
      </p:pic>
      <p:pic>
        <p:nvPicPr>
          <p:cNvPr id="5" name="Image 4" descr="C:\Users\wuthina.CHIN2\AppData\Local\Microsoft\Windows\INetCache\Content.Word\Logo_Profamille.png"/>
          <p:cNvPicPr/>
          <p:nvPr/>
        </p:nvPicPr>
        <p:blipFill>
          <a:blip r:embed="rId4">
            <a:extLst>
              <a:ext uri="{28A0092B-C50C-407E-A947-70E740481C1C}">
                <a14:useLocalDpi xmlns:a14="http://schemas.microsoft.com/office/drawing/2010/main" val="0"/>
              </a:ext>
            </a:extLst>
          </a:blip>
          <a:srcRect/>
          <a:stretch>
            <a:fillRect/>
          </a:stretch>
        </p:blipFill>
        <p:spPr bwMode="auto">
          <a:xfrm>
            <a:off x="6853878" y="347662"/>
            <a:ext cx="1175696" cy="879776"/>
          </a:xfrm>
          <a:prstGeom prst="rect">
            <a:avLst/>
          </a:prstGeom>
          <a:noFill/>
          <a:ln>
            <a:noFill/>
          </a:ln>
        </p:spPr>
      </p:pic>
      <p:pic>
        <p:nvPicPr>
          <p:cNvPr id="6" name="Image 5" descr="Logo_UNAFA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211" y="376237"/>
            <a:ext cx="1565189" cy="908866"/>
          </a:xfrm>
          <a:prstGeom prst="rect">
            <a:avLst/>
          </a:prstGeom>
          <a:noFill/>
          <a:ln>
            <a:noFill/>
          </a:ln>
        </p:spPr>
      </p:pic>
      <p:pic>
        <p:nvPicPr>
          <p:cNvPr id="7" name="Image 6" descr="C:\Users\wuthina.CHIN2\AppData\Local\Microsoft\Windows\INetCache\Content.Word\image.png"/>
          <p:cNvPicPr/>
          <p:nvPr/>
        </p:nvPicPr>
        <p:blipFill>
          <a:blip r:embed="rId6">
            <a:extLst>
              <a:ext uri="{28A0092B-C50C-407E-A947-70E740481C1C}">
                <a14:useLocalDpi xmlns:a14="http://schemas.microsoft.com/office/drawing/2010/main" val="0"/>
              </a:ext>
            </a:extLst>
          </a:blip>
          <a:srcRect/>
          <a:stretch>
            <a:fillRect/>
          </a:stretch>
        </p:blipFill>
        <p:spPr bwMode="auto">
          <a:xfrm>
            <a:off x="10585622" y="366712"/>
            <a:ext cx="1010932" cy="860726"/>
          </a:xfrm>
          <a:prstGeom prst="rect">
            <a:avLst/>
          </a:prstGeom>
          <a:noFill/>
          <a:ln>
            <a:noFill/>
          </a:ln>
        </p:spPr>
      </p:pic>
      <p:sp>
        <p:nvSpPr>
          <p:cNvPr id="8" name="Espace réservé du pied de page 7"/>
          <p:cNvSpPr>
            <a:spLocks noGrp="1"/>
          </p:cNvSpPr>
          <p:nvPr>
            <p:ph type="ftr" sz="quarter" idx="11"/>
          </p:nvPr>
        </p:nvSpPr>
        <p:spPr>
          <a:xfrm>
            <a:off x="335902" y="6356350"/>
            <a:ext cx="11616611" cy="365125"/>
          </a:xfrm>
        </p:spPr>
        <p:txBody>
          <a:bodyPr/>
          <a:lstStyle/>
          <a:p>
            <a:r>
              <a:rPr lang="fr-FR" sz="1800" b="1" dirty="0">
                <a:solidFill>
                  <a:srgbClr val="1F497D"/>
                </a:solidFill>
                <a:latin typeface="Arial" panose="020B0604020202020204" pitchFamily="34" charset="0"/>
                <a:cs typeface="Arial" panose="020B0604020202020204" pitchFamily="34" charset="0"/>
              </a:rPr>
              <a:t>La psychiatrie en Ile-de-France : quels outils au service des familles ? – Mercredi 31 mai 2023 – PARIS</a:t>
            </a:r>
          </a:p>
        </p:txBody>
      </p:sp>
      <p:sp>
        <p:nvSpPr>
          <p:cNvPr id="10" name="Text Placeholder 1">
            <a:extLst>
              <a:ext uri="{FF2B5EF4-FFF2-40B4-BE49-F238E27FC236}">
                <a16:creationId xmlns:a16="http://schemas.microsoft.com/office/drawing/2014/main" id="{F6B39F1A-61CE-6ADC-AB10-37AC24C255B7}"/>
              </a:ext>
            </a:extLst>
          </p:cNvPr>
          <p:cNvSpPr txBox="1">
            <a:spLocks/>
          </p:cNvSpPr>
          <p:nvPr/>
        </p:nvSpPr>
        <p:spPr>
          <a:xfrm>
            <a:off x="635001" y="1634533"/>
            <a:ext cx="5461003" cy="4556721"/>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5463" algn="l">
              <a:lnSpc>
                <a:spcPct val="110000"/>
              </a:lnSpc>
            </a:pPr>
            <a:r>
              <a:rPr lang="fr-FR" sz="4400" dirty="0">
                <a:solidFill>
                  <a:srgbClr val="00B050"/>
                </a:solidFill>
                <a:latin typeface="Calibri" panose="020F0502020204030204" pitchFamily="34" charset="0"/>
              </a:rPr>
              <a:t>Question2: </a:t>
            </a:r>
          </a:p>
          <a:p>
            <a:pPr marL="135463" algn="l">
              <a:lnSpc>
                <a:spcPct val="110000"/>
              </a:lnSpc>
            </a:pPr>
            <a:r>
              <a:rPr lang="fr-FR" sz="3400" dirty="0">
                <a:latin typeface="Calibri" panose="020F0502020204030204" pitchFamily="34" charset="0"/>
              </a:rPr>
              <a:t>En corollaire de la première question et dans l’optique de mutualiser les actions, mieux orienter les usagers et optimiser les dépenses, quels seraient vos besoins spécifiques et communs de formation et comment les différents organismes de formation du territoire pourraient vous rendre la formation plus accessible, avec des contenus nouveaux répondant mieux à vos besoins (exemple : formation à la préparation d’un service avant d’accueillir un pair aidant, psychoéducations spécifiques, création d’un module PSSM orienté rétablissement). Avec aussi l’idée de faire de ces temps de formations des temps de partage et de rencontre entre tous les acteurs associatifs aidants/pair-aidants et soignants (et pourquoi pas aussi les usagers intéressés).</a:t>
            </a:r>
          </a:p>
          <a:p>
            <a:pPr marL="135463" algn="l"/>
            <a:endParaRPr lang="fr-FR" dirty="0">
              <a:latin typeface="Calibri" panose="020F0502020204030204" pitchFamily="34" charset="0"/>
            </a:endParaRPr>
          </a:p>
        </p:txBody>
      </p:sp>
      <p:sp>
        <p:nvSpPr>
          <p:cNvPr id="11" name="Title 2">
            <a:extLst>
              <a:ext uri="{FF2B5EF4-FFF2-40B4-BE49-F238E27FC236}">
                <a16:creationId xmlns:a16="http://schemas.microsoft.com/office/drawing/2014/main" id="{3C6790BE-82CA-5CBA-73DF-41240A0A940B}"/>
              </a:ext>
            </a:extLst>
          </p:cNvPr>
          <p:cNvSpPr txBox="1">
            <a:spLocks/>
          </p:cNvSpPr>
          <p:nvPr/>
        </p:nvSpPr>
        <p:spPr>
          <a:xfrm>
            <a:off x="635001" y="182880"/>
            <a:ext cx="10921996" cy="11545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p>
        </p:txBody>
      </p:sp>
      <p:sp>
        <p:nvSpPr>
          <p:cNvPr id="12" name="Text Placeholder 1">
            <a:extLst>
              <a:ext uri="{FF2B5EF4-FFF2-40B4-BE49-F238E27FC236}">
                <a16:creationId xmlns:a16="http://schemas.microsoft.com/office/drawing/2014/main" id="{6463632D-8153-5C17-4019-4AF415CBE856}"/>
              </a:ext>
            </a:extLst>
          </p:cNvPr>
          <p:cNvSpPr txBox="1">
            <a:spLocks/>
          </p:cNvSpPr>
          <p:nvPr/>
        </p:nvSpPr>
        <p:spPr>
          <a:xfrm>
            <a:off x="6449159" y="1641093"/>
            <a:ext cx="5461003" cy="4556721"/>
          </a:xfrm>
          <a:prstGeom prst="rect">
            <a:avLst/>
          </a:prstGeom>
          <a:noFill/>
          <a:ln>
            <a:noFill/>
          </a:ln>
        </p:spPr>
        <p:txBody>
          <a:bodyPr spcFirstLastPara="1" wrap="square" lIns="121900" tIns="60933" rIns="121900" bIns="60933"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accent6"/>
              </a:buClr>
              <a:buSzPts val="1400"/>
              <a:buFont typeface="Noto Sans"/>
              <a:buChar char="▪"/>
              <a:defRPr sz="1400" b="0" i="0" u="none" strike="noStrike" cap="none">
                <a:solidFill>
                  <a:schemeClr val="dk1"/>
                </a:solidFill>
                <a:latin typeface="Arial"/>
                <a:ea typeface="Arial"/>
                <a:cs typeface="Arial"/>
                <a:sym typeface="Arial"/>
              </a:defRPr>
            </a:lvl3pPr>
            <a:lvl4pPr marL="1828800" marR="0" lvl="3" indent="-304800" algn="l" rtl="0">
              <a:lnSpc>
                <a:spcPct val="100000"/>
              </a:lnSpc>
              <a:spcBef>
                <a:spcPts val="600"/>
              </a:spcBef>
              <a:spcAft>
                <a:spcPts val="0"/>
              </a:spcAft>
              <a:buClr>
                <a:schemeClr val="accent6"/>
              </a:buClr>
              <a:buSzPts val="1200"/>
              <a:buFont typeface="Courier New"/>
              <a:buChar char="o"/>
              <a:defRPr sz="1200" b="0" i="0" u="none" strike="noStrike" cap="none">
                <a:solidFill>
                  <a:schemeClr val="dk1"/>
                </a:solidFill>
                <a:latin typeface="Arial"/>
                <a:ea typeface="Arial"/>
                <a:cs typeface="Arial"/>
                <a:sym typeface="Arial"/>
              </a:defRPr>
            </a:lvl4pPr>
            <a:lvl5pPr marL="2286000" marR="0" lvl="4" indent="-298450" algn="l" rtl="0">
              <a:lnSpc>
                <a:spcPct val="100000"/>
              </a:lnSpc>
              <a:spcBef>
                <a:spcPts val="600"/>
              </a:spcBef>
              <a:spcAft>
                <a:spcPts val="0"/>
              </a:spcAft>
              <a:buClr>
                <a:schemeClr val="accent6"/>
              </a:buClr>
              <a:buSzPts val="1100"/>
              <a:buFont typeface="Merriweather Sans"/>
              <a:buChar char="◆"/>
              <a:defRPr sz="1100" b="0" i="0" u="none" strike="noStrike" cap="none">
                <a:solidFill>
                  <a:schemeClr val="dk1"/>
                </a:solidFill>
                <a:latin typeface="Arial"/>
                <a:ea typeface="Arial"/>
                <a:cs typeface="Arial"/>
                <a:sym typeface="Arial"/>
              </a:defRPr>
            </a:lvl5pPr>
            <a:lvl6pPr marL="2743200" marR="0" lvl="5" indent="-342900" algn="l" rtl="0">
              <a:lnSpc>
                <a:spcPct val="100000"/>
              </a:lnSpc>
              <a:spcBef>
                <a:spcPts val="60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9pPr>
          </a:lstStyle>
          <a:p>
            <a:r>
              <a:rPr lang="fr-FR" sz="2400" dirty="0">
                <a:latin typeface="Calibri" panose="020F0502020204030204" pitchFamily="34" charset="0"/>
              </a:rPr>
              <a:t>Retour de l’atelier pair-aidant</a:t>
            </a:r>
          </a:p>
          <a:p>
            <a:pPr lvl="1"/>
            <a:r>
              <a:rPr lang="fr-FR" sz="1867" dirty="0">
                <a:latin typeface="Calibri" panose="020F0502020204030204" pitchFamily="34" charset="0"/>
              </a:rPr>
              <a:t>Manque d’information aux familles et patients</a:t>
            </a:r>
          </a:p>
          <a:p>
            <a:pPr lvl="1"/>
            <a:r>
              <a:rPr lang="fr-FR" sz="1867" dirty="0">
                <a:latin typeface="Calibri" panose="020F0502020204030204" pitchFamily="34" charset="0"/>
              </a:rPr>
              <a:t>Les retours sont très positifs et semblent compléter l’information des associations d’aidants familiaux</a:t>
            </a:r>
          </a:p>
          <a:p>
            <a:r>
              <a:rPr lang="fr-FR" sz="2400" dirty="0">
                <a:latin typeface="Calibri" panose="020F0502020204030204" pitchFamily="34" charset="0"/>
              </a:rPr>
              <a:t>Collaboration plus structurée?</a:t>
            </a:r>
          </a:p>
          <a:p>
            <a:pPr lvl="1"/>
            <a:r>
              <a:rPr lang="fr-FR" sz="1867" dirty="0">
                <a:latin typeface="Calibri" panose="020F0502020204030204" pitchFamily="34" charset="0"/>
              </a:rPr>
              <a:t>Faciliter la formation et l’information en ligne</a:t>
            </a:r>
          </a:p>
          <a:p>
            <a:pPr lvl="1"/>
            <a:r>
              <a:rPr lang="fr-FR" sz="1867" dirty="0">
                <a:latin typeface="Calibri" panose="020F0502020204030204" pitchFamily="34" charset="0"/>
              </a:rPr>
              <a:t>Supporter les associations dans la communication et diffusion d’information</a:t>
            </a:r>
          </a:p>
          <a:p>
            <a:pPr lvl="1"/>
            <a:endParaRPr lang="fr-FR" sz="1867" dirty="0">
              <a:latin typeface="Calibri" panose="020F0502020204030204" pitchFamily="34" charset="0"/>
            </a:endParaRPr>
          </a:p>
          <a:p>
            <a:pPr marL="778914" lvl="1" indent="0">
              <a:buNone/>
            </a:pPr>
            <a:r>
              <a:rPr lang="fr-FR" sz="1867" dirty="0">
                <a:latin typeface="Calibri" panose="020F0502020204030204" pitchFamily="34" charset="0"/>
              </a:rPr>
              <a:t> </a:t>
            </a:r>
          </a:p>
        </p:txBody>
      </p:sp>
      <p:pic>
        <p:nvPicPr>
          <p:cNvPr id="13" name="Picture 2">
            <a:extLst>
              <a:ext uri="{FF2B5EF4-FFF2-40B4-BE49-F238E27FC236}">
                <a16:creationId xmlns:a16="http://schemas.microsoft.com/office/drawing/2014/main" id="{9D11828A-7B63-BC89-5576-C2DD8F74F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529" y="365630"/>
            <a:ext cx="2248015" cy="6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84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Grand écran</PresentationFormat>
  <Paragraphs>45</Paragraphs>
  <Slides>5</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Calibri Light</vt:lpstr>
      <vt:lpstr>Courier New</vt:lpstr>
      <vt:lpstr>Merriweather Sans</vt:lpstr>
      <vt:lpstr>Noto Sans</vt:lpstr>
      <vt:lpstr>Rubik</vt:lpstr>
      <vt:lpstr>Thème Office</vt:lpstr>
      <vt:lpstr>Présentation PowerPoint</vt:lpstr>
      <vt:lpstr>Présentation de l’association</vt:lpstr>
      <vt:lpstr>Quelques activités en 2023</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Compte Microsoft</dc:creator>
  <cp:lastModifiedBy>D W</cp:lastModifiedBy>
  <cp:revision>4</cp:revision>
  <dcterms:created xsi:type="dcterms:W3CDTF">2023-04-22T17:12:41Z</dcterms:created>
  <dcterms:modified xsi:type="dcterms:W3CDTF">2023-05-29T17:42:02Z</dcterms:modified>
</cp:coreProperties>
</file>