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4032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97D"/>
    <a:srgbClr val="8DC63F"/>
    <a:srgbClr val="1FC6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6000" autoAdjust="0"/>
    <p:restoredTop sz="94660"/>
  </p:normalViewPr>
  <p:slideViewPr>
    <p:cSldViewPr snapToGrid="0">
      <p:cViewPr varScale="1">
        <p:scale>
          <a:sx n="97" d="100"/>
          <a:sy n="97" d="100"/>
        </p:scale>
        <p:origin x="60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D4B9B2-F736-4DDF-B3D4-A4D15FF30631}" type="datetimeFigureOut">
              <a:rPr lang="fr-FR" smtClean="0"/>
              <a:t>29/05/2023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08179F-C7B5-43C5-9AAF-EFDE71DA6C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50813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8179F-C7B5-43C5-9AAF-EFDE71DA6C0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54024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04775" y="752475"/>
            <a:ext cx="6680200" cy="375761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6866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898649">
              <a:defRPr/>
            </a:pPr>
            <a:endParaRPr lang="fr-FR" sz="1100" dirty="0"/>
          </a:p>
        </p:txBody>
      </p:sp>
      <p:sp>
        <p:nvSpPr>
          <p:cNvPr id="36867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Book Antiqua" charset="0"/>
                <a:ea typeface="ＭＳ Ｐゴシック" charset="0"/>
                <a:cs typeface="ＭＳ Ｐゴシック" charset="0"/>
              </a:defRPr>
            </a:lvl1pPr>
            <a:lvl2pPr marL="730153" indent="-280827" eaLnBrk="0" hangingPunct="0">
              <a:defRPr sz="2400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23312" indent="-224662" eaLnBrk="0" hangingPunct="0">
              <a:defRPr sz="2400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572636" indent="-224662" eaLnBrk="0" hangingPunct="0">
              <a:defRPr sz="2400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21960" indent="-224662" eaLnBrk="0" hangingPunct="0">
              <a:defRPr sz="2400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471286" indent="-22466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20610" indent="-22466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369934" indent="-22466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19260" indent="-22466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D27CA25A-D78C-FB4B-9259-34AE09D37153}" type="slidenum">
              <a:rPr lang="fr-FR" sz="1200">
                <a:latin typeface="Calibri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fr-FR" sz="120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3327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A64A2-068C-4875-9D22-F0A78A59B570}" type="datetime1">
              <a:rPr lang="fr-FR" smtClean="0"/>
              <a:t>29/05/2023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La psychiatrie en Ile-de-France : quels outils au service des familles ?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A4460-E8DB-41C0-9DF7-A28EE690AC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0085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27FA8-149F-4B7E-89FC-35E4334E240D}" type="datetime1">
              <a:rPr lang="fr-FR" smtClean="0"/>
              <a:t>29/05/2023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La psychiatrie en Ile-de-France : quels outils au service des familles ?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A4460-E8DB-41C0-9DF7-A28EE690AC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6008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6A6B8-7A7A-4C4D-85B3-AAA3288B6513}" type="datetime1">
              <a:rPr lang="fr-FR" smtClean="0"/>
              <a:t>29/05/2023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La psychiatrie en Ile-de-France : quels outils au service des familles ?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A4460-E8DB-41C0-9DF7-A28EE690AC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1238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E4264-E5DA-4BEC-B659-C944DE8B4545}" type="datetime1">
              <a:rPr lang="fr-FR" smtClean="0"/>
              <a:t>29/05/2023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La psychiatrie en Ile-de-France : quels outils au service des familles ?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A4460-E8DB-41C0-9DF7-A28EE690AC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3738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144B7-1E4D-458D-90C3-01FD73D2034B}" type="datetime1">
              <a:rPr lang="fr-FR" smtClean="0"/>
              <a:t>29/05/2023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La psychiatrie en Ile-de-France : quels outils au service des familles ?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A4460-E8DB-41C0-9DF7-A28EE690AC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5689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97D26-0742-4575-9045-16C43569B597}" type="datetime1">
              <a:rPr lang="fr-FR" smtClean="0"/>
              <a:t>29/05/2023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La psychiatrie en Ile-de-France : quels outils au service des familles ?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A4460-E8DB-41C0-9DF7-A28EE690AC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3098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3B1FC-9492-4F11-AAEF-507C81C9A0F4}" type="datetime1">
              <a:rPr lang="fr-FR" smtClean="0"/>
              <a:t>29/05/2023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La psychiatrie en Ile-de-France : quels outils au service des familles ?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A4460-E8DB-41C0-9DF7-A28EE690AC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8836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E8733-DBD9-42AE-9C5A-54288CF9D9A7}" type="datetime1">
              <a:rPr lang="fr-FR" smtClean="0"/>
              <a:t>29/05/2023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La psychiatrie en Ile-de-France : quels outils au service des familles ?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A4460-E8DB-41C0-9DF7-A28EE690AC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8165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48182-728F-422B-B73C-E3C8D7F8042A}" type="datetime1">
              <a:rPr lang="fr-FR" smtClean="0"/>
              <a:t>29/05/2023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La psychiatrie en Ile-de-France : quels outils au service des familles ?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A4460-E8DB-41C0-9DF7-A28EE690AC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7120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C9D2-EB68-43C5-BC74-F7A0452BDDCD}" type="datetime1">
              <a:rPr lang="fr-FR" smtClean="0"/>
              <a:t>29/05/2023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La psychiatrie en Ile-de-France : quels outils au service des familles ?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A4460-E8DB-41C0-9DF7-A28EE690AC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8694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E27F6-FCAF-41EE-9166-2800C8FFD986}" type="datetime1">
              <a:rPr lang="fr-FR" smtClean="0"/>
              <a:t>29/05/2023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La psychiatrie en Ile-de-France : quels outils au service des familles ?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A4460-E8DB-41C0-9DF7-A28EE690AC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483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9B33E8-B8E4-41B6-BD8D-BEF8329E6A61}" type="datetime1">
              <a:rPr lang="fr-FR" smtClean="0"/>
              <a:t>29/05/2023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La psychiatrie en Ile-de-France : quels outils au service des familles ?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AA4460-E8DB-41C0-9DF7-A28EE690AC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8099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07524" y="1985318"/>
            <a:ext cx="9160476" cy="2510356"/>
          </a:xfrm>
          <a:solidFill>
            <a:schemeClr val="bg2"/>
          </a:solidFill>
        </p:spPr>
        <p:txBody>
          <a:bodyPr anchor="ctr">
            <a:normAutofit/>
          </a:bodyPr>
          <a:lstStyle/>
          <a:p>
            <a:r>
              <a:rPr lang="fr-FR" sz="4800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UNAFAM</a:t>
            </a:r>
            <a:br>
              <a:rPr lang="fr-FR" sz="4800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2000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Union Nationale des Amis et Familles de personnes Malades et/ou handicapées psychiques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4553339"/>
            <a:ext cx="9144000" cy="1455580"/>
          </a:xfrm>
          <a:solidFill>
            <a:srgbClr val="1F497D"/>
          </a:solidFill>
        </p:spPr>
        <p:txBody>
          <a:bodyPr anchor="ctr"/>
          <a:lstStyle/>
          <a:p>
            <a:r>
              <a:rPr lang="fr-F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Dominique Leconte </a:t>
            </a:r>
          </a:p>
        </p:txBody>
      </p:sp>
      <p:pic>
        <p:nvPicPr>
          <p:cNvPr id="4" name="Imag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948" y="170806"/>
            <a:ext cx="2693721" cy="1229626"/>
          </a:xfrm>
          <a:prstGeom prst="rect">
            <a:avLst/>
          </a:prstGeom>
        </p:spPr>
      </p:pic>
      <p:pic>
        <p:nvPicPr>
          <p:cNvPr id="5" name="Image 4" descr="C:\Users\wuthina.CHIN2\AppData\Local\Microsoft\Windows\INetCache\Content.Word\Logo_Profamille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3878" y="347662"/>
            <a:ext cx="1175696" cy="87977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Logo_UNAFAM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3211" y="376237"/>
            <a:ext cx="1565189" cy="908866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 6" descr="C:\Users\wuthina.CHIN2\AppData\Local\Microsoft\Windows\INetCache\Content.Word\image.png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5622" y="366712"/>
            <a:ext cx="1010932" cy="860726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35902" y="6356350"/>
            <a:ext cx="11616611" cy="365125"/>
          </a:xfrm>
        </p:spPr>
        <p:txBody>
          <a:bodyPr/>
          <a:lstStyle/>
          <a:p>
            <a:r>
              <a:rPr lang="fr-FR" sz="1800" b="1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psychiatrie en Ile-de-France : quels outils au service des familles ? – Mercredi 31 mai 2023 – PARIS</a:t>
            </a:r>
          </a:p>
        </p:txBody>
      </p:sp>
    </p:spTree>
    <p:extLst>
      <p:ext uri="{BB962C8B-B14F-4D97-AF65-F5344CB8AC3E}">
        <p14:creationId xmlns:p14="http://schemas.microsoft.com/office/powerpoint/2010/main" val="249763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AD0292-DA01-5D42-B9C8-490772611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1322" y="233798"/>
            <a:ext cx="9922565" cy="1325563"/>
          </a:xfrm>
        </p:spPr>
        <p:txBody>
          <a:bodyPr/>
          <a:lstStyle/>
          <a:p>
            <a:pPr algn="ctr"/>
            <a:r>
              <a:rPr lang="fr-FR" b="1" dirty="0">
                <a:solidFill>
                  <a:srgbClr val="0070C0"/>
                </a:solidFill>
              </a:rPr>
              <a:t>l’UNAFAM 60 ans de combats au service des aidants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62B02EE-F483-3444-BDFA-256ABB3258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50323"/>
            <a:ext cx="4330149" cy="4351338"/>
          </a:xfrm>
        </p:spPr>
        <p:txBody>
          <a:bodyPr>
            <a:normAutofit/>
          </a:bodyPr>
          <a:lstStyle/>
          <a:p>
            <a:pPr eaLnBrk="1" hangingPunct="1">
              <a:spcBef>
                <a:spcPts val="700"/>
              </a:spcBef>
              <a:buClr>
                <a:srgbClr val="159EFB"/>
              </a:buClr>
            </a:pPr>
            <a:r>
              <a:rPr lang="fr-FR" altLang="fr-FR" sz="2800" dirty="0">
                <a:solidFill>
                  <a:srgbClr val="000000"/>
                </a:solidFill>
              </a:rPr>
              <a:t>Une association nationale</a:t>
            </a:r>
          </a:p>
          <a:p>
            <a:pPr eaLnBrk="1" hangingPunct="1">
              <a:spcBef>
                <a:spcPts val="700"/>
              </a:spcBef>
              <a:buClr>
                <a:srgbClr val="159EFB"/>
              </a:buClr>
            </a:pPr>
            <a:endParaRPr lang="fr-FR" altLang="fr-FR" sz="1000" dirty="0">
              <a:solidFill>
                <a:srgbClr val="000000"/>
              </a:solidFill>
            </a:endParaRPr>
          </a:p>
          <a:p>
            <a:pPr eaLnBrk="1" hangingPunct="1">
              <a:spcBef>
                <a:spcPts val="700"/>
              </a:spcBef>
              <a:buClr>
                <a:srgbClr val="159EFB"/>
              </a:buClr>
            </a:pPr>
            <a:r>
              <a:rPr lang="fr-FR" altLang="fr-FR" sz="2800" dirty="0">
                <a:solidFill>
                  <a:srgbClr val="000000"/>
                </a:solidFill>
              </a:rPr>
              <a:t>Créée en 1963</a:t>
            </a:r>
          </a:p>
          <a:p>
            <a:pPr eaLnBrk="1" hangingPunct="1">
              <a:spcBef>
                <a:spcPts val="700"/>
              </a:spcBef>
              <a:buClr>
                <a:srgbClr val="159EFB"/>
              </a:buClr>
            </a:pPr>
            <a:endParaRPr lang="fr-FR" altLang="fr-FR" sz="1000" dirty="0">
              <a:solidFill>
                <a:srgbClr val="000000"/>
              </a:solidFill>
            </a:endParaRPr>
          </a:p>
          <a:p>
            <a:pPr eaLnBrk="1" hangingPunct="1">
              <a:spcBef>
                <a:spcPts val="700"/>
              </a:spcBef>
              <a:buClr>
                <a:srgbClr val="159EFB"/>
              </a:buClr>
            </a:pPr>
            <a:r>
              <a:rPr lang="fr-FR" altLang="fr-FR" sz="2800" dirty="0">
                <a:solidFill>
                  <a:srgbClr val="000000"/>
                </a:solidFill>
              </a:rPr>
              <a:t>Reconnue d’Utilité Publique et Représentative des Usagers (</a:t>
            </a:r>
            <a:r>
              <a:rPr lang="fr-FR" altLang="fr-FR" sz="2000" dirty="0">
                <a:solidFill>
                  <a:srgbClr val="000000"/>
                </a:solidFill>
              </a:rPr>
              <a:t>agrément</a:t>
            </a:r>
            <a:r>
              <a:rPr lang="fr-FR" altLang="fr-FR" sz="2800" dirty="0">
                <a:solidFill>
                  <a:srgbClr val="000000"/>
                </a:solidFill>
              </a:rPr>
              <a:t>)</a:t>
            </a:r>
          </a:p>
          <a:p>
            <a:pPr eaLnBrk="1" hangingPunct="1">
              <a:spcBef>
                <a:spcPts val="700"/>
              </a:spcBef>
              <a:buClr>
                <a:srgbClr val="159EFB"/>
              </a:buClr>
            </a:pPr>
            <a:endParaRPr lang="fr-FR" altLang="fr-FR" sz="1000" dirty="0">
              <a:solidFill>
                <a:srgbClr val="000000"/>
              </a:solidFill>
            </a:endParaRPr>
          </a:p>
          <a:p>
            <a:pPr eaLnBrk="1" hangingPunct="1">
              <a:spcBef>
                <a:spcPts val="700"/>
              </a:spcBef>
              <a:buClr>
                <a:srgbClr val="159EFB"/>
              </a:buClr>
            </a:pPr>
            <a:r>
              <a:rPr lang="fr-FR" altLang="fr-FR" sz="2800" dirty="0">
                <a:solidFill>
                  <a:srgbClr val="000000"/>
                </a:solidFill>
              </a:rPr>
              <a:t>Rassemblant les familles et les amis confrontés à la maladie psychique </a:t>
            </a:r>
          </a:p>
          <a:p>
            <a:pPr marL="0" indent="0" eaLnBrk="1" hangingPunct="1">
              <a:spcBef>
                <a:spcPts val="700"/>
              </a:spcBef>
              <a:buClr>
                <a:srgbClr val="159EFB"/>
              </a:buClr>
              <a:buNone/>
            </a:pPr>
            <a:endParaRPr lang="fr-FR" altLang="fr-FR" sz="2800" dirty="0">
              <a:solidFill>
                <a:srgbClr val="000000"/>
              </a:solidFill>
              <a:highlight>
                <a:srgbClr val="FFFF00"/>
              </a:highlight>
            </a:endParaRPr>
          </a:p>
          <a:p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EB1F9C9-2E6A-7248-BEF2-7D38D8E4C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La psychiatrie en Ile-de-France : quels outils au service des familles ?</a:t>
            </a:r>
          </a:p>
        </p:txBody>
      </p: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id="{C2ACB8E4-F661-A04D-9EB1-4C6624D7B183}"/>
              </a:ext>
            </a:extLst>
          </p:cNvPr>
          <p:cNvSpPr txBox="1">
            <a:spLocks/>
          </p:cNvSpPr>
          <p:nvPr/>
        </p:nvSpPr>
        <p:spPr>
          <a:xfrm>
            <a:off x="5695121" y="1950323"/>
            <a:ext cx="4330149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15000 familles adhérentes </a:t>
            </a:r>
          </a:p>
          <a:p>
            <a:r>
              <a:rPr lang="fr-FR" dirty="0"/>
              <a:t>Ses missions : </a:t>
            </a:r>
          </a:p>
          <a:p>
            <a:pPr lvl="1"/>
            <a:r>
              <a:rPr lang="fr-FR" dirty="0"/>
              <a:t>Accueil, Soutien, Informations </a:t>
            </a:r>
          </a:p>
          <a:p>
            <a:pPr lvl="1"/>
            <a:r>
              <a:rPr lang="fr-FR" dirty="0"/>
              <a:t>Formations</a:t>
            </a:r>
          </a:p>
          <a:p>
            <a:pPr lvl="1"/>
            <a:r>
              <a:rPr lang="fr-FR" dirty="0"/>
              <a:t>Défense des intérêts des malades et de leurs proches dont la lutte contre la stigmatisation</a:t>
            </a:r>
          </a:p>
          <a:p>
            <a:pPr lvl="1"/>
            <a:r>
              <a:rPr lang="fr-FR" dirty="0"/>
              <a:t>Soutien à la recherche et à l’innovation</a:t>
            </a:r>
          </a:p>
          <a:p>
            <a:r>
              <a:rPr lang="fr-FR" dirty="0"/>
              <a:t>1600 pair aidant-familles bénévoles motivés et formés</a:t>
            </a:r>
          </a:p>
          <a:p>
            <a:r>
              <a:rPr lang="fr-FR" dirty="0"/>
              <a:t>60 salariés</a:t>
            </a:r>
          </a:p>
          <a:p>
            <a:pPr>
              <a:spcBef>
                <a:spcPts val="700"/>
              </a:spcBef>
              <a:buClr>
                <a:srgbClr val="159EFB"/>
              </a:buClr>
            </a:pPr>
            <a:endParaRPr lang="fr-FR" altLang="fr-FR" dirty="0">
              <a:solidFill>
                <a:schemeClr val="accent1"/>
              </a:solidFill>
              <a:highlight>
                <a:srgbClr val="FFFF00"/>
              </a:highlight>
            </a:endParaRPr>
          </a:p>
          <a:p>
            <a:endParaRPr lang="fr-FR" dirty="0">
              <a:solidFill>
                <a:schemeClr val="accent1"/>
              </a:solidFill>
            </a:endParaRP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B27ED33C-92BA-0A42-9C7A-979138E0F0B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2022" y="2405202"/>
            <a:ext cx="1119809" cy="1023798"/>
          </a:xfrm>
          <a:prstGeom prst="rect">
            <a:avLst/>
          </a:prstGeom>
        </p:spPr>
      </p:pic>
      <p:pic>
        <p:nvPicPr>
          <p:cNvPr id="9" name="Picture 4">
            <a:extLst>
              <a:ext uri="{FF2B5EF4-FFF2-40B4-BE49-F238E27FC236}">
                <a16:creationId xmlns:a16="http://schemas.microsoft.com/office/drawing/2014/main" id="{BB873A55-72EA-0D42-9495-D2BB86B4A9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25270" y="2070961"/>
            <a:ext cx="2032685" cy="131576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pic>
        <p:nvPicPr>
          <p:cNvPr id="10" name="Picture 2">
            <a:extLst>
              <a:ext uri="{FF2B5EF4-FFF2-40B4-BE49-F238E27FC236}">
                <a16:creationId xmlns:a16="http://schemas.microsoft.com/office/drawing/2014/main" id="{BD3D0B61-EC40-AE4C-887C-668E6EF8B6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025270" y="3582205"/>
            <a:ext cx="1995972" cy="129199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AB82BDB8-48DF-984A-8E7B-36B94A31B61D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157162"/>
            <a:ext cx="1717851" cy="1211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0885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0C0C28-190B-BB4B-9E1E-A83EA02113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965" y="136525"/>
            <a:ext cx="11708295" cy="1325563"/>
          </a:xfrm>
        </p:spPr>
        <p:txBody>
          <a:bodyPr>
            <a:normAutofit/>
          </a:bodyPr>
          <a:lstStyle/>
          <a:p>
            <a:pPr algn="ctr"/>
            <a:r>
              <a:rPr lang="fr-FR" b="1" dirty="0">
                <a:solidFill>
                  <a:srgbClr val="0070C0"/>
                </a:solidFill>
              </a:rPr>
              <a:t>Liens entre pairs aidants familiaux et </a:t>
            </a:r>
            <a:br>
              <a:rPr lang="fr-FR" b="1" dirty="0">
                <a:solidFill>
                  <a:srgbClr val="0070C0"/>
                </a:solidFill>
              </a:rPr>
            </a:br>
            <a:r>
              <a:rPr lang="fr-FR" b="1" dirty="0">
                <a:solidFill>
                  <a:srgbClr val="0070C0"/>
                </a:solidFill>
              </a:rPr>
              <a:t>pairs aidants usagers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2FA6301-6B46-0D4D-A235-87DD5D826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311" y="1462088"/>
            <a:ext cx="10952923" cy="4968875"/>
          </a:xfrm>
        </p:spPr>
        <p:txBody>
          <a:bodyPr>
            <a:normAutofit fontScale="70000" lnSpcReduction="20000"/>
          </a:bodyPr>
          <a:lstStyle/>
          <a:p>
            <a:r>
              <a:rPr lang="fr-FR" dirty="0"/>
              <a:t>Depuis plusieurs années des personnes vivant avec une maladie psychique adhèrent à l’UNAFAM,</a:t>
            </a:r>
          </a:p>
          <a:p>
            <a:pPr lvl="1"/>
            <a:r>
              <a:rPr lang="fr-FR" dirty="0"/>
              <a:t>en tant que pair aidant usager, eux-mêmes aidant familial ou tout simplement en tant que personne rétablie souhaitant partager son expérience. </a:t>
            </a:r>
          </a:p>
          <a:p>
            <a:r>
              <a:rPr lang="fr-FR" dirty="0"/>
              <a:t>Cette ouverture génère des moments de collaboration d’une très grande richesse </a:t>
            </a:r>
          </a:p>
          <a:p>
            <a:pPr lvl="1"/>
            <a:r>
              <a:rPr lang="fr-FR" dirty="0"/>
              <a:t>Collaborations pour la conception des formations</a:t>
            </a:r>
          </a:p>
          <a:p>
            <a:pPr lvl="1"/>
            <a:r>
              <a:rPr lang="fr-FR" dirty="0"/>
              <a:t>Collaborations lors notamment des formations suivies par les nouveaux bénévoles, pour l’animation de café rencontre, ou d’autres activités dans les délégations ex SISM.</a:t>
            </a:r>
          </a:p>
          <a:p>
            <a:r>
              <a:rPr lang="fr-FR" dirty="0"/>
              <a:t>Elle génère également des réflexions pour adapter le cadre de nos activités : l’ADN de l’UNAFAM c’est l’accueil entre pair, </a:t>
            </a:r>
          </a:p>
          <a:p>
            <a:pPr lvl="1"/>
            <a:r>
              <a:rPr lang="fr-FR" dirty="0"/>
              <a:t>peut-on accueillir pour la première fois des proches, souvent en grande détresse avec un pair aidant usager?</a:t>
            </a:r>
          </a:p>
          <a:p>
            <a:pPr lvl="1"/>
            <a:r>
              <a:rPr lang="fr-FR" dirty="0"/>
              <a:t>est-il nécessaire de conserver des moments « sanctuarisés » de pair à pair? </a:t>
            </a:r>
          </a:p>
          <a:p>
            <a:pPr lvl="1"/>
            <a:r>
              <a:rPr lang="fr-FR" dirty="0"/>
              <a:t>certains échanges pourraient-ils être déstabilisants pour les pairs aidants usagers comme pour les aidants familiaux</a:t>
            </a:r>
          </a:p>
          <a:p>
            <a:pPr lvl="1"/>
            <a:r>
              <a:rPr lang="fr-FR" dirty="0"/>
              <a:t>comment rester authentique tout en conservant bienveillance et sécurité dans le dialogue?</a:t>
            </a:r>
          </a:p>
          <a:p>
            <a:r>
              <a:rPr lang="fr-FR" dirty="0"/>
              <a:t>La force du témoignage des uns et des autres fait évoluer les représentations de tous ( exemple des soins sous contrainte).</a:t>
            </a:r>
          </a:p>
          <a:p>
            <a:r>
              <a:rPr lang="fr-FR" dirty="0"/>
              <a:t>L’échange avec des personnes sur le chemin du rétablissement est un puissant vecteur d’espoir   </a:t>
            </a:r>
          </a:p>
          <a:p>
            <a:pPr marL="0" indent="0">
              <a:buNone/>
            </a:pPr>
            <a:r>
              <a:rPr lang="fr-FR" dirty="0"/>
              <a:t>« </a:t>
            </a:r>
            <a:r>
              <a:rPr lang="fr-FR" i="1" dirty="0"/>
              <a:t>Le rétablissement c’est un mur d’escalade, j’ai saisi toutes les prises, toutes les mains, maintenant je veux moi aussi faire partie du mur d’escalade »  Jonathan, pair aidant usager. </a:t>
            </a: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C525EA1-7EED-7344-A095-5AB175F5C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La psychiatrie en Ile-de-France : quels outils au service des familles ?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284E6DBF-DB11-8943-BCFD-B195231BE79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17972"/>
            <a:ext cx="1717851" cy="1211051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8EC5F291-CED4-3444-928E-3D90147645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24124" y="103740"/>
            <a:ext cx="2422101" cy="132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90824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Espace réservé du numéro de diapositive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Book Antiqu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0A2716C9-F5B3-8946-9E38-9234A27FF8E0}" type="slidenum">
              <a:rPr lang="fr-FR" sz="1400">
                <a:solidFill>
                  <a:srgbClr val="FFFFFF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fr-FR" sz="1400">
              <a:solidFill>
                <a:srgbClr val="FFFFFF"/>
              </a:solidFill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1622362" y="263710"/>
            <a:ext cx="69714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fr-FR" sz="32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Mieux accompagner les familles pour </a:t>
            </a:r>
          </a:p>
          <a:p>
            <a:pPr algn="ctr">
              <a:spcBef>
                <a:spcPct val="0"/>
              </a:spcBef>
              <a:defRPr/>
            </a:pPr>
            <a:r>
              <a:rPr lang="fr-FR" sz="32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une dynamique collective</a:t>
            </a:r>
          </a:p>
        </p:txBody>
      </p:sp>
      <p:pic>
        <p:nvPicPr>
          <p:cNvPr id="29" name="Image 2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56667"/>
            <a:ext cx="1717851" cy="1211051"/>
          </a:xfrm>
          <a:prstGeom prst="rect">
            <a:avLst/>
          </a:prstGeom>
        </p:spPr>
      </p:pic>
      <p:sp>
        <p:nvSpPr>
          <p:cNvPr id="35" name="ZoneTexte 34"/>
          <p:cNvSpPr txBox="1"/>
          <p:nvPr/>
        </p:nvSpPr>
        <p:spPr>
          <a:xfrm>
            <a:off x="2386735" y="5988947"/>
            <a:ext cx="7487816" cy="400110"/>
          </a:xfrm>
          <a:prstGeom prst="rect">
            <a:avLst/>
          </a:prstGeom>
          <a:solidFill>
            <a:schemeClr val="bg1"/>
          </a:solidFill>
          <a:ln w="12700">
            <a:solidFill>
              <a:srgbClr val="FF000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2000" b="1" cap="small" dirty="0">
                <a:solidFill>
                  <a:srgbClr val="FF0000"/>
                </a:solidFill>
                <a:latin typeface="+mj-lt"/>
              </a:rPr>
              <a:t>UN IMPERATIF : Permettre Aux FAMILLES de Rencontrer leurs Pairs 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3736E4A4-3AE1-4634-8C92-BCCDADAEE34B}"/>
              </a:ext>
            </a:extLst>
          </p:cNvPr>
          <p:cNvSpPr txBox="1"/>
          <p:nvPr/>
        </p:nvSpPr>
        <p:spPr>
          <a:xfrm>
            <a:off x="7608813" y="825387"/>
            <a:ext cx="1717851" cy="120032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fr-FR" sz="2400" dirty="0">
                <a:solidFill>
                  <a:schemeClr val="tx1"/>
                </a:solidFill>
              </a:rPr>
              <a:t>Partenariat Psycho</a:t>
            </a:r>
          </a:p>
          <a:p>
            <a:pPr algn="ctr">
              <a:defRPr/>
            </a:pPr>
            <a:r>
              <a:rPr lang="fr-FR" sz="2400" dirty="0">
                <a:solidFill>
                  <a:schemeClr val="tx1"/>
                </a:solidFill>
              </a:rPr>
              <a:t>éducation</a:t>
            </a: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61A6DC0C-D347-4B7E-938D-907ABDB03188}"/>
              </a:ext>
            </a:extLst>
          </p:cNvPr>
          <p:cNvGrpSpPr/>
          <p:nvPr/>
        </p:nvGrpSpPr>
        <p:grpSpPr>
          <a:xfrm>
            <a:off x="1535123" y="1203018"/>
            <a:ext cx="9121753" cy="4590079"/>
            <a:chOff x="1649811" y="976031"/>
            <a:chExt cx="9121753" cy="4590079"/>
          </a:xfrm>
        </p:grpSpPr>
        <p:sp>
          <p:nvSpPr>
            <p:cNvPr id="28" name="Rectangle 27"/>
            <p:cNvSpPr/>
            <p:nvPr/>
          </p:nvSpPr>
          <p:spPr>
            <a:xfrm>
              <a:off x="1729776" y="4151718"/>
              <a:ext cx="1128885" cy="830997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wrap="none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>
                <a:defRPr/>
              </a:pPr>
              <a:r>
                <a:rPr lang="fr-FR" sz="2400" b="1" dirty="0">
                  <a:ln w="11430"/>
                  <a:solidFill>
                    <a:schemeClr val="tx1"/>
                  </a:solidFill>
                </a:rPr>
                <a:t>Ecoute </a:t>
              </a:r>
            </a:p>
            <a:p>
              <a:pPr algn="ctr">
                <a:defRPr/>
              </a:pPr>
              <a:r>
                <a:rPr lang="fr-FR" sz="2400" b="1" dirty="0">
                  <a:ln w="11430"/>
                  <a:solidFill>
                    <a:schemeClr val="tx1"/>
                  </a:solidFill>
                </a:rPr>
                <a:t>famille</a:t>
              </a:r>
            </a:p>
          </p:txBody>
        </p:sp>
        <p:sp>
          <p:nvSpPr>
            <p:cNvPr id="32" name="Flèche droite rayée 31"/>
            <p:cNvSpPr/>
            <p:nvPr/>
          </p:nvSpPr>
          <p:spPr>
            <a:xfrm rot="21128297">
              <a:off x="1839914" y="2343150"/>
              <a:ext cx="8885237" cy="1550988"/>
            </a:xfrm>
            <a:prstGeom prst="stripedRightArrow">
              <a:avLst>
                <a:gd name="adj1" fmla="val 48962"/>
                <a:gd name="adj2" fmla="val 47063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r>
                <a:rPr lang="fr-FR" sz="2200" b="1" dirty="0">
                  <a:solidFill>
                    <a:srgbClr val="000000"/>
                  </a:solidFill>
                </a:rPr>
                <a:t>Ensemble: 	</a:t>
              </a:r>
              <a:r>
                <a:rPr lang="fr-FR" sz="2200" b="1" dirty="0">
                  <a:solidFill>
                    <a:srgbClr val="000000"/>
                  </a:solidFill>
                  <a:sym typeface="Wingdings"/>
                </a:rPr>
                <a:t></a:t>
              </a:r>
              <a:r>
                <a:rPr lang="fr-FR" sz="2200" b="1" dirty="0">
                  <a:solidFill>
                    <a:srgbClr val="000000"/>
                  </a:solidFill>
                </a:rPr>
                <a:t>retrouver confiance et estime de soi, se former  </a:t>
              </a:r>
            </a:p>
            <a:p>
              <a:pPr lvl="4">
                <a:buFont typeface="Wingdings" pitchFamily="2" charset="2"/>
                <a:buChar char="ð"/>
                <a:defRPr/>
              </a:pPr>
              <a:r>
                <a:rPr lang="fr-FR" sz="2200" b="1" dirty="0">
                  <a:solidFill>
                    <a:srgbClr val="000000"/>
                  </a:solidFill>
                </a:rPr>
                <a:t>ne plus subir mais agir </a:t>
              </a:r>
              <a:endParaRPr lang="fr-FR" sz="2200" dirty="0"/>
            </a:p>
            <a:p>
              <a:pPr>
                <a:defRPr/>
              </a:pPr>
              <a:endParaRPr lang="fr-FR" sz="2200" dirty="0"/>
            </a:p>
          </p:txBody>
        </p:sp>
        <p:sp>
          <p:nvSpPr>
            <p:cNvPr id="37" name="ZoneTexte 36"/>
            <p:cNvSpPr txBox="1"/>
            <p:nvPr/>
          </p:nvSpPr>
          <p:spPr>
            <a:xfrm>
              <a:off x="4230289" y="1742765"/>
              <a:ext cx="2145095" cy="954107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fr-FR" sz="2800" dirty="0"/>
                <a:t>Groupe de parole</a:t>
              </a:r>
              <a:endParaRPr lang="fr-FR" dirty="0"/>
            </a:p>
          </p:txBody>
        </p:sp>
        <p:sp>
          <p:nvSpPr>
            <p:cNvPr id="39" name="ZoneTexte 38"/>
            <p:cNvSpPr txBox="1"/>
            <p:nvPr/>
          </p:nvSpPr>
          <p:spPr>
            <a:xfrm>
              <a:off x="6420916" y="3583291"/>
              <a:ext cx="1656284" cy="400110"/>
            </a:xfrm>
            <a:prstGeom prst="rect">
              <a:avLst/>
            </a:prstGeom>
            <a:solidFill>
              <a:srgbClr val="FF6699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fr-FR" sz="2000" dirty="0"/>
                <a:t>Un Réseau</a:t>
              </a:r>
            </a:p>
          </p:txBody>
        </p:sp>
        <p:sp>
          <p:nvSpPr>
            <p:cNvPr id="51" name="ZoneTexte 50"/>
            <p:cNvSpPr txBox="1"/>
            <p:nvPr/>
          </p:nvSpPr>
          <p:spPr>
            <a:xfrm>
              <a:off x="1680106" y="2459601"/>
              <a:ext cx="1228220" cy="523220"/>
            </a:xfrm>
            <a:prstGeom prst="rect">
              <a:avLst/>
            </a:prstGeom>
            <a:solidFill>
              <a:srgbClr val="FFC000"/>
            </a:solidFill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fr-FR" sz="2800" dirty="0"/>
                <a:t>Accueil</a:t>
              </a:r>
            </a:p>
          </p:txBody>
        </p:sp>
        <p:sp>
          <p:nvSpPr>
            <p:cNvPr id="53" name="ZoneTexte 52"/>
            <p:cNvSpPr txBox="1"/>
            <p:nvPr/>
          </p:nvSpPr>
          <p:spPr>
            <a:xfrm>
              <a:off x="8112224" y="3140968"/>
              <a:ext cx="2555776" cy="1323439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fr-FR" sz="2000" dirty="0"/>
                <a:t>Conférences:  </a:t>
              </a:r>
            </a:p>
            <a:p>
              <a:pPr>
                <a:defRPr/>
              </a:pPr>
              <a:r>
                <a:rPr lang="fr-FR" sz="2000" dirty="0"/>
                <a:t>Familles</a:t>
              </a:r>
            </a:p>
            <a:p>
              <a:pPr>
                <a:defRPr/>
              </a:pPr>
              <a:r>
                <a:rPr lang="fr-FR" sz="2000" dirty="0"/>
                <a:t>Usagers et Professionnels</a:t>
              </a:r>
            </a:p>
          </p:txBody>
        </p:sp>
        <p:sp>
          <p:nvSpPr>
            <p:cNvPr id="30" name="ZoneTexte 29"/>
            <p:cNvSpPr txBox="1"/>
            <p:nvPr/>
          </p:nvSpPr>
          <p:spPr>
            <a:xfrm>
              <a:off x="3269054" y="3927051"/>
              <a:ext cx="2441458" cy="120032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 cmpd="dbl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solidFill>
                    <a:schemeClr val="tx2">
                      <a:lumMod val="75000"/>
                    </a:schemeClr>
                  </a:solidFill>
                </a:rPr>
                <a:t>Centre de documentation</a:t>
              </a:r>
            </a:p>
            <a:p>
              <a:pPr algn="ctr"/>
              <a:r>
                <a:rPr lang="fr-FR" dirty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solidFill>
                    <a:schemeClr val="tx2">
                      <a:lumMod val="75000"/>
                    </a:schemeClr>
                  </a:solidFill>
                </a:rPr>
                <a:t>Site internet</a:t>
              </a:r>
            </a:p>
            <a:p>
              <a:pPr algn="ctr"/>
              <a:r>
                <a:rPr lang="fr-FR" dirty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solidFill>
                    <a:schemeClr val="tx2">
                      <a:lumMod val="75000"/>
                    </a:schemeClr>
                  </a:solidFill>
                </a:rPr>
                <a:t>E-learning</a:t>
              </a:r>
            </a:p>
          </p:txBody>
        </p:sp>
        <p:sp>
          <p:nvSpPr>
            <p:cNvPr id="21" name="ZoneTexte 20"/>
            <p:cNvSpPr txBox="1"/>
            <p:nvPr/>
          </p:nvSpPr>
          <p:spPr>
            <a:xfrm>
              <a:off x="2858661" y="1516453"/>
              <a:ext cx="1578051" cy="1015663"/>
            </a:xfrm>
            <a:prstGeom prst="rect">
              <a:avLst/>
            </a:prstGeom>
            <a:solidFill>
              <a:srgbClr val="00B050"/>
            </a:soli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fr-FR" sz="2000" b="1" dirty="0"/>
                <a:t>INFORMER  et </a:t>
              </a:r>
            </a:p>
            <a:p>
              <a:pPr algn="ctr">
                <a:defRPr/>
              </a:pPr>
              <a:r>
                <a:rPr lang="fr-FR" sz="2000" b="1" dirty="0"/>
                <a:t>ORIENTER</a:t>
              </a:r>
            </a:p>
          </p:txBody>
        </p:sp>
        <p:pic>
          <p:nvPicPr>
            <p:cNvPr id="16" name="Image 15">
              <a:extLst>
                <a:ext uri="{FF2B5EF4-FFF2-40B4-BE49-F238E27FC236}">
                  <a16:creationId xmlns:a16="http://schemas.microsoft.com/office/drawing/2014/main" id="{081A93B1-374A-48DA-9DEF-FFD3045C925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67268" y="1978259"/>
              <a:ext cx="1584325" cy="504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EC062E7E-1393-4236-A78F-3E62FE32D843}"/>
                </a:ext>
              </a:extLst>
            </p:cNvPr>
            <p:cNvSpPr txBox="1"/>
            <p:nvPr/>
          </p:nvSpPr>
          <p:spPr>
            <a:xfrm>
              <a:off x="5727070" y="976031"/>
              <a:ext cx="2145095" cy="954107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fr-FR" sz="2800" dirty="0"/>
                <a:t>Groupe d’entraide</a:t>
              </a:r>
              <a:endParaRPr lang="fr-FR" dirty="0"/>
            </a:p>
          </p:txBody>
        </p:sp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02409394-CCA5-4A6D-B047-5246A0566D84}"/>
                </a:ext>
              </a:extLst>
            </p:cNvPr>
            <p:cNvSpPr txBox="1"/>
            <p:nvPr/>
          </p:nvSpPr>
          <p:spPr>
            <a:xfrm>
              <a:off x="6120906" y="4642780"/>
              <a:ext cx="4650658" cy="9233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fr-FR" b="1" dirty="0"/>
                <a:t>Les associations de famille: Une entraide, un booster, un accompagnement dans la durée. </a:t>
              </a:r>
              <a:br>
                <a:rPr lang="fr-FR" b="1" dirty="0"/>
              </a:br>
              <a:endParaRPr lang="fr-FR" dirty="0"/>
            </a:p>
          </p:txBody>
        </p:sp>
        <p:sp>
          <p:nvSpPr>
            <p:cNvPr id="31" name="Forme 30">
              <a:extLst>
                <a:ext uri="{FF2B5EF4-FFF2-40B4-BE49-F238E27FC236}">
                  <a16:creationId xmlns:a16="http://schemas.microsoft.com/office/drawing/2014/main" id="{8E4233BF-E16C-40F9-A688-8583ED7FCBF9}"/>
                </a:ext>
              </a:extLst>
            </p:cNvPr>
            <p:cNvSpPr/>
            <p:nvPr/>
          </p:nvSpPr>
          <p:spPr>
            <a:xfrm rot="4967757">
              <a:off x="1637964" y="1450172"/>
              <a:ext cx="1044693" cy="1020999"/>
            </a:xfrm>
            <a:prstGeom prst="swooshArrow">
              <a:avLst>
                <a:gd name="adj1" fmla="val 25000"/>
                <a:gd name="adj2" fmla="val 25000"/>
              </a:avLst>
            </a:prstGeom>
            <a:solidFill>
              <a:schemeClr val="accent2"/>
            </a:solidFill>
            <a:ln>
              <a:solidFill>
                <a:srgbClr val="FF0000"/>
              </a:solidFill>
            </a:ln>
          </p:spPr>
          <p:style>
            <a:lnRef idx="0">
              <a:schemeClr val="dk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tint val="4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</p:grpSp>
      <p:pic>
        <p:nvPicPr>
          <p:cNvPr id="3" name="Image 2">
            <a:extLst>
              <a:ext uri="{FF2B5EF4-FFF2-40B4-BE49-F238E27FC236}">
                <a16:creationId xmlns:a16="http://schemas.microsoft.com/office/drawing/2014/main" id="{FB135C17-6EB1-BD4E-BEC5-C08B342AF8E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63685" y="71409"/>
            <a:ext cx="2665346" cy="1672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092229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468</Words>
  <Application>Microsoft Office PowerPoint</Application>
  <PresentationFormat>Grand écran</PresentationFormat>
  <Paragraphs>60</Paragraphs>
  <Slides>4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0" baseType="lpstr">
      <vt:lpstr>Arial</vt:lpstr>
      <vt:lpstr>Book Antiqua</vt:lpstr>
      <vt:lpstr>Calibri</vt:lpstr>
      <vt:lpstr>Calibri Light</vt:lpstr>
      <vt:lpstr>Wingdings</vt:lpstr>
      <vt:lpstr>Thème Office</vt:lpstr>
      <vt:lpstr>UNAFAM Union Nationale des Amis et Familles de personnes Malades et/ou handicapées psychiques</vt:lpstr>
      <vt:lpstr>l’UNAFAM 60 ans de combats au service des aidants</vt:lpstr>
      <vt:lpstr>Liens entre pairs aidants familiaux et  pairs aidants usagers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</dc:title>
  <dc:creator>Compte Microsoft</dc:creator>
  <cp:lastModifiedBy>D W</cp:lastModifiedBy>
  <cp:revision>20</cp:revision>
  <dcterms:created xsi:type="dcterms:W3CDTF">2023-04-22T17:12:41Z</dcterms:created>
  <dcterms:modified xsi:type="dcterms:W3CDTF">2023-05-29T17:38:15Z</dcterms:modified>
</cp:coreProperties>
</file>