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6" r:id="rId3"/>
    <p:sldId id="261" r:id="rId4"/>
    <p:sldId id="292" r:id="rId5"/>
    <p:sldId id="271" r:id="rId6"/>
    <p:sldId id="272" r:id="rId7"/>
    <p:sldId id="262" r:id="rId8"/>
    <p:sldId id="274" r:id="rId9"/>
    <p:sldId id="278" r:id="rId10"/>
    <p:sldId id="280" r:id="rId11"/>
    <p:sldId id="282" r:id="rId12"/>
    <p:sldId id="283" r:id="rId13"/>
    <p:sldId id="284"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327"/>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_prenant_en_charge_les_macros.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9"/>
      <c:rotY val="20"/>
      <c:depthPercent val="100"/>
      <c:rAngAx val="1"/>
    </c:view3D>
    <c:floor>
      <c:thickness val="0"/>
      <c:spPr>
        <a:solidFill>
          <a:srgbClr val="C0C0C0"/>
        </a:solidFill>
        <a:ln w="12700">
          <a:solidFill>
            <a:srgbClr val="FFFFFF"/>
          </a:solidFill>
          <a:prstDash val="solid"/>
        </a:ln>
      </c:spPr>
    </c:floor>
    <c:sideWall>
      <c:thickness val="0"/>
      <c:spPr>
        <a:noFill/>
        <a:ln w="12700">
          <a:solidFill>
            <a:srgbClr val="FFFFFF"/>
          </a:solidFill>
          <a:prstDash val="solid"/>
        </a:ln>
      </c:spPr>
    </c:sideWall>
    <c:backWall>
      <c:thickness val="0"/>
      <c:spPr>
        <a:noFill/>
        <a:ln w="12700">
          <a:solidFill>
            <a:srgbClr val="FFFFFF"/>
          </a:solidFill>
          <a:prstDash val="solid"/>
        </a:ln>
      </c:spPr>
    </c:backWall>
    <c:plotArea>
      <c:layout>
        <c:manualLayout>
          <c:layoutTarget val="inner"/>
          <c:xMode val="edge"/>
          <c:yMode val="edge"/>
          <c:x val="0.10625"/>
          <c:y val="2.2499999999999999E-2"/>
          <c:w val="0.82343750000000004"/>
          <c:h val="0.8175"/>
        </c:manualLayout>
      </c:layout>
      <c:bar3DChart>
        <c:barDir val="col"/>
        <c:grouping val="clustered"/>
        <c:varyColors val="0"/>
        <c:ser>
          <c:idx val="0"/>
          <c:order val="0"/>
          <c:tx>
            <c:strRef>
              <c:f>Sheet1!$A$2</c:f>
              <c:strCache>
                <c:ptCount val="1"/>
                <c:pt idx="0">
                  <c:v>Début</c:v>
                </c:pt>
              </c:strCache>
            </c:strRef>
          </c:tx>
          <c:spPr>
            <a:solidFill>
              <a:srgbClr val="FF6600"/>
            </a:solidFill>
            <a:ln w="5202">
              <a:solidFill>
                <a:srgbClr val="000000"/>
              </a:solidFill>
              <a:prstDash val="solid"/>
            </a:ln>
          </c:spPr>
          <c:invertIfNegative val="0"/>
          <c:cat>
            <c:strRef>
              <c:f>Sheet1!$B$1:$B$1</c:f>
              <c:strCache>
                <c:ptCount val="1"/>
                <c:pt idx="0">
                  <c:v>DETRESSE/DEPRESSION</c:v>
                </c:pt>
              </c:strCache>
            </c:strRef>
          </c:cat>
          <c:val>
            <c:numRef>
              <c:f>Sheet1!$B$2:$B$2</c:f>
              <c:numCache>
                <c:formatCode>General</c:formatCode>
                <c:ptCount val="1"/>
                <c:pt idx="0">
                  <c:v>51.4</c:v>
                </c:pt>
              </c:numCache>
            </c:numRef>
          </c:val>
          <c:extLst>
            <c:ext xmlns:c16="http://schemas.microsoft.com/office/drawing/2014/chart" uri="{C3380CC4-5D6E-409C-BE32-E72D297353CC}">
              <c16:uniqueId val="{00000000-C22F-F340-A0BB-3432BF4F75CA}"/>
            </c:ext>
          </c:extLst>
        </c:ser>
        <c:ser>
          <c:idx val="1"/>
          <c:order val="1"/>
          <c:tx>
            <c:strRef>
              <c:f>Sheet1!$A$3</c:f>
              <c:strCache>
                <c:ptCount val="1"/>
                <c:pt idx="0">
                  <c:v>Fin</c:v>
                </c:pt>
              </c:strCache>
            </c:strRef>
          </c:tx>
          <c:spPr>
            <a:solidFill>
              <a:srgbClr val="FFFF99"/>
            </a:solidFill>
            <a:ln w="5202">
              <a:solidFill>
                <a:srgbClr val="000000"/>
              </a:solidFill>
              <a:prstDash val="solid"/>
            </a:ln>
          </c:spPr>
          <c:invertIfNegative val="0"/>
          <c:cat>
            <c:strRef>
              <c:f>Sheet1!$B$1:$B$1</c:f>
              <c:strCache>
                <c:ptCount val="1"/>
                <c:pt idx="0">
                  <c:v>DETRESSE/DEPRESSION</c:v>
                </c:pt>
              </c:strCache>
            </c:strRef>
          </c:cat>
          <c:val>
            <c:numRef>
              <c:f>Sheet1!$B$3:$B$3</c:f>
              <c:numCache>
                <c:formatCode>General</c:formatCode>
                <c:ptCount val="1"/>
                <c:pt idx="0">
                  <c:v>48.3</c:v>
                </c:pt>
              </c:numCache>
            </c:numRef>
          </c:val>
          <c:extLst>
            <c:ext xmlns:c16="http://schemas.microsoft.com/office/drawing/2014/chart" uri="{C3380CC4-5D6E-409C-BE32-E72D297353CC}">
              <c16:uniqueId val="{00000001-C22F-F340-A0BB-3432BF4F75CA}"/>
            </c:ext>
          </c:extLst>
        </c:ser>
        <c:ser>
          <c:idx val="2"/>
          <c:order val="2"/>
          <c:tx>
            <c:strRef>
              <c:f>Sheet1!$A$4</c:f>
              <c:strCache>
                <c:ptCount val="1"/>
                <c:pt idx="0">
                  <c:v>suivi</c:v>
                </c:pt>
              </c:strCache>
            </c:strRef>
          </c:tx>
          <c:spPr>
            <a:solidFill>
              <a:srgbClr val="99CC00"/>
            </a:solidFill>
            <a:ln w="5202">
              <a:solidFill>
                <a:srgbClr val="000000"/>
              </a:solidFill>
              <a:prstDash val="solid"/>
            </a:ln>
          </c:spPr>
          <c:invertIfNegative val="0"/>
          <c:cat>
            <c:strRef>
              <c:f>Sheet1!$B$1:$B$1</c:f>
              <c:strCache>
                <c:ptCount val="1"/>
                <c:pt idx="0">
                  <c:v>DETRESSE/DEPRESSION</c:v>
                </c:pt>
              </c:strCache>
            </c:strRef>
          </c:cat>
          <c:val>
            <c:numRef>
              <c:f>Sheet1!$B$4:$B$4</c:f>
              <c:numCache>
                <c:formatCode>General</c:formatCode>
                <c:ptCount val="1"/>
                <c:pt idx="0">
                  <c:v>40.799999999999997</c:v>
                </c:pt>
              </c:numCache>
            </c:numRef>
          </c:val>
          <c:extLst>
            <c:ext xmlns:c16="http://schemas.microsoft.com/office/drawing/2014/chart" uri="{C3380CC4-5D6E-409C-BE32-E72D297353CC}">
              <c16:uniqueId val="{00000002-C22F-F340-A0BB-3432BF4F75CA}"/>
            </c:ext>
          </c:extLst>
        </c:ser>
        <c:dLbls>
          <c:showLegendKey val="0"/>
          <c:showVal val="0"/>
          <c:showCatName val="0"/>
          <c:showSerName val="0"/>
          <c:showPercent val="0"/>
          <c:showBubbleSize val="0"/>
        </c:dLbls>
        <c:gapWidth val="150"/>
        <c:gapDepth val="0"/>
        <c:shape val="box"/>
        <c:axId val="1400768304"/>
        <c:axId val="1"/>
        <c:axId val="0"/>
      </c:bar3DChart>
      <c:catAx>
        <c:axId val="1400768304"/>
        <c:scaling>
          <c:orientation val="minMax"/>
        </c:scaling>
        <c:delete val="0"/>
        <c:axPos val="b"/>
        <c:numFmt formatCode="General" sourceLinked="1"/>
        <c:majorTickMark val="out"/>
        <c:minorTickMark val="none"/>
        <c:tickLblPos val="low"/>
        <c:spPr>
          <a:ln w="1301">
            <a:solidFill>
              <a:srgbClr val="000000"/>
            </a:solidFill>
            <a:prstDash val="solid"/>
          </a:ln>
        </c:spPr>
        <c:txPr>
          <a:bodyPr rot="0" vert="horz"/>
          <a:lstStyle/>
          <a:p>
            <a:pPr>
              <a:defRPr sz="1065" b="1" i="0" u="none" strike="noStrike" baseline="0">
                <a:solidFill>
                  <a:srgbClr val="000000"/>
                </a:solidFill>
                <a:latin typeface="Geneva"/>
                <a:ea typeface="Geneva"/>
                <a:cs typeface="Geneva"/>
              </a:defRPr>
            </a:pPr>
            <a:endParaRPr lang="fr-FR"/>
          </a:p>
        </c:txPr>
        <c:crossAx val="1"/>
        <c:crosses val="autoZero"/>
        <c:auto val="1"/>
        <c:lblAlgn val="ctr"/>
        <c:lblOffset val="100"/>
        <c:tickLblSkip val="1"/>
        <c:tickMarkSkip val="1"/>
        <c:noMultiLvlLbl val="0"/>
      </c:catAx>
      <c:valAx>
        <c:axId val="1"/>
        <c:scaling>
          <c:orientation val="minMax"/>
          <c:max val="55"/>
          <c:min val="30"/>
        </c:scaling>
        <c:delete val="0"/>
        <c:axPos val="l"/>
        <c:majorGridlines>
          <c:spPr>
            <a:ln w="5202">
              <a:solidFill>
                <a:srgbClr val="FFFFFF"/>
              </a:solidFill>
              <a:prstDash val="solid"/>
            </a:ln>
          </c:spPr>
        </c:majorGridlines>
        <c:numFmt formatCode="General" sourceLinked="1"/>
        <c:majorTickMark val="out"/>
        <c:minorTickMark val="none"/>
        <c:tickLblPos val="nextTo"/>
        <c:spPr>
          <a:ln w="1301">
            <a:solidFill>
              <a:srgbClr val="000000"/>
            </a:solidFill>
            <a:prstDash val="solid"/>
          </a:ln>
        </c:spPr>
        <c:txPr>
          <a:bodyPr rot="0" vert="horz"/>
          <a:lstStyle/>
          <a:p>
            <a:pPr>
              <a:defRPr sz="655" b="1" i="0" u="none" strike="noStrike" baseline="0">
                <a:solidFill>
                  <a:srgbClr val="000000"/>
                </a:solidFill>
                <a:latin typeface="Geneva"/>
                <a:ea typeface="Geneva"/>
                <a:cs typeface="Geneva"/>
              </a:defRPr>
            </a:pPr>
            <a:endParaRPr lang="fr-FR"/>
          </a:p>
        </c:txPr>
        <c:crossAx val="1400768304"/>
        <c:crosses val="autoZero"/>
        <c:crossBetween val="between"/>
        <c:majorUnit val="5"/>
        <c:minorUnit val="2"/>
      </c:valAx>
      <c:spPr>
        <a:noFill/>
        <a:ln w="10404">
          <a:noFill/>
        </a:ln>
      </c:spPr>
    </c:plotArea>
    <c:legend>
      <c:legendPos val="r"/>
      <c:layout>
        <c:manualLayout>
          <c:xMode val="edge"/>
          <c:yMode val="edge"/>
          <c:x val="0.8"/>
          <c:y val="0.19"/>
          <c:w val="0.2"/>
          <c:h val="0.3175"/>
        </c:manualLayout>
      </c:layout>
      <c:overlay val="0"/>
      <c:spPr>
        <a:noFill/>
        <a:ln w="5202">
          <a:solidFill>
            <a:srgbClr val="FFFFFF"/>
          </a:solidFill>
          <a:prstDash val="solid"/>
        </a:ln>
      </c:spPr>
      <c:txPr>
        <a:bodyPr/>
        <a:lstStyle/>
        <a:p>
          <a:pPr>
            <a:defRPr sz="903" b="1" i="0" u="none" strike="noStrike" baseline="0">
              <a:solidFill>
                <a:srgbClr val="000000"/>
              </a:solidFill>
              <a:latin typeface="Geneva"/>
              <a:ea typeface="Geneva"/>
              <a:cs typeface="Geneva"/>
            </a:defRPr>
          </a:pPr>
          <a:endParaRPr lang="fr-FR"/>
        </a:p>
      </c:txPr>
    </c:legend>
    <c:plotVisOnly val="1"/>
    <c:dispBlanksAs val="gap"/>
    <c:showDLblsOverMax val="0"/>
  </c:chart>
  <c:spPr>
    <a:noFill/>
    <a:ln>
      <a:noFill/>
    </a:ln>
  </c:spPr>
  <c:txPr>
    <a:bodyPr/>
    <a:lstStyle/>
    <a:p>
      <a:pPr>
        <a:defRPr sz="655" b="1" i="0" u="none" strike="noStrike" baseline="0">
          <a:solidFill>
            <a:srgbClr val="000000"/>
          </a:solidFill>
          <a:latin typeface="Geneva"/>
          <a:ea typeface="Geneva"/>
          <a:cs typeface="Geneva"/>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DD61E-E1D3-1443-8982-AC1668816F57}" type="datetimeFigureOut">
              <a:rPr lang="fr-FR" smtClean="0"/>
              <a:t>21/05/2023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201F8-A29B-494C-A3B2-DE3C2630F121}" type="slidenum">
              <a:rPr lang="fr-FR" smtClean="0"/>
              <a:t>‹N°›</a:t>
            </a:fld>
            <a:endParaRPr lang="fr-FR"/>
          </a:p>
        </p:txBody>
      </p:sp>
    </p:spTree>
    <p:extLst>
      <p:ext uri="{BB962C8B-B14F-4D97-AF65-F5344CB8AC3E}">
        <p14:creationId xmlns:p14="http://schemas.microsoft.com/office/powerpoint/2010/main" val="300103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208179F-C7B5-43C5-9AAF-EFDE71DA6C00}" type="slidenum">
              <a:rPr lang="fr-FR" smtClean="0"/>
              <a:t>1</a:t>
            </a:fld>
            <a:endParaRPr lang="fr-FR"/>
          </a:p>
        </p:txBody>
      </p:sp>
    </p:spTree>
    <p:extLst>
      <p:ext uri="{BB962C8B-B14F-4D97-AF65-F5344CB8AC3E}">
        <p14:creationId xmlns:p14="http://schemas.microsoft.com/office/powerpoint/2010/main" val="186540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10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DBE1D6-9B32-1B4D-AF5D-109B0537F565}" type="slidenum">
              <a:rPr lang="en-US" smtClean="0">
                <a:ea typeface="ＭＳ Ｐゴシック" pitchFamily="-65" charset="-128"/>
                <a:cs typeface="ＭＳ Ｐゴシック" pitchFamily="-65" charset="-128"/>
              </a:rPr>
              <a:pPr fontAlgn="base">
                <a:spcBef>
                  <a:spcPct val="0"/>
                </a:spcBef>
                <a:spcAft>
                  <a:spcPct val="0"/>
                </a:spcAft>
                <a:defRPr/>
              </a:pPr>
              <a:t>12</a:t>
            </a:fld>
            <a:endParaRPr lang="en-US">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p>
        </p:txBody>
      </p:sp>
      <p:sp>
        <p:nvSpPr>
          <p:cNvPr id="318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5635B2-478A-AE4A-A39F-7940FFB83ADB}" type="slidenum">
              <a:rPr lang="en-US" smtClean="0">
                <a:ea typeface="ＭＳ Ｐゴシック" pitchFamily="-65" charset="-128"/>
                <a:cs typeface="ＭＳ Ｐゴシック" pitchFamily="-65" charset="-128"/>
              </a:rPr>
              <a:pPr fontAlgn="base">
                <a:spcBef>
                  <a:spcPct val="0"/>
                </a:spcBef>
                <a:spcAft>
                  <a:spcPct val="0"/>
                </a:spcAft>
                <a:defRPr/>
              </a:pPr>
              <a:t>13</a:t>
            </a:fld>
            <a:endParaRPr lang="en-US">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5800" y="4343400"/>
            <a:ext cx="5943600" cy="4114800"/>
          </a:xfrm>
          <a:noFill/>
        </p:spPr>
        <p:txBody>
          <a:bodyPr wrap="square" numCol="1" anchor="t" anchorCtr="0" compatLnSpc="1">
            <a:prstTxWarp prst="textNoShape">
              <a:avLst/>
            </a:prstTxWarp>
            <a:normAutofit/>
          </a:bodyPr>
          <a:lstStyle/>
          <a:p>
            <a:pPr>
              <a:buFontTx/>
              <a:buChar char="-"/>
            </a:pPr>
            <a:endParaRPr lang="en-US" sz="1571" baseline="0" dirty="0"/>
          </a:p>
          <a:p>
            <a:pPr>
              <a:buFontTx/>
              <a:buChar char="-"/>
            </a:pPr>
            <a:endParaRPr lang="en-US" sz="1419" baseline="0" dirty="0"/>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8A6114-EAFF-6B4F-BC7D-6D9FE7920E75}" type="slidenum">
              <a:rPr lang="en-US" smtClean="0">
                <a:ea typeface="ＭＳ Ｐゴシック" pitchFamily="-65" charset="-128"/>
                <a:cs typeface="ＭＳ Ｐゴシック" pitchFamily="-65" charset="-128"/>
              </a:rPr>
              <a:pPr fontAlgn="base">
                <a:spcBef>
                  <a:spcPct val="0"/>
                </a:spcBef>
                <a:spcAft>
                  <a:spcPct val="0"/>
                </a:spcAft>
                <a:defRPr/>
              </a:pPr>
              <a:t>14</a:t>
            </a:fld>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b="1" dirty="0"/>
              <a:t>2001</a:t>
            </a:r>
            <a:r>
              <a:rPr lang="fr-FR" sz="1200" dirty="0"/>
              <a:t> ( soit environ 25 ans après les travaux de Gunderson et l’introduction du trouble au DSM3)  Hoffman et Fruzetti créent</a:t>
            </a:r>
            <a:r>
              <a:rPr lang="fr-FR" sz="1200" baseline="0" dirty="0"/>
              <a:t> la </a:t>
            </a:r>
            <a:r>
              <a:rPr lang="fr-FR" sz="1200" dirty="0"/>
              <a:t> NEA BPD afin de développer l’attention et la compréhension du public de ce trouble, la diminution de la stigmatisation des personnes atteintes et de leurs proches, encourager la recherche et améliorer les conditions de vie de tous ceux affectés par le TPL.</a:t>
            </a:r>
            <a:endParaRPr lang="fr-FR" sz="1200" b="1" dirty="0"/>
          </a:p>
          <a:p>
            <a:pPr marL="0" indent="0">
              <a:buNone/>
            </a:pPr>
            <a:endParaRPr lang="fr-FR" sz="1200" b="1" dirty="0"/>
          </a:p>
          <a:p>
            <a:pPr marL="0" indent="0">
              <a:buNone/>
            </a:pPr>
            <a:r>
              <a:rPr lang="fr-FR" sz="1200" b="1" dirty="0"/>
              <a:t>2003 </a:t>
            </a:r>
            <a:r>
              <a:rPr lang="fr-FR" sz="1200" b="0" dirty="0"/>
              <a:t>le programme connexions familiales est créer pour les proches de TPL. Il est basé très</a:t>
            </a:r>
            <a:r>
              <a:rPr lang="fr-FR" sz="1200" b="0" baseline="0" dirty="0"/>
              <a:t> largement sur la TCD développée dans les années 80 par Marsha Linehan  qui a fait ses preuve pour les patients souffrant de ce trouble.</a:t>
            </a:r>
          </a:p>
          <a:p>
            <a:pPr marL="0" indent="0">
              <a:buNone/>
            </a:pPr>
            <a:endParaRPr lang="fr-FR" sz="1200" b="0" baseline="0" dirty="0"/>
          </a:p>
          <a:p>
            <a:pPr marL="0" marR="0" indent="0" algn="just" defTabSz="457200" rtl="0" eaLnBrk="1" fontAlgn="auto" latinLnBrk="0" hangingPunct="1">
              <a:lnSpc>
                <a:spcPct val="100000"/>
              </a:lnSpc>
              <a:spcBef>
                <a:spcPts val="0"/>
              </a:spcBef>
              <a:spcAft>
                <a:spcPts val="0"/>
              </a:spcAft>
              <a:buClrTx/>
              <a:buSzTx/>
              <a:buFontTx/>
              <a:buNone/>
              <a:tabLst/>
              <a:defRPr/>
            </a:pPr>
            <a:r>
              <a:rPr lang="fr-FR" sz="1600" b="1" dirty="0"/>
              <a:t>Depuis de nombreux pays ont créer leur propre réseau/association: </a:t>
            </a:r>
            <a:r>
              <a:rPr lang="fr-FR" sz="1600" dirty="0"/>
              <a:t>Canada, Australie, Italie, Israël, Suède, Suisse ...</a:t>
            </a:r>
            <a:r>
              <a:rPr lang="fr-FR" sz="1600" b="1" dirty="0"/>
              <a:t> À ce jour le programme est actif</a:t>
            </a:r>
            <a:r>
              <a:rPr lang="fr-FR" sz="1600" b="1" baseline="0" dirty="0"/>
              <a:t> dans 22 pays avec plus de 700 formateurs et 70000 parents ou proches ont suivis le programme de formation</a:t>
            </a:r>
            <a:endParaRPr lang="fr-FR" sz="1600" b="1" dirty="0"/>
          </a:p>
          <a:p>
            <a:pPr algn="just"/>
            <a:endParaRPr lang="fr-FR" sz="1600" dirty="0"/>
          </a:p>
          <a:p>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r>
              <a:rPr lang="fr-FR" b="1" dirty="0"/>
              <a:t>En ce qui nous concerne Juin 2017 </a:t>
            </a:r>
            <a:r>
              <a:rPr lang="fr-FR" sz="1200" b="1" dirty="0"/>
              <a:t>un week-end de formation au programme Connexions familiales</a:t>
            </a:r>
            <a:r>
              <a:rPr lang="fr-FR" sz="1200" dirty="0"/>
              <a:t>, organisé par le CHV, le centre hospitalier de Plaisir et l’UNAFAM, animée par une des responsables de la NEA-BPD, </a:t>
            </a:r>
            <a:r>
              <a:rPr lang="fr-FR" sz="1200" b="1" dirty="0"/>
              <a:t>a lieu à Versaille</a:t>
            </a:r>
            <a:r>
              <a:rPr lang="fr-FR" sz="1200" dirty="0"/>
              <a:t>s et réuni une trentaine de parents de TPL et une vingtaine de thérapeutes  ( Français, Suisse, Italien...)</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t>En septembre 2018, </a:t>
            </a:r>
            <a:r>
              <a:rPr lang="fr-FR" sz="1200" dirty="0"/>
              <a:t>après avoir été formé à l’animation de formation et fortement soutenus et encouragés par une des responsables de la NEA-BPD, Marie- Paule de Valdivia, un petit groupe de Parents de TPL, ainsi que le Professeur Speranza et les Docteurs Postel-Vinay et Lida-</a:t>
            </a:r>
            <a:r>
              <a:rPr lang="fr-FR" sz="1200" dirty="0" err="1"/>
              <a:t>Pulik</a:t>
            </a:r>
            <a:r>
              <a:rPr lang="fr-FR" sz="1200" dirty="0"/>
              <a:t>, ont fondé </a:t>
            </a:r>
            <a:r>
              <a:rPr lang="fr-FR" sz="1200" b="1" dirty="0"/>
              <a:t>l’association Connexions Familiales, section francophone de la NEA BPD.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t>La première formation de parents au programme connexions familiales a débutée le 6 novembre 2018. </a:t>
            </a:r>
            <a:r>
              <a:rPr lang="fr-FR" sz="1200" dirty="0"/>
              <a:t>Elle a été animée par deux mères de jeunes femmes souffrants du TPL et le Dr Marion Postel- Vinay.</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t>Décembre 2019 </a:t>
            </a:r>
            <a:r>
              <a:rPr lang="fr-FR" sz="1200" dirty="0"/>
              <a:t>:Les troisièmes et quatrièmes sessions de formations sont actuellement en cours... Une cinquième est planifiée à compter du 15 janvier ( il reste quelques places!)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dirty="0"/>
          </a:p>
          <a:p>
            <a:endParaRPr lang="fr-FR" b="1" dirty="0"/>
          </a:p>
        </p:txBody>
      </p:sp>
      <p:sp>
        <p:nvSpPr>
          <p:cNvPr id="4" name="Espace réservé du numéro de diapositive 3"/>
          <p:cNvSpPr>
            <a:spLocks noGrp="1"/>
          </p:cNvSpPr>
          <p:nvPr>
            <p:ph type="sldNum" sz="quarter" idx="10"/>
          </p:nvPr>
        </p:nvSpPr>
        <p:spPr/>
        <p:txBody>
          <a:bodyPr/>
          <a:lstStyle/>
          <a:p>
            <a:fld id="{155E8F08-88B8-9940-826C-F3D3F12EC5E3}" type="slidenum">
              <a:rPr lang="fr-FR" smtClean="0"/>
              <a:t>2</a:t>
            </a:fld>
            <a:endParaRPr lang="fr-FR"/>
          </a:p>
        </p:txBody>
      </p:sp>
    </p:spTree>
    <p:extLst>
      <p:ext uri="{BB962C8B-B14F-4D97-AF65-F5344CB8AC3E}">
        <p14:creationId xmlns:p14="http://schemas.microsoft.com/office/powerpoint/2010/main" val="94493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b="1" u="sng" dirty="0">
                <a:solidFill>
                  <a:srgbClr val="800000"/>
                </a:solidFill>
              </a:rPr>
              <a:t>Pour qui </a:t>
            </a:r>
            <a:r>
              <a:rPr lang="fr-FR" sz="1200" dirty="0">
                <a:solidFill>
                  <a:srgbClr val="800000"/>
                </a:solidFill>
              </a:rPr>
              <a:t>: </a:t>
            </a:r>
            <a:r>
              <a:rPr lang="fr-FR" sz="1200" b="1" dirty="0"/>
              <a:t>les proches </a:t>
            </a:r>
            <a:r>
              <a:rPr lang="fr-FR" sz="1200" dirty="0"/>
              <a:t>(parents, conjoints, proches adultes) d’adolescents ou d’adultes souffrant de </a:t>
            </a:r>
            <a:r>
              <a:rPr lang="fr-FR" sz="1200" dirty="0" err="1"/>
              <a:t>dysrégulation</a:t>
            </a:r>
            <a:r>
              <a:rPr lang="fr-FR" sz="1200" dirty="0"/>
              <a:t> émotionnelle ou de troubles de la personnalité limite (TPL). Eventuellement un nombre limité de professionnels. </a:t>
            </a:r>
          </a:p>
          <a:p>
            <a:pPr algn="just"/>
            <a:endParaRPr lang="fr-FR" sz="1200" dirty="0"/>
          </a:p>
          <a:p>
            <a:pPr algn="just"/>
            <a:r>
              <a:rPr lang="fr-FR" sz="1200" b="1" u="sng" dirty="0">
                <a:solidFill>
                  <a:srgbClr val="800000"/>
                </a:solidFill>
              </a:rPr>
              <a:t>Animé par qui: </a:t>
            </a:r>
            <a:r>
              <a:rPr lang="fr-FR" sz="1200" b="1" dirty="0"/>
              <a:t>des parents bénévoles </a:t>
            </a:r>
            <a:r>
              <a:rPr lang="fr-FR" sz="1200" b="1" dirty="0">
                <a:solidFill>
                  <a:srgbClr val="000000"/>
                </a:solidFill>
              </a:rPr>
              <a:t>qui ont vécu l’expérience au contact d’un être cher souffrant du TPL</a:t>
            </a:r>
            <a:r>
              <a:rPr lang="fr-FR" sz="1200" dirty="0">
                <a:solidFill>
                  <a:srgbClr val="800000"/>
                </a:solidFill>
              </a:rPr>
              <a:t> </a:t>
            </a:r>
            <a:r>
              <a:rPr lang="fr-FR" sz="1200" dirty="0"/>
              <a:t>et </a:t>
            </a:r>
            <a:r>
              <a:rPr lang="fr-FR" sz="1200" b="1" dirty="0">
                <a:solidFill>
                  <a:srgbClr val="000000"/>
                </a:solidFill>
              </a:rPr>
              <a:t>qui ont reçu une formation de la NEA.BPD</a:t>
            </a:r>
            <a:r>
              <a:rPr lang="fr-FR" sz="1200" dirty="0"/>
              <a:t> les habilitant à diriger le programme. </a:t>
            </a:r>
            <a:r>
              <a:rPr lang="fr-FR" dirty="0"/>
              <a:t>Des psychiatres de l’association animent également parfois conjointement avec les parents formés</a:t>
            </a:r>
            <a:r>
              <a:rPr lang="fr-FR" sz="1200" dirty="0"/>
              <a:t>.</a:t>
            </a:r>
          </a:p>
          <a:p>
            <a:pPr algn="just"/>
            <a:endParaRPr lang="fr-FR" sz="1200" b="1" u="sng" dirty="0">
              <a:solidFill>
                <a:srgbClr val="800000"/>
              </a:solidFill>
            </a:endParaRPr>
          </a:p>
          <a:p>
            <a:pPr algn="just"/>
            <a:r>
              <a:rPr lang="fr-FR" sz="1200" b="1" u="sng" dirty="0">
                <a:solidFill>
                  <a:srgbClr val="800000"/>
                </a:solidFill>
              </a:rPr>
              <a:t>Objectif </a:t>
            </a:r>
            <a:r>
              <a:rPr lang="fr-FR" sz="1200" b="1" dirty="0"/>
              <a:t>: aider les participants à acquérir une meilleure compréhension de leur proche TPL, à améliorer leurs compétences</a:t>
            </a:r>
            <a:r>
              <a:rPr lang="fr-FR" sz="1200" dirty="0"/>
              <a:t> face aux difficultés psychiques et aux difficultés relationnelles qu’elles entraînent, </a:t>
            </a:r>
            <a:r>
              <a:rPr lang="fr-FR" sz="1200" b="1" dirty="0"/>
              <a:t>pour leur permettre de regagner un regard positif sur eux-mêmes, </a:t>
            </a:r>
            <a:r>
              <a:rPr lang="fr-FR" sz="1200" dirty="0"/>
              <a:t>sur leurs capacités à </a:t>
            </a:r>
            <a:r>
              <a:rPr lang="fr-FR" sz="1200" b="1" dirty="0"/>
              <a:t>être dans un lien constructif avec leur proche </a:t>
            </a:r>
            <a:r>
              <a:rPr lang="fr-FR" sz="1200" dirty="0"/>
              <a:t>et à en prendre soin</a:t>
            </a:r>
            <a:r>
              <a:rPr lang="fr-FR" sz="1200" b="1" dirty="0"/>
              <a:t>, et diminuer la tristesse, la colère et le sentiment d’impuissance. </a:t>
            </a:r>
          </a:p>
          <a:p>
            <a:pPr algn="just"/>
            <a:endParaRPr lang="fr-FR" sz="1200" dirty="0"/>
          </a:p>
          <a:p>
            <a:pPr algn="just"/>
            <a:r>
              <a:rPr lang="fr-FR" sz="1200" b="1" u="sng" dirty="0">
                <a:solidFill>
                  <a:srgbClr val="800000"/>
                </a:solidFill>
              </a:rPr>
              <a:t>Format</a:t>
            </a:r>
            <a:r>
              <a:rPr lang="fr-FR" sz="1200" b="1" dirty="0"/>
              <a:t> :  6 modules de formation sur 11 à 12 séances hebdomadaires consécutives de 2H</a:t>
            </a:r>
            <a:r>
              <a:rPr lang="fr-FR" sz="1200" dirty="0"/>
              <a:t>. </a:t>
            </a:r>
          </a:p>
          <a:p>
            <a:pPr algn="just"/>
            <a:endParaRPr lang="fr-FR" sz="1200" dirty="0"/>
          </a:p>
          <a:p>
            <a:pPr algn="just"/>
            <a:r>
              <a:rPr lang="fr-FR" sz="1200" b="1" u="sng" dirty="0">
                <a:solidFill>
                  <a:srgbClr val="800000"/>
                </a:solidFill>
              </a:rPr>
              <a:t>Nombre de participants </a:t>
            </a:r>
            <a:r>
              <a:rPr lang="fr-FR" sz="1200" b="1" dirty="0"/>
              <a:t>: 12 à 14 proches </a:t>
            </a:r>
            <a:r>
              <a:rPr lang="fr-FR" sz="1200" dirty="0"/>
              <a:t>et éventuellement 1 ou 2 professionnels</a:t>
            </a:r>
          </a:p>
          <a:p>
            <a:endParaRPr lang="fr-FR" dirty="0"/>
          </a:p>
        </p:txBody>
      </p:sp>
      <p:sp>
        <p:nvSpPr>
          <p:cNvPr id="4" name="Espace réservé du numéro de diapositive 3"/>
          <p:cNvSpPr>
            <a:spLocks noGrp="1"/>
          </p:cNvSpPr>
          <p:nvPr>
            <p:ph type="sldNum" sz="quarter" idx="10"/>
          </p:nvPr>
        </p:nvSpPr>
        <p:spPr/>
        <p:txBody>
          <a:bodyPr/>
          <a:lstStyle/>
          <a:p>
            <a:fld id="{155E8F08-88B8-9940-826C-F3D3F12EC5E3}" type="slidenum">
              <a:rPr lang="fr-FR" smtClean="0"/>
              <a:t>3</a:t>
            </a:fld>
            <a:endParaRPr lang="fr-FR"/>
          </a:p>
        </p:txBody>
      </p:sp>
    </p:spTree>
    <p:extLst>
      <p:ext uri="{BB962C8B-B14F-4D97-AF65-F5344CB8AC3E}">
        <p14:creationId xmlns:p14="http://schemas.microsoft.com/office/powerpoint/2010/main" val="325691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ea typeface="ＭＳ Ｐゴシック" pitchFamily="-107" charset="-128"/>
                <a:cs typeface="ＭＳ Ｐゴシック" pitchFamily="-107" charset="-128"/>
              </a:rPr>
              <a:t>Les études </a:t>
            </a:r>
            <a:r>
              <a:rPr lang="fr-FR" sz="1200" i="1" dirty="0">
                <a:ea typeface="ＭＳ Ｐゴシック" pitchFamily="-107" charset="-128"/>
                <a:cs typeface="ＭＳ Ｐゴシック" pitchFamily="-107" charset="-128"/>
              </a:rPr>
              <a:t>(USA et Suède) </a:t>
            </a:r>
            <a:r>
              <a:rPr lang="fr-FR" sz="1200" dirty="0">
                <a:ea typeface="ＭＳ Ｐゴシック" pitchFamily="-107" charset="-128"/>
                <a:cs typeface="ＭＳ Ｐゴシック" pitchFamily="-107" charset="-128"/>
              </a:rPr>
              <a:t>sur les résultats du programme connexions familiales ont montré les  évolutions suivantes des participants en terme de peine, de perception d’un « fardeau », de détresse </a:t>
            </a:r>
            <a:r>
              <a:rPr lang="fr-FR" sz="1200" i="1" dirty="0">
                <a:ea typeface="ＭＳ Ｐゴシック" pitchFamily="-107" charset="-128"/>
                <a:cs typeface="ＭＳ Ｐゴシック" pitchFamily="-107" charset="-128"/>
              </a:rPr>
              <a:t>(voire de sentiment dépressif) </a:t>
            </a:r>
            <a:r>
              <a:rPr lang="fr-FR" sz="1200" dirty="0">
                <a:ea typeface="ＭＳ Ｐゴシック" pitchFamily="-107" charset="-128"/>
                <a:cs typeface="ＭＳ Ｐゴシック" pitchFamily="-107" charset="-128"/>
              </a:rPr>
              <a:t>et de Capacité à Gérer le TPL et ses actions et sentiments. </a:t>
            </a:r>
            <a:r>
              <a:rPr lang="fr-FR" sz="1200" i="1" dirty="0">
                <a:ea typeface="ＭＳ Ｐゴシック" pitchFamily="-107" charset="-128"/>
                <a:cs typeface="ＭＳ Ｐゴシック" pitchFamily="-107" charset="-128"/>
              </a:rPr>
              <a:t>Une étude identique sur nos  formations ainsi que celles de Fribourg, Genève et Montpellier est en cours. </a:t>
            </a:r>
            <a:endParaRPr lang="fr-FR" sz="1200" b="1" i="1" dirty="0">
              <a:solidFill>
                <a:srgbClr val="800000"/>
              </a:solidFill>
            </a:endParaRPr>
          </a:p>
          <a:p>
            <a:r>
              <a:rPr lang="fr-FR" dirty="0"/>
              <a:t>Indépendamment de ses résultats qui parlent d’eux mêmes, des</a:t>
            </a:r>
            <a:r>
              <a:rPr lang="fr-FR" baseline="0" dirty="0"/>
              <a:t> études ( Hoffman et al, 1999) ont montré que plus l’investissement des proches était important moins les personnes souffrant du trouble seront susceptibles de nécessiter de nouvelles hospitalisations. Avec cette formation les participants non seulement sont plus en mesure de faire face avec équilibre aux problématiques rencontrées par la vie avec leur proche TPL mais de plus , par effet «  boomerang » les TPL en retirent un sentiment de meilleure compréhension par leurs proches et constatent une diminution des comportements invalidants ce qui aident au bon déroulement de leur suivi thérapeutique</a:t>
            </a:r>
            <a:endParaRPr lang="fr-FR" dirty="0"/>
          </a:p>
        </p:txBody>
      </p:sp>
      <p:sp>
        <p:nvSpPr>
          <p:cNvPr id="4" name="Espace réservé du numéro de diapositive 3"/>
          <p:cNvSpPr>
            <a:spLocks noGrp="1"/>
          </p:cNvSpPr>
          <p:nvPr>
            <p:ph type="sldNum" sz="quarter" idx="10"/>
          </p:nvPr>
        </p:nvSpPr>
        <p:spPr/>
        <p:txBody>
          <a:bodyPr/>
          <a:lstStyle/>
          <a:p>
            <a:fld id="{155E8F08-88B8-9940-826C-F3D3F12EC5E3}" type="slidenum">
              <a:rPr lang="fr-FR" smtClean="0"/>
              <a:t>4</a:t>
            </a:fld>
            <a:endParaRPr lang="fr-FR"/>
          </a:p>
        </p:txBody>
      </p:sp>
    </p:spTree>
    <p:extLst>
      <p:ext uri="{BB962C8B-B14F-4D97-AF65-F5344CB8AC3E}">
        <p14:creationId xmlns:p14="http://schemas.microsoft.com/office/powerpoint/2010/main" val="212359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fontAlgn="auto" hangingPunct="1">
              <a:spcAft>
                <a:spcPts val="0"/>
              </a:spcAft>
              <a:buFont typeface="Wingdings" charset="2"/>
              <a:buNone/>
              <a:defRPr/>
            </a:pPr>
            <a:r>
              <a:rPr lang="fr-FR" b="0" noProof="0" dirty="0">
                <a:solidFill>
                  <a:schemeClr val="accent1"/>
                </a:solidFill>
              </a:rPr>
              <a:t>Page 8T</a:t>
            </a:r>
          </a:p>
          <a:p>
            <a:pPr eaLnBrk="1" fontAlgn="auto" hangingPunct="1">
              <a:spcAft>
                <a:spcPts val="0"/>
              </a:spcAft>
              <a:buFont typeface="Wingdings" charset="2"/>
              <a:buNone/>
              <a:defRPr/>
            </a:pPr>
            <a:endParaRPr lang="fr-FR" b="0" noProof="0" dirty="0">
              <a:solidFill>
                <a:schemeClr val="accent1"/>
              </a:solidFill>
            </a:endParaRPr>
          </a:p>
          <a:p>
            <a:pPr eaLnBrk="1" fontAlgn="auto" hangingPunct="1">
              <a:spcAft>
                <a:spcPts val="0"/>
              </a:spcAft>
              <a:buFont typeface="Wingdings" charset="2"/>
              <a:buNone/>
              <a:defRPr/>
            </a:pPr>
            <a:r>
              <a:rPr lang="fr-FR" b="0" noProof="0" dirty="0">
                <a:solidFill>
                  <a:schemeClr val="accent1"/>
                </a:solidFill>
              </a:rPr>
              <a:t>Etude du programme : les effets bénéfiques sur</a:t>
            </a:r>
            <a:r>
              <a:rPr lang="fr-FR" b="1" noProof="0" dirty="0">
                <a:solidFill>
                  <a:schemeClr val="accent1"/>
                </a:solidFill>
              </a:rPr>
              <a:t> les participants</a:t>
            </a:r>
            <a:r>
              <a:rPr lang="fr-FR" b="0" noProof="0" dirty="0">
                <a:solidFill>
                  <a:schemeClr val="accent1"/>
                </a:solidFill>
              </a:rPr>
              <a:t> :</a:t>
            </a:r>
          </a:p>
          <a:p>
            <a:pPr marL="171450" indent="-171450" eaLnBrk="1" fontAlgn="auto" hangingPunct="1">
              <a:spcAft>
                <a:spcPts val="0"/>
              </a:spcAft>
              <a:buFontTx/>
              <a:buChar char="-"/>
              <a:defRPr/>
            </a:pPr>
            <a:r>
              <a:rPr lang="fr-FR" b="0" noProof="0" dirty="0">
                <a:solidFill>
                  <a:schemeClr val="accent1"/>
                </a:solidFill>
              </a:rPr>
              <a:t>Diminution de la difficulté de régulation émotionnelle,   «  du fardeau, «  de la dépression, </a:t>
            </a:r>
          </a:p>
          <a:p>
            <a:pPr marL="171450" indent="-171450" eaLnBrk="1" fontAlgn="auto" hangingPunct="1">
              <a:spcAft>
                <a:spcPts val="0"/>
              </a:spcAft>
              <a:buFontTx/>
              <a:buChar char="-"/>
              <a:defRPr/>
            </a:pPr>
            <a:r>
              <a:rPr lang="fr-FR" b="0" noProof="0" dirty="0">
                <a:solidFill>
                  <a:schemeClr val="accent1"/>
                </a:solidFill>
              </a:rPr>
              <a:t>Accroissement de la capacité à gérer</a:t>
            </a:r>
          </a:p>
          <a:p>
            <a:pPr eaLnBrk="1" fontAlgn="auto" hangingPunct="1">
              <a:spcAft>
                <a:spcPts val="0"/>
              </a:spcAft>
              <a:buFont typeface="Wingdings" charset="2"/>
              <a:buNone/>
              <a:defRPr/>
            </a:pPr>
            <a:endParaRPr lang="fr-FR" b="0" noProof="0" dirty="0"/>
          </a:p>
        </p:txBody>
      </p:sp>
      <p:sp>
        <p:nvSpPr>
          <p:cNvPr id="111620" name="Header Placeholder 3"/>
          <p:cNvSpPr>
            <a:spLocks noGrp="1"/>
          </p:cNvSpPr>
          <p:nvPr>
            <p:ph type="hdr" sz="quarter"/>
          </p:nvPr>
        </p:nvSpPr>
        <p:spPr/>
        <p:txBody>
          <a:bodyPr/>
          <a:lstStyle/>
          <a:p>
            <a:pPr>
              <a:defRPr/>
            </a:pPr>
            <a:r>
              <a:rPr lang="en-US"/>
              <a:t>Family Connections:  Overview</a:t>
            </a:r>
          </a:p>
        </p:txBody>
      </p:sp>
      <p:sp>
        <p:nvSpPr>
          <p:cNvPr id="111621" name="Date Placeholder 4"/>
          <p:cNvSpPr>
            <a:spLocks noGrp="1"/>
          </p:cNvSpPr>
          <p:nvPr>
            <p:ph type="dt" sz="quarter" idx="1"/>
          </p:nvPr>
        </p:nvSpPr>
        <p:spPr/>
        <p:txBody>
          <a:bodyPr/>
          <a:lstStyle/>
          <a:p>
            <a:pPr>
              <a:defRPr/>
            </a:pPr>
            <a:fld id="{259B6367-17D5-3443-8FF9-167CA1E0C411}" type="datetime6">
              <a:rPr lang="en-US"/>
              <a:pPr>
                <a:defRPr/>
              </a:pPr>
              <a:t>May 23</a:t>
            </a:fld>
            <a:endParaRPr lang="en-US"/>
          </a:p>
        </p:txBody>
      </p:sp>
      <p:sp>
        <p:nvSpPr>
          <p:cNvPr id="111622" name="Footer Placeholder 5"/>
          <p:cNvSpPr>
            <a:spLocks noGrp="1"/>
          </p:cNvSpPr>
          <p:nvPr>
            <p:ph type="ftr" sz="quarter" idx="4"/>
          </p:nvPr>
        </p:nvSpPr>
        <p:spPr/>
        <p:txBody>
          <a:bodyPr/>
          <a:lstStyle/>
          <a:p>
            <a:pPr>
              <a:defRPr/>
            </a:pPr>
            <a:r>
              <a:rPr lang="en-US"/>
              <a:t>Copyright 2009 by Alan E. Fruzzetti</a:t>
            </a:r>
          </a:p>
        </p:txBody>
      </p:sp>
      <p:sp>
        <p:nvSpPr>
          <p:cNvPr id="111623" name="Slide Number Placeholder 6"/>
          <p:cNvSpPr>
            <a:spLocks noGrp="1"/>
          </p:cNvSpPr>
          <p:nvPr>
            <p:ph type="sldNum" sz="quarter" idx="5"/>
          </p:nvPr>
        </p:nvSpPr>
        <p:spPr/>
        <p:txBody>
          <a:bodyPr/>
          <a:lstStyle/>
          <a:p>
            <a:pPr>
              <a:defRPr/>
            </a:pPr>
            <a:fld id="{2709B885-93F5-DA42-A56F-8CCC7501ACAD}" type="slidenum">
              <a:rPr lang="en-US"/>
              <a:pPr>
                <a:defRPr/>
              </a:pPr>
              <a:t>5</a:t>
            </a:fld>
            <a:endParaRPr lang="en-US"/>
          </a:p>
        </p:txBody>
      </p:sp>
    </p:spTree>
    <p:extLst>
      <p:ext uri="{BB962C8B-B14F-4D97-AF65-F5344CB8AC3E}">
        <p14:creationId xmlns:p14="http://schemas.microsoft.com/office/powerpoint/2010/main" val="123389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a:t>Le format prévu et mis en œuvre aux USA, et dans notre association, privilégie l’animation par des proches de TPL avec ou sans l’aide de professionnels de la santé, </a:t>
            </a:r>
            <a:r>
              <a:rPr lang="fr-FR" dirty="0"/>
              <a:t>même si dans</a:t>
            </a:r>
            <a:r>
              <a:rPr lang="fr-FR" baseline="0" dirty="0"/>
              <a:t> certains cas ( par ex. CHU Montpellier, hôpitaux de Fribourg et Genève) la  formation connexions familiales est animée par des thérapeutes également formés par la NEA.BPD.  Il y a de notre point de vue plusieurs avantages à ce choix: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a:t>La possibilité d’échanges immédiats et sans crainte de jugement. C’est vrai dès</a:t>
            </a:r>
            <a:r>
              <a:rPr lang="fr-FR" sz="1200" b="0" baseline="0" dirty="0"/>
              <a:t> le </a:t>
            </a:r>
            <a:r>
              <a:rPr lang="fr-FR" sz="1200" b="0" dirty="0"/>
              <a:t>premier contact téléphonique avant la formation puis</a:t>
            </a:r>
            <a:r>
              <a:rPr lang="fr-FR" sz="1200" b="0" baseline="0" dirty="0"/>
              <a:t> en groupe </a:t>
            </a:r>
            <a:r>
              <a:rPr lang="fr-FR" sz="1200" b="0" dirty="0"/>
              <a:t>dès </a:t>
            </a:r>
            <a:r>
              <a:rPr lang="fr-FR" sz="1200" b="0"/>
              <a:t>la deuxième ou  troisième réunion</a:t>
            </a:r>
            <a:r>
              <a:rPr lang="fr-FR" sz="1200" b="0" dirty="0"/>
              <a:t>.</a:t>
            </a:r>
          </a:p>
          <a:p>
            <a:pPr algn="just"/>
            <a:endParaRPr lang="fr-FR" sz="1200" b="0" dirty="0"/>
          </a:p>
          <a:p>
            <a:pPr marL="0" indent="0" algn="just">
              <a:buFont typeface="Wingdings" charset="2"/>
              <a:buNone/>
            </a:pPr>
            <a:r>
              <a:rPr lang="fr-FR" sz="1200" b="0" dirty="0"/>
              <a:t>La « crédibilité » par l’exemple des techniques et compétences enseignées:</a:t>
            </a:r>
            <a:r>
              <a:rPr lang="fr-FR" sz="1200" b="0" baseline="0" dirty="0"/>
              <a:t> Nous aurions nous même eu du mal à croire à la possibilité d’appliquer les techniques enseignées si nous n’avions pas eu comme formateur des personnes qui ont à faire face aux mêmes </a:t>
            </a:r>
            <a:r>
              <a:rPr lang="fr-FR" sz="1200" b="0" baseline="0" dirty="0" err="1"/>
              <a:t>pbs</a:t>
            </a:r>
            <a:r>
              <a:rPr lang="fr-FR" sz="1200" b="0" baseline="0" dirty="0"/>
              <a:t> que nous.</a:t>
            </a:r>
            <a:endParaRPr lang="fr-FR" sz="1200" b="0" dirty="0"/>
          </a:p>
          <a:p>
            <a:pPr marL="0" indent="0" algn="just">
              <a:buFont typeface="Wingdings" charset="2"/>
              <a:buNone/>
            </a:pPr>
            <a:endParaRPr lang="fr-FR" sz="1200" b="0" dirty="0"/>
          </a:p>
          <a:p>
            <a:pPr marL="0" indent="0" algn="just">
              <a:buFont typeface="Wingdings" charset="2"/>
              <a:buNone/>
            </a:pPr>
            <a:r>
              <a:rPr lang="fr-FR" sz="1200" b="0" dirty="0"/>
              <a:t>« L’autorisation» de se recentrer sur soi sans éprouver (trop) de sentiment de culpabilité. Ce qui n’est pas le plus facile pour la grande majorité des parents</a:t>
            </a:r>
          </a:p>
          <a:p>
            <a:pPr algn="just"/>
            <a:endParaRPr lang="fr-FR" sz="1200" b="0" dirty="0"/>
          </a:p>
          <a:p>
            <a:pPr marL="0" indent="0" algn="just">
              <a:buFont typeface="Wingdings" charset="2"/>
              <a:buNone/>
            </a:pPr>
            <a:r>
              <a:rPr lang="fr-FR" sz="1200" b="0" dirty="0"/>
              <a:t>Moins « d’attentes » concernant les proches TPL car nous ne sommes pas des thérapeutes:</a:t>
            </a:r>
            <a:r>
              <a:rPr lang="fr-FR" sz="1200" b="0" baseline="0" dirty="0"/>
              <a:t> nous ne pouvons pas donner de conseils sur tel ou tel médicament, commentez telle ou telle attitude de thérapeute et, quand bien même nous le pourrions, nous nous l’interdisons, et nous le disons aux participant, nous n’avons même pas spécialement pour l’instant de lieux ou thérapeutes à indiquer </a:t>
            </a:r>
            <a:r>
              <a:rPr lang="fr-FR" sz="1200" b="0" u="sng" baseline="0" dirty="0"/>
              <a:t>( ce que nous regrettons d’ailleurs!)</a:t>
            </a:r>
            <a:endParaRPr lang="fr-FR" sz="1200" b="1" u="sng" dirty="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55E8F08-88B8-9940-826C-F3D3F12EC5E3}" type="slidenum">
              <a:rPr lang="fr-FR" smtClean="0"/>
              <a:t>6</a:t>
            </a:fld>
            <a:endParaRPr lang="fr-FR"/>
          </a:p>
        </p:txBody>
      </p:sp>
    </p:spTree>
    <p:extLst>
      <p:ext uri="{BB962C8B-B14F-4D97-AF65-F5344CB8AC3E}">
        <p14:creationId xmlns:p14="http://schemas.microsoft.com/office/powerpoint/2010/main" val="185544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E024C-DBF8-4646-A6C8-E019470B8D7F}" type="slidenum">
              <a:rPr lang="en-US" smtClean="0">
                <a:ea typeface="ＭＳ Ｐゴシック" pitchFamily="-65" charset="-128"/>
                <a:cs typeface="ＭＳ Ｐゴシック" pitchFamily="-65" charset="-128"/>
              </a:rPr>
              <a:pPr fontAlgn="base">
                <a:spcBef>
                  <a:spcPct val="0"/>
                </a:spcBef>
                <a:spcAft>
                  <a:spcPct val="0"/>
                </a:spcAft>
                <a:defRPr/>
              </a:pPr>
              <a:t>9</a:t>
            </a:fld>
            <a:endParaRPr lang="en-US">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248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164EA3-0833-294C-89D0-ACBBF81196AC}" type="slidenum">
              <a:rPr lang="en-US" smtClean="0">
                <a:ea typeface="ＭＳ Ｐゴシック" pitchFamily="-65" charset="-128"/>
                <a:cs typeface="ＭＳ Ｐゴシック" pitchFamily="-65" charset="-128"/>
              </a:rPr>
              <a:pPr fontAlgn="base">
                <a:spcBef>
                  <a:spcPct val="0"/>
                </a:spcBef>
                <a:spcAft>
                  <a:spcPct val="0"/>
                </a:spcAft>
                <a:defRPr/>
              </a:pPr>
              <a:t>10</a:t>
            </a:fld>
            <a:endParaRPr lang="en-US">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07" charset="-128"/>
              <a:cs typeface="ＭＳ Ｐゴシック" pitchFamily="-107" charset="-128"/>
            </a:endParaRPr>
          </a:p>
          <a:p>
            <a:pPr eaLnBrk="1" hangingPunct="1">
              <a:spcBef>
                <a:spcPct val="0"/>
              </a:spcBef>
            </a:pPr>
            <a:endParaRPr lang="en-US" dirty="0">
              <a:ea typeface="ＭＳ Ｐゴシック" pitchFamily="-107" charset="-128"/>
              <a:cs typeface="ＭＳ Ｐゴシック" pitchFamily="-107" charset="-128"/>
            </a:endParaRPr>
          </a:p>
          <a:p>
            <a:pPr eaLnBrk="1" hangingPunct="1">
              <a:spcBef>
                <a:spcPct val="0"/>
              </a:spcBef>
            </a:pPr>
            <a:endParaRPr lang="en-US" i="1" dirty="0">
              <a:ea typeface="ＭＳ Ｐゴシック" pitchFamily="-107" charset="-128"/>
              <a:cs typeface="ＭＳ Ｐゴシック" pitchFamily="-107" charset="-128"/>
            </a:endParaRPr>
          </a:p>
          <a:p>
            <a:pPr algn="l" eaLnBrk="1" hangingPunct="1">
              <a:spcBef>
                <a:spcPct val="0"/>
              </a:spcBef>
            </a:pPr>
            <a:endParaRPr lang="en-US" b="1" dirty="0"/>
          </a:p>
        </p:txBody>
      </p:sp>
      <p:sp>
        <p:nvSpPr>
          <p:cNvPr id="263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893B5-34F0-C54C-AFC4-5D3A2CAE59AC}" type="slidenum">
              <a:rPr lang="en-US" smtClean="0">
                <a:ea typeface="ＭＳ Ｐゴシック" pitchFamily="-65" charset="-128"/>
                <a:cs typeface="ＭＳ Ｐゴシック" pitchFamily="-65" charset="-128"/>
              </a:rPr>
              <a:pPr fontAlgn="base">
                <a:spcBef>
                  <a:spcPct val="0"/>
                </a:spcBef>
                <a:spcAft>
                  <a:spcPct val="0"/>
                </a:spcAft>
                <a:defRPr/>
              </a:pPr>
              <a:t>11</a:t>
            </a:fld>
            <a:endParaRPr lang="en-US">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23BD0-4C83-524C-A638-A30EC9A046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1BBE5E-AF93-F74F-8B3C-DE3C8D82A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C7A67C-B791-974A-A232-30209F66E1F6}"/>
              </a:ext>
            </a:extLst>
          </p:cNvPr>
          <p:cNvSpPr>
            <a:spLocks noGrp="1"/>
          </p:cNvSpPr>
          <p:nvPr>
            <p:ph type="dt" sz="half" idx="10"/>
          </p:nvPr>
        </p:nvSpPr>
        <p:spPr/>
        <p:txBody>
          <a:bodyPr/>
          <a:lstStyle/>
          <a:p>
            <a:r>
              <a:rPr lang="fr-FR"/>
              <a:t>31 mai 2023</a:t>
            </a:r>
          </a:p>
        </p:txBody>
      </p:sp>
      <p:sp>
        <p:nvSpPr>
          <p:cNvPr id="5" name="Espace réservé du pied de page 4">
            <a:extLst>
              <a:ext uri="{FF2B5EF4-FFF2-40B4-BE49-F238E27FC236}">
                <a16:creationId xmlns:a16="http://schemas.microsoft.com/office/drawing/2014/main" id="{A13EAF84-58A3-AD45-B1BA-F1D58A400A1D}"/>
              </a:ext>
            </a:extLst>
          </p:cNvPr>
          <p:cNvSpPr>
            <a:spLocks noGrp="1"/>
          </p:cNvSpPr>
          <p:nvPr>
            <p:ph type="ftr" sz="quarter" idx="11"/>
          </p:nvPr>
        </p:nvSpPr>
        <p:spPr/>
        <p:txBody>
          <a:bodyPr/>
          <a:lstStyle/>
          <a:p>
            <a:r>
              <a:rPr lang="fr-FR"/>
              <a:t>connexions.familiales@gmail.com</a:t>
            </a:r>
          </a:p>
        </p:txBody>
      </p:sp>
      <p:sp>
        <p:nvSpPr>
          <p:cNvPr id="6" name="Espace réservé du numéro de diapositive 5">
            <a:extLst>
              <a:ext uri="{FF2B5EF4-FFF2-40B4-BE49-F238E27FC236}">
                <a16:creationId xmlns:a16="http://schemas.microsoft.com/office/drawing/2014/main" id="{496E847A-4428-7D48-A28D-8BB29F6F1CBA}"/>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13853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448C8-6394-D548-87C2-B36BEEE9636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670431-B221-5E46-8719-B58472AE3E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8F533B-80B6-7A49-A561-BA12A488228C}"/>
              </a:ext>
            </a:extLst>
          </p:cNvPr>
          <p:cNvSpPr>
            <a:spLocks noGrp="1"/>
          </p:cNvSpPr>
          <p:nvPr>
            <p:ph type="dt" sz="half" idx="10"/>
          </p:nvPr>
        </p:nvSpPr>
        <p:spPr/>
        <p:txBody>
          <a:bodyPr/>
          <a:lstStyle/>
          <a:p>
            <a:r>
              <a:rPr lang="fr-FR"/>
              <a:t>31 mai 2023</a:t>
            </a:r>
          </a:p>
        </p:txBody>
      </p:sp>
      <p:sp>
        <p:nvSpPr>
          <p:cNvPr id="5" name="Espace réservé du pied de page 4">
            <a:extLst>
              <a:ext uri="{FF2B5EF4-FFF2-40B4-BE49-F238E27FC236}">
                <a16:creationId xmlns:a16="http://schemas.microsoft.com/office/drawing/2014/main" id="{46965040-F1C1-3C4B-A5DD-0C0329BB5865}"/>
              </a:ext>
            </a:extLst>
          </p:cNvPr>
          <p:cNvSpPr>
            <a:spLocks noGrp="1"/>
          </p:cNvSpPr>
          <p:nvPr>
            <p:ph type="ftr" sz="quarter" idx="11"/>
          </p:nvPr>
        </p:nvSpPr>
        <p:spPr/>
        <p:txBody>
          <a:bodyPr/>
          <a:lstStyle/>
          <a:p>
            <a:r>
              <a:rPr lang="fr-FR"/>
              <a:t>connexions.familiales@gmail.com</a:t>
            </a:r>
          </a:p>
        </p:txBody>
      </p:sp>
      <p:sp>
        <p:nvSpPr>
          <p:cNvPr id="6" name="Espace réservé du numéro de diapositive 5">
            <a:extLst>
              <a:ext uri="{FF2B5EF4-FFF2-40B4-BE49-F238E27FC236}">
                <a16:creationId xmlns:a16="http://schemas.microsoft.com/office/drawing/2014/main" id="{BE717358-817D-1D41-A795-C9E045501ABD}"/>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285855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FE89C6-C38C-8847-A6BF-772324B71C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B208D65-0F9D-BB4B-BB92-04904A7BBA1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FCB142-3B05-4849-A439-A27E14138CBC}"/>
              </a:ext>
            </a:extLst>
          </p:cNvPr>
          <p:cNvSpPr>
            <a:spLocks noGrp="1"/>
          </p:cNvSpPr>
          <p:nvPr>
            <p:ph type="dt" sz="half" idx="10"/>
          </p:nvPr>
        </p:nvSpPr>
        <p:spPr/>
        <p:txBody>
          <a:bodyPr/>
          <a:lstStyle/>
          <a:p>
            <a:r>
              <a:rPr lang="fr-FR"/>
              <a:t>31 mai 2023</a:t>
            </a:r>
          </a:p>
        </p:txBody>
      </p:sp>
      <p:sp>
        <p:nvSpPr>
          <p:cNvPr id="5" name="Espace réservé du pied de page 4">
            <a:extLst>
              <a:ext uri="{FF2B5EF4-FFF2-40B4-BE49-F238E27FC236}">
                <a16:creationId xmlns:a16="http://schemas.microsoft.com/office/drawing/2014/main" id="{D5117EA6-97A0-0642-AEB0-2C95795D464C}"/>
              </a:ext>
            </a:extLst>
          </p:cNvPr>
          <p:cNvSpPr>
            <a:spLocks noGrp="1"/>
          </p:cNvSpPr>
          <p:nvPr>
            <p:ph type="ftr" sz="quarter" idx="11"/>
          </p:nvPr>
        </p:nvSpPr>
        <p:spPr/>
        <p:txBody>
          <a:bodyPr/>
          <a:lstStyle/>
          <a:p>
            <a:r>
              <a:rPr lang="fr-FR"/>
              <a:t>connexions.familiales@gmail.com</a:t>
            </a:r>
          </a:p>
        </p:txBody>
      </p:sp>
      <p:sp>
        <p:nvSpPr>
          <p:cNvPr id="6" name="Espace réservé du numéro de diapositive 5">
            <a:extLst>
              <a:ext uri="{FF2B5EF4-FFF2-40B4-BE49-F238E27FC236}">
                <a16:creationId xmlns:a16="http://schemas.microsoft.com/office/drawing/2014/main" id="{EDBDEC46-2B60-D648-8BFF-0565DC205451}"/>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280424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14400"/>
          </a:xfrm>
        </p:spPr>
        <p:txBody>
          <a:bodyPr/>
          <a:lstStyle/>
          <a:p>
            <a:r>
              <a:rPr lang="en-US"/>
              <a:t>Click to edit Master title style</a:t>
            </a:r>
          </a:p>
        </p:txBody>
      </p:sp>
      <p:sp>
        <p:nvSpPr>
          <p:cNvPr id="3" name="Chart Placeholder 2"/>
          <p:cNvSpPr>
            <a:spLocks noGrp="1"/>
          </p:cNvSpPr>
          <p:nvPr>
            <p:ph type="chart" idx="1"/>
          </p:nvPr>
        </p:nvSpPr>
        <p:spPr>
          <a:xfrm>
            <a:off x="609600" y="1295400"/>
            <a:ext cx="10972800" cy="5181600"/>
          </a:xfrm>
        </p:spPr>
        <p:txBody>
          <a:bodyPr/>
          <a:lstStyle/>
          <a:p>
            <a:pPr lvl="0"/>
            <a:endParaRPr lang="en-US" noProof="0"/>
          </a:p>
        </p:txBody>
      </p:sp>
      <p:sp>
        <p:nvSpPr>
          <p:cNvPr id="4" name="Rectangle 5"/>
          <p:cNvSpPr>
            <a:spLocks noGrp="1" noChangeArrowheads="1"/>
          </p:cNvSpPr>
          <p:nvPr>
            <p:ph type="ftr" sz="quarter" idx="10"/>
          </p:nvPr>
        </p:nvSpPr>
        <p:spPr/>
        <p:txBody>
          <a:bodyPr/>
          <a:lstStyle>
            <a:lvl1pPr>
              <a:defRPr/>
            </a:lvl1pPr>
          </a:lstStyle>
          <a:p>
            <a:pPr>
              <a:defRPr/>
            </a:pPr>
            <a:r>
              <a:rPr lang="en-US"/>
              <a:t>connexions.familiales@gmail.com</a:t>
            </a:r>
          </a:p>
        </p:txBody>
      </p:sp>
      <p:sp>
        <p:nvSpPr>
          <p:cNvPr id="5" name="Rectangle 6"/>
          <p:cNvSpPr>
            <a:spLocks noGrp="1" noChangeArrowheads="1"/>
          </p:cNvSpPr>
          <p:nvPr>
            <p:ph type="sldNum" sz="quarter" idx="11"/>
          </p:nvPr>
        </p:nvSpPr>
        <p:spPr/>
        <p:txBody>
          <a:bodyPr/>
          <a:lstStyle>
            <a:lvl1pPr>
              <a:defRPr/>
            </a:lvl1pPr>
          </a:lstStyle>
          <a:p>
            <a:pPr>
              <a:defRPr/>
            </a:pPr>
            <a:fld id="{C8D1AAE4-AD90-B748-824C-20E79C241A60}" type="slidenum">
              <a:rPr lang="en-US"/>
              <a:pPr>
                <a:defRPr/>
              </a:pPr>
              <a:t>‹N°›</a:t>
            </a:fld>
            <a:endParaRPr lang="en-US"/>
          </a:p>
        </p:txBody>
      </p:sp>
    </p:spTree>
    <p:extLst>
      <p:ext uri="{BB962C8B-B14F-4D97-AF65-F5344CB8AC3E}">
        <p14:creationId xmlns:p14="http://schemas.microsoft.com/office/powerpoint/2010/main" val="243089459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F507CF-7BD1-204B-9889-3588E83BD9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6C5158-0140-8549-A29F-4579B0B06E1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EF1FC5-B451-F249-BF1C-4E19871079CE}"/>
              </a:ext>
            </a:extLst>
          </p:cNvPr>
          <p:cNvSpPr>
            <a:spLocks noGrp="1"/>
          </p:cNvSpPr>
          <p:nvPr>
            <p:ph type="dt" sz="half" idx="10"/>
          </p:nvPr>
        </p:nvSpPr>
        <p:spPr/>
        <p:txBody>
          <a:bodyPr/>
          <a:lstStyle/>
          <a:p>
            <a:r>
              <a:rPr lang="fr-FR"/>
              <a:t>31 mai 2023</a:t>
            </a:r>
          </a:p>
        </p:txBody>
      </p:sp>
      <p:sp>
        <p:nvSpPr>
          <p:cNvPr id="5" name="Espace réservé du pied de page 4">
            <a:extLst>
              <a:ext uri="{FF2B5EF4-FFF2-40B4-BE49-F238E27FC236}">
                <a16:creationId xmlns:a16="http://schemas.microsoft.com/office/drawing/2014/main" id="{04AF6A74-D877-2345-AC19-FC1A9E5C1FCE}"/>
              </a:ext>
            </a:extLst>
          </p:cNvPr>
          <p:cNvSpPr>
            <a:spLocks noGrp="1"/>
          </p:cNvSpPr>
          <p:nvPr>
            <p:ph type="ftr" sz="quarter" idx="11"/>
          </p:nvPr>
        </p:nvSpPr>
        <p:spPr/>
        <p:txBody>
          <a:bodyPr/>
          <a:lstStyle/>
          <a:p>
            <a:r>
              <a:rPr lang="fr-FR"/>
              <a:t>connexions.familiales@gmail.com</a:t>
            </a:r>
          </a:p>
        </p:txBody>
      </p:sp>
      <p:sp>
        <p:nvSpPr>
          <p:cNvPr id="6" name="Espace réservé du numéro de diapositive 5">
            <a:extLst>
              <a:ext uri="{FF2B5EF4-FFF2-40B4-BE49-F238E27FC236}">
                <a16:creationId xmlns:a16="http://schemas.microsoft.com/office/drawing/2014/main" id="{46436379-DACD-7C4B-B0CD-6EB1E4AF9393}"/>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363766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0F212-EE51-9F4C-A967-1F60EAB8EE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FA461C-3B7D-084E-8EF7-A8F2D6740A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7198F0B-B894-F546-B2A4-9F0444DA39F8}"/>
              </a:ext>
            </a:extLst>
          </p:cNvPr>
          <p:cNvSpPr>
            <a:spLocks noGrp="1"/>
          </p:cNvSpPr>
          <p:nvPr>
            <p:ph type="dt" sz="half" idx="10"/>
          </p:nvPr>
        </p:nvSpPr>
        <p:spPr/>
        <p:txBody>
          <a:bodyPr/>
          <a:lstStyle/>
          <a:p>
            <a:r>
              <a:rPr lang="fr-FR"/>
              <a:t>31 mai 2023</a:t>
            </a:r>
          </a:p>
        </p:txBody>
      </p:sp>
      <p:sp>
        <p:nvSpPr>
          <p:cNvPr id="5" name="Espace réservé du pied de page 4">
            <a:extLst>
              <a:ext uri="{FF2B5EF4-FFF2-40B4-BE49-F238E27FC236}">
                <a16:creationId xmlns:a16="http://schemas.microsoft.com/office/drawing/2014/main" id="{BDADDE2B-EFFD-894A-B585-247EC8E2AFB5}"/>
              </a:ext>
            </a:extLst>
          </p:cNvPr>
          <p:cNvSpPr>
            <a:spLocks noGrp="1"/>
          </p:cNvSpPr>
          <p:nvPr>
            <p:ph type="ftr" sz="quarter" idx="11"/>
          </p:nvPr>
        </p:nvSpPr>
        <p:spPr/>
        <p:txBody>
          <a:bodyPr/>
          <a:lstStyle/>
          <a:p>
            <a:r>
              <a:rPr lang="fr-FR"/>
              <a:t>connexions.familiales@gmail.com</a:t>
            </a:r>
          </a:p>
        </p:txBody>
      </p:sp>
      <p:sp>
        <p:nvSpPr>
          <p:cNvPr id="6" name="Espace réservé du numéro de diapositive 5">
            <a:extLst>
              <a:ext uri="{FF2B5EF4-FFF2-40B4-BE49-F238E27FC236}">
                <a16:creationId xmlns:a16="http://schemas.microsoft.com/office/drawing/2014/main" id="{20345602-2666-E64A-9F81-3E4E3DB951D7}"/>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139017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2E1C0-35CB-5343-9B72-442005B8CF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63EC08-C86C-7C4C-ADCA-F7563B79520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90FBC67-FE65-E344-9E16-2C3BFB60CF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65501A-367D-054C-B039-1FC3F5E366EB}"/>
              </a:ext>
            </a:extLst>
          </p:cNvPr>
          <p:cNvSpPr>
            <a:spLocks noGrp="1"/>
          </p:cNvSpPr>
          <p:nvPr>
            <p:ph type="dt" sz="half" idx="10"/>
          </p:nvPr>
        </p:nvSpPr>
        <p:spPr/>
        <p:txBody>
          <a:bodyPr/>
          <a:lstStyle/>
          <a:p>
            <a:r>
              <a:rPr lang="fr-FR"/>
              <a:t>31 mai 2023</a:t>
            </a:r>
          </a:p>
        </p:txBody>
      </p:sp>
      <p:sp>
        <p:nvSpPr>
          <p:cNvPr id="6" name="Espace réservé du pied de page 5">
            <a:extLst>
              <a:ext uri="{FF2B5EF4-FFF2-40B4-BE49-F238E27FC236}">
                <a16:creationId xmlns:a16="http://schemas.microsoft.com/office/drawing/2014/main" id="{0D780531-0594-0044-9DEC-9825CA458B4D}"/>
              </a:ext>
            </a:extLst>
          </p:cNvPr>
          <p:cNvSpPr>
            <a:spLocks noGrp="1"/>
          </p:cNvSpPr>
          <p:nvPr>
            <p:ph type="ftr" sz="quarter" idx="11"/>
          </p:nvPr>
        </p:nvSpPr>
        <p:spPr/>
        <p:txBody>
          <a:bodyPr/>
          <a:lstStyle/>
          <a:p>
            <a:r>
              <a:rPr lang="fr-FR"/>
              <a:t>connexions.familiales@gmail.com</a:t>
            </a:r>
          </a:p>
        </p:txBody>
      </p:sp>
      <p:sp>
        <p:nvSpPr>
          <p:cNvPr id="7" name="Espace réservé du numéro de diapositive 6">
            <a:extLst>
              <a:ext uri="{FF2B5EF4-FFF2-40B4-BE49-F238E27FC236}">
                <a16:creationId xmlns:a16="http://schemas.microsoft.com/office/drawing/2014/main" id="{18C721B8-E3E1-1647-B8AF-B5A0400A457B}"/>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9562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9841A-4EE3-5C45-8ACC-64A22AB4AF2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5EE158A-803F-AB47-A013-8E05EDB15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37CBDC-2C47-3047-9FC7-C07D97EC6D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0406984-617A-AD41-9203-9973714B7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40C228-3670-7340-A31F-258F456F50C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200B30-B819-BB4E-9997-61AD68AB996F}"/>
              </a:ext>
            </a:extLst>
          </p:cNvPr>
          <p:cNvSpPr>
            <a:spLocks noGrp="1"/>
          </p:cNvSpPr>
          <p:nvPr>
            <p:ph type="dt" sz="half" idx="10"/>
          </p:nvPr>
        </p:nvSpPr>
        <p:spPr/>
        <p:txBody>
          <a:bodyPr/>
          <a:lstStyle/>
          <a:p>
            <a:r>
              <a:rPr lang="fr-FR"/>
              <a:t>31 mai 2023</a:t>
            </a:r>
          </a:p>
        </p:txBody>
      </p:sp>
      <p:sp>
        <p:nvSpPr>
          <p:cNvPr id="8" name="Espace réservé du pied de page 7">
            <a:extLst>
              <a:ext uri="{FF2B5EF4-FFF2-40B4-BE49-F238E27FC236}">
                <a16:creationId xmlns:a16="http://schemas.microsoft.com/office/drawing/2014/main" id="{71D777E2-7D43-8E46-9E4F-709A8CB5C699}"/>
              </a:ext>
            </a:extLst>
          </p:cNvPr>
          <p:cNvSpPr>
            <a:spLocks noGrp="1"/>
          </p:cNvSpPr>
          <p:nvPr>
            <p:ph type="ftr" sz="quarter" idx="11"/>
          </p:nvPr>
        </p:nvSpPr>
        <p:spPr/>
        <p:txBody>
          <a:bodyPr/>
          <a:lstStyle/>
          <a:p>
            <a:r>
              <a:rPr lang="fr-FR"/>
              <a:t>connexions.familiales@gmail.com</a:t>
            </a:r>
          </a:p>
        </p:txBody>
      </p:sp>
      <p:sp>
        <p:nvSpPr>
          <p:cNvPr id="9" name="Espace réservé du numéro de diapositive 8">
            <a:extLst>
              <a:ext uri="{FF2B5EF4-FFF2-40B4-BE49-F238E27FC236}">
                <a16:creationId xmlns:a16="http://schemas.microsoft.com/office/drawing/2014/main" id="{2A1DB4C2-F912-3742-B226-8DD847D0EB7E}"/>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365311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09CB0-ABE7-8040-BB8F-168CE9FB881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DFC75F3-BE51-F543-9AE4-1E68D22C8EFF}"/>
              </a:ext>
            </a:extLst>
          </p:cNvPr>
          <p:cNvSpPr>
            <a:spLocks noGrp="1"/>
          </p:cNvSpPr>
          <p:nvPr>
            <p:ph type="dt" sz="half" idx="10"/>
          </p:nvPr>
        </p:nvSpPr>
        <p:spPr/>
        <p:txBody>
          <a:bodyPr/>
          <a:lstStyle/>
          <a:p>
            <a:r>
              <a:rPr lang="fr-FR"/>
              <a:t>31 mai 2023</a:t>
            </a:r>
          </a:p>
        </p:txBody>
      </p:sp>
      <p:sp>
        <p:nvSpPr>
          <p:cNvPr id="4" name="Espace réservé du pied de page 3">
            <a:extLst>
              <a:ext uri="{FF2B5EF4-FFF2-40B4-BE49-F238E27FC236}">
                <a16:creationId xmlns:a16="http://schemas.microsoft.com/office/drawing/2014/main" id="{AED752FB-AD6A-5043-8671-586B5411972C}"/>
              </a:ext>
            </a:extLst>
          </p:cNvPr>
          <p:cNvSpPr>
            <a:spLocks noGrp="1"/>
          </p:cNvSpPr>
          <p:nvPr>
            <p:ph type="ftr" sz="quarter" idx="11"/>
          </p:nvPr>
        </p:nvSpPr>
        <p:spPr/>
        <p:txBody>
          <a:bodyPr/>
          <a:lstStyle/>
          <a:p>
            <a:r>
              <a:rPr lang="fr-FR"/>
              <a:t>connexions.familiales@gmail.com</a:t>
            </a:r>
          </a:p>
        </p:txBody>
      </p:sp>
      <p:sp>
        <p:nvSpPr>
          <p:cNvPr id="5" name="Espace réservé du numéro de diapositive 4">
            <a:extLst>
              <a:ext uri="{FF2B5EF4-FFF2-40B4-BE49-F238E27FC236}">
                <a16:creationId xmlns:a16="http://schemas.microsoft.com/office/drawing/2014/main" id="{FA4471C3-706B-FD4F-BCEB-7B69FA9256F5}"/>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139663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390C90E-FBE0-C04C-A438-BEDC9098F62D}"/>
              </a:ext>
            </a:extLst>
          </p:cNvPr>
          <p:cNvSpPr>
            <a:spLocks noGrp="1"/>
          </p:cNvSpPr>
          <p:nvPr>
            <p:ph type="dt" sz="half" idx="10"/>
          </p:nvPr>
        </p:nvSpPr>
        <p:spPr/>
        <p:txBody>
          <a:bodyPr/>
          <a:lstStyle/>
          <a:p>
            <a:r>
              <a:rPr lang="fr-FR"/>
              <a:t>31 mai 2023</a:t>
            </a:r>
          </a:p>
        </p:txBody>
      </p:sp>
      <p:sp>
        <p:nvSpPr>
          <p:cNvPr id="3" name="Espace réservé du pied de page 2">
            <a:extLst>
              <a:ext uri="{FF2B5EF4-FFF2-40B4-BE49-F238E27FC236}">
                <a16:creationId xmlns:a16="http://schemas.microsoft.com/office/drawing/2014/main" id="{A64A0098-7D4E-5449-82F4-F70208D9D3F6}"/>
              </a:ext>
            </a:extLst>
          </p:cNvPr>
          <p:cNvSpPr>
            <a:spLocks noGrp="1"/>
          </p:cNvSpPr>
          <p:nvPr>
            <p:ph type="ftr" sz="quarter" idx="11"/>
          </p:nvPr>
        </p:nvSpPr>
        <p:spPr/>
        <p:txBody>
          <a:bodyPr/>
          <a:lstStyle/>
          <a:p>
            <a:r>
              <a:rPr lang="fr-FR"/>
              <a:t>connexions.familiales@gmail.com</a:t>
            </a:r>
          </a:p>
        </p:txBody>
      </p:sp>
      <p:sp>
        <p:nvSpPr>
          <p:cNvPr id="4" name="Espace réservé du numéro de diapositive 3">
            <a:extLst>
              <a:ext uri="{FF2B5EF4-FFF2-40B4-BE49-F238E27FC236}">
                <a16:creationId xmlns:a16="http://schemas.microsoft.com/office/drawing/2014/main" id="{5271C9DA-F0E2-8C4E-8678-1BF37F266DAD}"/>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95339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D8AB4C-492C-8349-8F5A-6779CC21CE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279DC4-54EE-504A-9BD7-BDC7C445A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35B9C9-6F35-164E-A958-81036A3CD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2115FD1-1AD1-D444-B950-974D63C65C94}"/>
              </a:ext>
            </a:extLst>
          </p:cNvPr>
          <p:cNvSpPr>
            <a:spLocks noGrp="1"/>
          </p:cNvSpPr>
          <p:nvPr>
            <p:ph type="dt" sz="half" idx="10"/>
          </p:nvPr>
        </p:nvSpPr>
        <p:spPr/>
        <p:txBody>
          <a:bodyPr/>
          <a:lstStyle/>
          <a:p>
            <a:r>
              <a:rPr lang="fr-FR"/>
              <a:t>31 mai 2023</a:t>
            </a:r>
          </a:p>
        </p:txBody>
      </p:sp>
      <p:sp>
        <p:nvSpPr>
          <p:cNvPr id="6" name="Espace réservé du pied de page 5">
            <a:extLst>
              <a:ext uri="{FF2B5EF4-FFF2-40B4-BE49-F238E27FC236}">
                <a16:creationId xmlns:a16="http://schemas.microsoft.com/office/drawing/2014/main" id="{C8981AFC-199C-4C42-9248-3687045CA8A4}"/>
              </a:ext>
            </a:extLst>
          </p:cNvPr>
          <p:cNvSpPr>
            <a:spLocks noGrp="1"/>
          </p:cNvSpPr>
          <p:nvPr>
            <p:ph type="ftr" sz="quarter" idx="11"/>
          </p:nvPr>
        </p:nvSpPr>
        <p:spPr/>
        <p:txBody>
          <a:bodyPr/>
          <a:lstStyle/>
          <a:p>
            <a:r>
              <a:rPr lang="fr-FR"/>
              <a:t>connexions.familiales@gmail.com</a:t>
            </a:r>
          </a:p>
        </p:txBody>
      </p:sp>
      <p:sp>
        <p:nvSpPr>
          <p:cNvPr id="7" name="Espace réservé du numéro de diapositive 6">
            <a:extLst>
              <a:ext uri="{FF2B5EF4-FFF2-40B4-BE49-F238E27FC236}">
                <a16:creationId xmlns:a16="http://schemas.microsoft.com/office/drawing/2014/main" id="{BFA2DC52-3261-964F-889D-11EBD4336D1C}"/>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138379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03CD9-AED1-8346-863A-A318FA80AC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E2EEF1-4CD1-F643-8B0D-75629EBCD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8D5FC0-15BF-E643-8991-CA9292165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98F188-AA2E-284A-A502-696AD7DF020A}"/>
              </a:ext>
            </a:extLst>
          </p:cNvPr>
          <p:cNvSpPr>
            <a:spLocks noGrp="1"/>
          </p:cNvSpPr>
          <p:nvPr>
            <p:ph type="dt" sz="half" idx="10"/>
          </p:nvPr>
        </p:nvSpPr>
        <p:spPr/>
        <p:txBody>
          <a:bodyPr/>
          <a:lstStyle/>
          <a:p>
            <a:r>
              <a:rPr lang="fr-FR"/>
              <a:t>31 mai 2023</a:t>
            </a:r>
          </a:p>
        </p:txBody>
      </p:sp>
      <p:sp>
        <p:nvSpPr>
          <p:cNvPr id="6" name="Espace réservé du pied de page 5">
            <a:extLst>
              <a:ext uri="{FF2B5EF4-FFF2-40B4-BE49-F238E27FC236}">
                <a16:creationId xmlns:a16="http://schemas.microsoft.com/office/drawing/2014/main" id="{E7335A4C-E064-C44D-88D4-D7F4E516A472}"/>
              </a:ext>
            </a:extLst>
          </p:cNvPr>
          <p:cNvSpPr>
            <a:spLocks noGrp="1"/>
          </p:cNvSpPr>
          <p:nvPr>
            <p:ph type="ftr" sz="quarter" idx="11"/>
          </p:nvPr>
        </p:nvSpPr>
        <p:spPr/>
        <p:txBody>
          <a:bodyPr/>
          <a:lstStyle/>
          <a:p>
            <a:r>
              <a:rPr lang="fr-FR"/>
              <a:t>connexions.familiales@gmail.com</a:t>
            </a:r>
          </a:p>
        </p:txBody>
      </p:sp>
      <p:sp>
        <p:nvSpPr>
          <p:cNvPr id="7" name="Espace réservé du numéro de diapositive 6">
            <a:extLst>
              <a:ext uri="{FF2B5EF4-FFF2-40B4-BE49-F238E27FC236}">
                <a16:creationId xmlns:a16="http://schemas.microsoft.com/office/drawing/2014/main" id="{33D5F796-B7AF-5248-A5CC-C6425C9BA3AB}"/>
              </a:ext>
            </a:extLst>
          </p:cNvPr>
          <p:cNvSpPr>
            <a:spLocks noGrp="1"/>
          </p:cNvSpPr>
          <p:nvPr>
            <p:ph type="sldNum" sz="quarter" idx="12"/>
          </p:nvPr>
        </p:nvSpPr>
        <p:spPr/>
        <p:txBody>
          <a:bodyPr/>
          <a:lstStyle/>
          <a:p>
            <a:fld id="{82B64DE9-AD4F-AC42-8979-352E3E4E6E19}" type="slidenum">
              <a:rPr lang="fr-FR" smtClean="0"/>
              <a:t>‹N°›</a:t>
            </a:fld>
            <a:endParaRPr lang="fr-FR"/>
          </a:p>
        </p:txBody>
      </p:sp>
    </p:spTree>
    <p:extLst>
      <p:ext uri="{BB962C8B-B14F-4D97-AF65-F5344CB8AC3E}">
        <p14:creationId xmlns:p14="http://schemas.microsoft.com/office/powerpoint/2010/main" val="6067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E58201-88C7-3648-8FBB-D4B021941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86608A-C5EA-4D4F-9731-5206AFBAB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ADD248-1615-384F-BE75-8A6FCCB68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31 mai 2023</a:t>
            </a:r>
          </a:p>
        </p:txBody>
      </p:sp>
      <p:sp>
        <p:nvSpPr>
          <p:cNvPr id="5" name="Espace réservé du pied de page 4">
            <a:extLst>
              <a:ext uri="{FF2B5EF4-FFF2-40B4-BE49-F238E27FC236}">
                <a16:creationId xmlns:a16="http://schemas.microsoft.com/office/drawing/2014/main" id="{64DFD5C0-FD4B-4943-B6BC-E786CB43B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connexions.familiales@gmail.com</a:t>
            </a:r>
          </a:p>
        </p:txBody>
      </p:sp>
      <p:sp>
        <p:nvSpPr>
          <p:cNvPr id="6" name="Espace réservé du numéro de diapositive 5">
            <a:extLst>
              <a:ext uri="{FF2B5EF4-FFF2-40B4-BE49-F238E27FC236}">
                <a16:creationId xmlns:a16="http://schemas.microsoft.com/office/drawing/2014/main" id="{6A0F6E21-D864-304D-B5D8-44452813A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64DE9-AD4F-AC42-8979-352E3E4E6E19}" type="slidenum">
              <a:rPr lang="fr-FR" smtClean="0"/>
              <a:t>‹N°›</a:t>
            </a:fld>
            <a:endParaRPr lang="fr-FR"/>
          </a:p>
        </p:txBody>
      </p:sp>
    </p:spTree>
    <p:extLst>
      <p:ext uri="{BB962C8B-B14F-4D97-AF65-F5344CB8AC3E}">
        <p14:creationId xmlns:p14="http://schemas.microsoft.com/office/powerpoint/2010/main" val="325310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hart" Target="../charts/chart1.xml"/><Relationship Id="rId11" Type="http://schemas.openxmlformats.org/officeDocument/2006/relationships/image" Target="../media/image5.png"/><Relationship Id="rId5" Type="http://schemas.openxmlformats.org/officeDocument/2006/relationships/image" Target="../media/image6.emf"/><Relationship Id="rId10"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524" y="1985318"/>
            <a:ext cx="9160476" cy="2510356"/>
          </a:xfrm>
          <a:solidFill>
            <a:schemeClr val="bg2"/>
          </a:solidFill>
        </p:spPr>
        <p:txBody>
          <a:bodyPr anchor="ctr">
            <a:normAutofit/>
          </a:bodyPr>
          <a:lstStyle/>
          <a:p>
            <a:r>
              <a:rPr lang="fr-FR" sz="4000" dirty="0">
                <a:solidFill>
                  <a:srgbClr val="1F497D"/>
                </a:solidFill>
                <a:latin typeface="Arial" panose="020B0604020202020204" pitchFamily="34" charset="0"/>
                <a:cs typeface="Arial" panose="020B0604020202020204" pitchFamily="34" charset="0"/>
              </a:rPr>
              <a:t>Le programme de psychoéducation </a:t>
            </a:r>
            <a:r>
              <a:rPr lang="fr-FR" sz="4800" dirty="0">
                <a:solidFill>
                  <a:srgbClr val="1F497D"/>
                </a:solidFill>
                <a:latin typeface="Arial" panose="020B0604020202020204" pitchFamily="34" charset="0"/>
                <a:cs typeface="Arial" panose="020B0604020202020204" pitchFamily="34" charset="0"/>
              </a:rPr>
              <a:t>«  Connexions Familiales » </a:t>
            </a:r>
            <a:br>
              <a:rPr lang="fr-FR" sz="4800" dirty="0">
                <a:solidFill>
                  <a:srgbClr val="1F497D"/>
                </a:solidFill>
                <a:latin typeface="Arial" panose="020B0604020202020204" pitchFamily="34" charset="0"/>
                <a:cs typeface="Arial" panose="020B0604020202020204" pitchFamily="34" charset="0"/>
              </a:rPr>
            </a:br>
            <a:r>
              <a:rPr lang="fr-FR" sz="4000" dirty="0">
                <a:solidFill>
                  <a:srgbClr val="1F497D"/>
                </a:solidFill>
                <a:latin typeface="Arial" panose="020B0604020202020204" pitchFamily="34" charset="0"/>
                <a:cs typeface="Arial" panose="020B0604020202020204" pitchFamily="34" charset="0"/>
              </a:rPr>
              <a:t>pour les proches de personnes TPL  (borderline)</a:t>
            </a:r>
          </a:p>
        </p:txBody>
      </p:sp>
      <p:sp>
        <p:nvSpPr>
          <p:cNvPr id="3" name="Sous-titre 2"/>
          <p:cNvSpPr>
            <a:spLocks noGrp="1"/>
          </p:cNvSpPr>
          <p:nvPr>
            <p:ph type="subTitle" idx="1"/>
          </p:nvPr>
        </p:nvSpPr>
        <p:spPr>
          <a:xfrm>
            <a:off x="1524000" y="4553339"/>
            <a:ext cx="9144000" cy="1455580"/>
          </a:xfrm>
          <a:solidFill>
            <a:srgbClr val="1F497D"/>
          </a:solidFill>
        </p:spPr>
        <p:txBody>
          <a:bodyPr anchor="ctr"/>
          <a:lstStyle/>
          <a:p>
            <a:r>
              <a:rPr lang="fr-FR" sz="2800" dirty="0">
                <a:solidFill>
                  <a:schemeClr val="bg1"/>
                </a:solidFill>
                <a:latin typeface="Arial" panose="020B0604020202020204" pitchFamily="34" charset="0"/>
                <a:cs typeface="Arial" panose="020B0604020202020204" pitchFamily="34" charset="0"/>
              </a:rPr>
              <a:t>Bernard Le Mercier</a:t>
            </a:r>
          </a:p>
          <a:p>
            <a:r>
              <a:rPr lang="fr-FR" sz="2000" dirty="0">
                <a:solidFill>
                  <a:schemeClr val="bg1"/>
                </a:solidFill>
                <a:latin typeface="Arial" panose="020B0604020202020204" pitchFamily="34" charset="0"/>
                <a:cs typeface="Arial" panose="020B0604020202020204" pitchFamily="34" charset="0"/>
              </a:rPr>
              <a:t>Président de l’association Connexions familiales</a:t>
            </a:r>
          </a:p>
          <a:p>
            <a:r>
              <a:rPr lang="fr-FR" sz="2000" dirty="0">
                <a:solidFill>
                  <a:schemeClr val="bg1"/>
                </a:solidFill>
                <a:latin typeface="Arial" panose="020B0604020202020204" pitchFamily="34" charset="0"/>
                <a:cs typeface="Arial" panose="020B0604020202020204" pitchFamily="34" charset="0"/>
              </a:rPr>
              <a:t>Filiale francophone de la NEA-BPD</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38948" y="170806"/>
            <a:ext cx="2693721" cy="1229626"/>
          </a:xfrm>
          <a:prstGeom prst="rect">
            <a:avLst/>
          </a:prstGeom>
        </p:spPr>
      </p:pic>
      <p:pic>
        <p:nvPicPr>
          <p:cNvPr id="5" name="Image 4" descr="C:\Users\wuthina.CHIN2\AppData\Local\Microsoft\Windows\INetCache\Content.Word\Logo_Profamille.png"/>
          <p:cNvPicPr/>
          <p:nvPr/>
        </p:nvPicPr>
        <p:blipFill>
          <a:blip r:embed="rId4">
            <a:extLst>
              <a:ext uri="{28A0092B-C50C-407E-A947-70E740481C1C}">
                <a14:useLocalDpi xmlns:a14="http://schemas.microsoft.com/office/drawing/2010/main" val="0"/>
              </a:ext>
            </a:extLst>
          </a:blip>
          <a:srcRect/>
          <a:stretch>
            <a:fillRect/>
          </a:stretch>
        </p:blipFill>
        <p:spPr bwMode="auto">
          <a:xfrm>
            <a:off x="6853878" y="347662"/>
            <a:ext cx="1175696" cy="879776"/>
          </a:xfrm>
          <a:prstGeom prst="rect">
            <a:avLst/>
          </a:prstGeom>
          <a:noFill/>
          <a:ln>
            <a:noFill/>
          </a:ln>
        </p:spPr>
      </p:pic>
      <p:pic>
        <p:nvPicPr>
          <p:cNvPr id="6" name="Image 5" descr="Logo_UNAFA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211" y="376237"/>
            <a:ext cx="1565189" cy="908866"/>
          </a:xfrm>
          <a:prstGeom prst="rect">
            <a:avLst/>
          </a:prstGeom>
          <a:noFill/>
          <a:ln>
            <a:noFill/>
          </a:ln>
        </p:spPr>
      </p:pic>
      <p:pic>
        <p:nvPicPr>
          <p:cNvPr id="7" name="Image 6" descr="C:\Users\wuthina.CHIN2\AppData\Local\Microsoft\Windows\INetCache\Content.Word\image.png"/>
          <p:cNvPicPr/>
          <p:nvPr/>
        </p:nvPicPr>
        <p:blipFill>
          <a:blip r:embed="rId6">
            <a:extLst>
              <a:ext uri="{28A0092B-C50C-407E-A947-70E740481C1C}">
                <a14:useLocalDpi xmlns:a14="http://schemas.microsoft.com/office/drawing/2010/main" val="0"/>
              </a:ext>
            </a:extLst>
          </a:blip>
          <a:srcRect/>
          <a:stretch>
            <a:fillRect/>
          </a:stretch>
        </p:blipFill>
        <p:spPr bwMode="auto">
          <a:xfrm>
            <a:off x="10585622" y="366712"/>
            <a:ext cx="1010932" cy="860726"/>
          </a:xfrm>
          <a:prstGeom prst="rect">
            <a:avLst/>
          </a:prstGeom>
          <a:noFill/>
          <a:ln>
            <a:noFill/>
          </a:ln>
        </p:spPr>
      </p:pic>
      <p:sp>
        <p:nvSpPr>
          <p:cNvPr id="8" name="Espace réservé du pied de page 7"/>
          <p:cNvSpPr>
            <a:spLocks noGrp="1"/>
          </p:cNvSpPr>
          <p:nvPr>
            <p:ph type="ftr" sz="quarter" idx="11"/>
          </p:nvPr>
        </p:nvSpPr>
        <p:spPr>
          <a:xfrm>
            <a:off x="335902" y="6356350"/>
            <a:ext cx="11616611" cy="365125"/>
          </a:xfrm>
        </p:spPr>
        <p:txBody>
          <a:bodyPr/>
          <a:lstStyle/>
          <a:p>
            <a:r>
              <a:rPr lang="fr-FR" sz="1800" b="1" dirty="0">
                <a:solidFill>
                  <a:srgbClr val="1F497D"/>
                </a:solidFill>
                <a:latin typeface="Arial" panose="020B0604020202020204" pitchFamily="34" charset="0"/>
                <a:cs typeface="Arial" panose="020B0604020202020204" pitchFamily="34" charset="0"/>
              </a:rPr>
              <a:t>La psychiatrie en Ile-de-France : quels outils au service des familles ? – Mercredi 31 mai 2023 – PARIS</a:t>
            </a:r>
          </a:p>
        </p:txBody>
      </p:sp>
    </p:spTree>
    <p:extLst>
      <p:ext uri="{BB962C8B-B14F-4D97-AF65-F5344CB8AC3E}">
        <p14:creationId xmlns:p14="http://schemas.microsoft.com/office/powerpoint/2010/main" val="24976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Title 1"/>
          <p:cNvSpPr>
            <a:spLocks noGrp="1"/>
          </p:cNvSpPr>
          <p:nvPr>
            <p:ph type="title"/>
          </p:nvPr>
        </p:nvSpPr>
        <p:spPr>
          <a:xfrm>
            <a:off x="926757" y="381000"/>
            <a:ext cx="10427043" cy="1295400"/>
          </a:xfrm>
        </p:spPr>
        <p:txBody>
          <a:bodyPr>
            <a:normAutofit/>
          </a:bodyPr>
          <a:lstStyle/>
          <a:p>
            <a:r>
              <a:rPr lang="fr-FR" sz="2800" b="1" dirty="0">
                <a:solidFill>
                  <a:srgbClr val="800000"/>
                </a:solidFill>
                <a:latin typeface="+mn-lt"/>
              </a:rPr>
              <a:t>ACCEPTATION RADICALE: La compétence la plus importante</a:t>
            </a:r>
          </a:p>
        </p:txBody>
      </p:sp>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6" name="Espace réservé du numéro de diapositive 5"/>
          <p:cNvSpPr>
            <a:spLocks noGrp="1"/>
          </p:cNvSpPr>
          <p:nvPr>
            <p:ph type="sldNum" sz="quarter" idx="12"/>
          </p:nvPr>
        </p:nvSpPr>
        <p:spPr/>
        <p:txBody>
          <a:bodyPr/>
          <a:lstStyle/>
          <a:p>
            <a:fld id="{B27A3C34-6C3F-D24F-ACEC-CE2B8D23AA51}" type="slidenum">
              <a:rPr lang="fr-FR" smtClean="0"/>
              <a:t>10</a:t>
            </a:fld>
            <a:endParaRPr lang="fr-FR"/>
          </a:p>
        </p:txBody>
      </p:sp>
      <p:sp>
        <p:nvSpPr>
          <p:cNvPr id="5" name="Subtitle 4"/>
          <p:cNvSpPr>
            <a:spLocks noGrp="1"/>
          </p:cNvSpPr>
          <p:nvPr>
            <p:ph type="subTitle" idx="4294967295"/>
          </p:nvPr>
        </p:nvSpPr>
        <p:spPr>
          <a:xfrm>
            <a:off x="811213" y="1819275"/>
            <a:ext cx="11380787" cy="4657725"/>
          </a:xfrm>
        </p:spPr>
        <p:txBody>
          <a:bodyPr rtlCol="0">
            <a:normAutofit/>
          </a:bodyPr>
          <a:lstStyle/>
          <a:p>
            <a:pPr marL="463550" indent="-457200">
              <a:buNone/>
              <a:defRPr/>
            </a:pPr>
            <a:r>
              <a:rPr lang="fr-FR" dirty="0">
                <a:ln w="1905"/>
                <a:effectLst>
                  <a:innerShdw blurRad="69850" dist="43180" dir="5400000">
                    <a:srgbClr val="000000">
                      <a:alpha val="65000"/>
                    </a:srgbClr>
                  </a:innerShdw>
                </a:effectLst>
              </a:rPr>
              <a:t>Quatre réponses possibles à des évènements douloureux:</a:t>
            </a:r>
          </a:p>
          <a:p>
            <a:pPr marL="463550" indent="-457200">
              <a:buFont typeface="+mj-lt"/>
              <a:buAutoNum type="arabicPeriod"/>
              <a:defRPr/>
            </a:pPr>
            <a:r>
              <a:rPr lang="fr-FR" dirty="0">
                <a:ln w="1905"/>
                <a:effectLst>
                  <a:innerShdw blurRad="69850" dist="43180" dir="5400000">
                    <a:srgbClr val="000000">
                      <a:alpha val="65000"/>
                    </a:srgbClr>
                  </a:innerShdw>
                </a:effectLst>
              </a:rPr>
              <a:t>Résoudre le problème</a:t>
            </a:r>
          </a:p>
          <a:p>
            <a:pPr marL="463550" indent="-457200">
              <a:buFont typeface="+mj-lt"/>
              <a:buAutoNum type="arabicPeriod"/>
              <a:defRPr/>
            </a:pPr>
            <a:r>
              <a:rPr lang="fr-FR" dirty="0">
                <a:ln w="1905"/>
                <a:effectLst>
                  <a:innerShdw blurRad="69850" dist="43180" dir="5400000">
                    <a:srgbClr val="000000">
                      <a:alpha val="65000"/>
                    </a:srgbClr>
                  </a:innerShdw>
                </a:effectLst>
              </a:rPr>
              <a:t>Changer son ressenti face au problème</a:t>
            </a:r>
          </a:p>
          <a:p>
            <a:pPr marL="463550" indent="-457200">
              <a:buFont typeface="+mj-lt"/>
              <a:buAutoNum type="arabicPeriod"/>
              <a:defRPr/>
            </a:pPr>
            <a:r>
              <a:rPr lang="fr-FR" dirty="0">
                <a:ln w="1905"/>
                <a:effectLst>
                  <a:innerShdw blurRad="69850" dist="43180" dir="5400000">
                    <a:srgbClr val="000000">
                      <a:alpha val="65000"/>
                    </a:srgbClr>
                  </a:innerShdw>
                </a:effectLst>
              </a:rPr>
              <a:t>Accepter le problème</a:t>
            </a:r>
          </a:p>
          <a:p>
            <a:pPr marL="463550" indent="-457200">
              <a:buFont typeface="+mj-lt"/>
              <a:buAutoNum type="arabicPeriod"/>
              <a:defRPr/>
            </a:pPr>
            <a:r>
              <a:rPr lang="fr-FR" dirty="0">
                <a:ln w="1905"/>
                <a:effectLst>
                  <a:innerShdw blurRad="69850" dist="43180" dir="5400000">
                    <a:srgbClr val="000000">
                      <a:alpha val="65000"/>
                    </a:srgbClr>
                  </a:innerShdw>
                </a:effectLst>
              </a:rPr>
              <a:t>Rester malheureux</a:t>
            </a:r>
          </a:p>
          <a:p>
            <a:pPr marL="463550" indent="-457200">
              <a:buFont typeface="+mj-lt"/>
              <a:buAutoNum type="arabicPeriod"/>
              <a:defRPr/>
            </a:pPr>
            <a:endParaRPr lang="en-US" dirty="0">
              <a:ln w="1905"/>
              <a:solidFill>
                <a:schemeClr val="tx1"/>
              </a:solidFill>
              <a:effectLst>
                <a:innerShdw blurRad="69850" dist="43180" dir="5400000">
                  <a:srgbClr val="000000">
                    <a:alpha val="65000"/>
                  </a:srgbClr>
                </a:innerShdw>
              </a:effectLst>
              <a:ea typeface="+mn-ea"/>
            </a:endParaRPr>
          </a:p>
          <a:p>
            <a:pPr marL="463550" indent="-457200">
              <a:buNone/>
              <a:defRPr/>
            </a:pPr>
            <a:endParaRPr lang="en-US" dirty="0">
              <a:ln w="1905"/>
              <a:solidFill>
                <a:schemeClr val="tx1"/>
              </a:solidFill>
              <a:effectLst>
                <a:innerShdw blurRad="69850" dist="43180" dir="5400000">
                  <a:srgbClr val="000000">
                    <a:alpha val="65000"/>
                  </a:srgbClr>
                </a:innerShdw>
              </a:effectLst>
              <a:ea typeface="+mn-ea"/>
            </a:endParaRPr>
          </a:p>
          <a:p>
            <a:pPr marL="463550" indent="-457200">
              <a:buFont typeface="Wingdings" charset="2"/>
              <a:buChar char="§"/>
              <a:defRPr/>
            </a:pPr>
            <a:endParaRPr lang="en-US" sz="2000" dirty="0">
              <a:ln w="1905"/>
              <a:effectLst>
                <a:innerShdw blurRad="69850" dist="43180" dir="5400000">
                  <a:srgbClr val="000000">
                    <a:alpha val="65000"/>
                  </a:srgbClr>
                </a:innerShdw>
              </a:effectLst>
            </a:endParaRPr>
          </a:p>
          <a:p>
            <a:pPr marL="806450" lvl="1" indent="-457200">
              <a:buFont typeface="Wingdings" charset="2"/>
              <a:buChar char="Ø"/>
              <a:defRPr/>
            </a:pPr>
            <a:endParaRPr lang="en-US" sz="2000" dirty="0">
              <a:ln w="1905"/>
              <a:effectLst>
                <a:innerShdw blurRad="69850" dist="43180" dir="5400000">
                  <a:srgbClr val="000000">
                    <a:alpha val="65000"/>
                  </a:srgbClr>
                </a:innerShdw>
              </a:effectLst>
            </a:endParaRPr>
          </a:p>
        </p:txBody>
      </p:sp>
      <p:sp>
        <p:nvSpPr>
          <p:cNvPr id="224260" name="TextBox 6"/>
          <p:cNvSpPr txBox="1">
            <a:spLocks noChangeArrowheads="1"/>
          </p:cNvSpPr>
          <p:nvPr/>
        </p:nvSpPr>
        <p:spPr bwMode="auto">
          <a:xfrm>
            <a:off x="7391400" y="6477000"/>
            <a:ext cx="2438400" cy="400050"/>
          </a:xfrm>
          <a:prstGeom prst="rect">
            <a:avLst/>
          </a:prstGeom>
          <a:noFill/>
          <a:ln w="9525">
            <a:noFill/>
            <a:miter lim="800000"/>
            <a:headEnd/>
            <a:tailEnd/>
          </a:ln>
        </p:spPr>
        <p:txBody>
          <a:bodyPr>
            <a:prstTxWarp prst="textNoShape">
              <a:avLst/>
            </a:prstTxWarp>
            <a:spAutoFit/>
          </a:bodyPr>
          <a:lstStyle/>
          <a:p>
            <a:endParaRPr lang="en-US" sz="2000" b="1" i="1">
              <a:latin typeface="Calisto MT" pitchFamily="-107" charset="0"/>
            </a:endParaRPr>
          </a:p>
        </p:txBody>
      </p:sp>
      <p:sp>
        <p:nvSpPr>
          <p:cNvPr id="224261" name="TextBox 9"/>
          <p:cNvSpPr txBox="1">
            <a:spLocks noChangeArrowheads="1"/>
          </p:cNvSpPr>
          <p:nvPr/>
        </p:nvSpPr>
        <p:spPr bwMode="auto">
          <a:xfrm>
            <a:off x="1981200" y="5280879"/>
            <a:ext cx="800100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4F1027"/>
                </a:solidFill>
                <a:latin typeface="Calisto MT" pitchFamily="-107" charset="0"/>
              </a:rPr>
              <a:t>        </a:t>
            </a:r>
          </a:p>
          <a:p>
            <a:r>
              <a:rPr lang="en-US" sz="2400" b="1" dirty="0">
                <a:solidFill>
                  <a:srgbClr val="4F1027"/>
                </a:solidFill>
                <a:latin typeface="Calisto MT" pitchFamily="-107" charset="0"/>
              </a:rPr>
              <a:t>    </a:t>
            </a:r>
            <a:r>
              <a:rPr lang="en-US" sz="2400" b="1" dirty="0">
                <a:solidFill>
                  <a:srgbClr val="800000"/>
                </a:solidFill>
                <a:latin typeface="Arial Rounded MT Bold"/>
              </a:rPr>
              <a:t>DOULEUR </a:t>
            </a:r>
            <a:r>
              <a:rPr lang="en-US" sz="2400" b="1" dirty="0">
                <a:solidFill>
                  <a:srgbClr val="800000"/>
                </a:solidFill>
                <a:latin typeface="Arial Rounded MT Bold"/>
                <a:cs typeface="Arial Rounded MT Bold"/>
              </a:rPr>
              <a:t>+ NON-ACCEPTATION = SOUFFRANCE</a:t>
            </a:r>
          </a:p>
        </p:txBody>
      </p:sp>
      <p:pic>
        <p:nvPicPr>
          <p:cNvPr id="9" name="Picture 8"/>
          <p:cNvPicPr>
            <a:picLocks noChangeAspect="1"/>
          </p:cNvPicPr>
          <p:nvPr/>
        </p:nvPicPr>
        <p:blipFill>
          <a:blip r:embed="rId4"/>
          <a:stretch>
            <a:fillRect/>
          </a:stretch>
        </p:blipFill>
        <p:spPr>
          <a:xfrm>
            <a:off x="7327280" y="3054602"/>
            <a:ext cx="4026520" cy="2150975"/>
          </a:xfrm>
          <a:prstGeom prst="rect">
            <a:avLst/>
          </a:prstGeom>
        </p:spPr>
      </p:pic>
      <p:pic>
        <p:nvPicPr>
          <p:cNvPr id="10" name="Image 9">
            <a:extLst>
              <a:ext uri="{FF2B5EF4-FFF2-40B4-BE49-F238E27FC236}">
                <a16:creationId xmlns:a16="http://schemas.microsoft.com/office/drawing/2014/main" id="{DBD255DF-1551-5A48-BFF2-14E0BC94159B}"/>
              </a:ext>
            </a:extLst>
          </p:cNvPr>
          <p:cNvPicPr>
            <a:picLocks noChangeAspect="1"/>
          </p:cNvPicPr>
          <p:nvPr/>
        </p:nvPicPr>
        <p:blipFill>
          <a:blip r:embed="rId5"/>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263853274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2589" y="1598613"/>
            <a:ext cx="11291211" cy="4093428"/>
          </a:xfrm>
          <a:prstGeom prst="rect">
            <a:avLst/>
          </a:prstGeom>
          <a:noFill/>
        </p:spPr>
        <p:txBody>
          <a:bodyPr wrap="square">
            <a:spAutoFit/>
          </a:bodyPr>
          <a:lstStyle/>
          <a:p>
            <a:pPr algn="ctr">
              <a:defRPr/>
            </a:pPr>
            <a:r>
              <a:rPr lang="en-US" sz="3200" dirty="0">
                <a:solidFill>
                  <a:schemeClr val="accent6">
                    <a:lumMod val="50000"/>
                  </a:schemeClr>
                </a:solidFill>
                <a:effectLst>
                  <a:outerShdw blurRad="38100" dist="38100" dir="2700000" algn="tl">
                    <a:srgbClr val="000000">
                      <a:alpha val="43137"/>
                    </a:srgbClr>
                  </a:outerShdw>
                </a:effectLst>
              </a:rPr>
              <a:t>      </a:t>
            </a:r>
            <a:r>
              <a:rPr lang="fr-FR" sz="3200" dirty="0">
                <a:effectLst>
                  <a:outerShdw blurRad="38100" dist="38100" dir="2700000" algn="tl">
                    <a:srgbClr val="000000">
                      <a:alpha val="43137"/>
                    </a:srgbClr>
                  </a:outerShdw>
                </a:effectLst>
              </a:rPr>
              <a:t>Comprendre ce que dit ou ressent l’autre </a:t>
            </a:r>
          </a:p>
          <a:p>
            <a:pPr algn="ctr">
              <a:defRPr/>
            </a:pPr>
            <a:r>
              <a:rPr lang="fr-FR" sz="3200" dirty="0">
                <a:effectLst>
                  <a:outerShdw blurRad="38100" dist="38100" dir="2700000" algn="tl">
                    <a:srgbClr val="000000">
                      <a:alpha val="43137"/>
                    </a:srgbClr>
                  </a:outerShdw>
                </a:effectLst>
              </a:rPr>
              <a:t>ET </a:t>
            </a:r>
          </a:p>
          <a:p>
            <a:pPr algn="ctr">
              <a:defRPr/>
            </a:pPr>
            <a:r>
              <a:rPr lang="fr-FR" sz="3200" dirty="0">
                <a:effectLst>
                  <a:outerShdw blurRad="38100" dist="38100" dir="2700000" algn="tl">
                    <a:srgbClr val="000000">
                      <a:alpha val="43137"/>
                    </a:srgbClr>
                  </a:outerShdw>
                </a:effectLst>
              </a:rPr>
              <a:t>communiquer ce que l’on comprend de manière </a:t>
            </a:r>
            <a:r>
              <a:rPr lang="fr-FR" sz="3200" b="1" dirty="0">
                <a:solidFill>
                  <a:srgbClr val="800000"/>
                </a:solidFill>
                <a:effectLst>
                  <a:outerShdw blurRad="38100" dist="38100" dir="2700000" algn="tl">
                    <a:srgbClr val="000000">
                      <a:alpha val="43137"/>
                    </a:srgbClr>
                  </a:outerShdw>
                </a:effectLst>
              </a:rPr>
              <a:t>CLAIRE</a:t>
            </a:r>
            <a:r>
              <a:rPr lang="fr-FR" sz="3200" dirty="0">
                <a:effectLst>
                  <a:outerShdw blurRad="38100" dist="38100" dir="2700000" algn="tl">
                    <a:srgbClr val="000000">
                      <a:alpha val="43137"/>
                    </a:srgbClr>
                  </a:outerShdw>
                </a:effectLst>
              </a:rPr>
              <a:t>:</a:t>
            </a:r>
            <a:r>
              <a:rPr lang="fr-FR" sz="3200" dirty="0">
                <a:solidFill>
                  <a:schemeClr val="accent4">
                    <a:lumMod val="75000"/>
                  </a:schemeClr>
                </a:solidFill>
                <a:effectLst>
                  <a:outerShdw blurRad="38100" dist="38100" dir="2700000" algn="tl">
                    <a:srgbClr val="000000">
                      <a:alpha val="43137"/>
                    </a:srgbClr>
                  </a:outerShdw>
                </a:effectLst>
              </a:rPr>
              <a:t> </a:t>
            </a:r>
            <a:endParaRPr lang="fr-FR" sz="3200" dirty="0">
              <a:solidFill>
                <a:srgbClr val="604A7B"/>
              </a:solidFill>
              <a:effectLst>
                <a:outerShdw blurRad="38100" dist="38100" dir="2700000" algn="tl">
                  <a:srgbClr val="000000">
                    <a:alpha val="43137"/>
                  </a:srgbClr>
                </a:outerShdw>
              </a:effectLst>
            </a:endParaRPr>
          </a:p>
          <a:p>
            <a:pPr>
              <a:defRPr/>
            </a:pPr>
            <a:r>
              <a:rPr lang="fr-FR" sz="3600" b="1" dirty="0">
                <a:solidFill>
                  <a:srgbClr val="800000"/>
                </a:solidFill>
                <a:effectLst>
                  <a:outerShdw blurRad="38100" dist="38100" dir="2700000" algn="tl">
                    <a:srgbClr val="000000">
                      <a:alpha val="43137"/>
                    </a:srgbClr>
                  </a:outerShdw>
                </a:effectLst>
                <a:latin typeface="Arial"/>
                <a:cs typeface="Arial"/>
              </a:rPr>
              <a:t>C</a:t>
            </a:r>
            <a:r>
              <a:rPr lang="fr-FR" sz="2800" dirty="0">
                <a:solidFill>
                  <a:schemeClr val="bg2">
                    <a:lumMod val="10000"/>
                  </a:schemeClr>
                </a:solidFill>
                <a:latin typeface="Arial"/>
                <a:cs typeface="Arial"/>
              </a:rPr>
              <a:t>ommuniquez</a:t>
            </a:r>
            <a:r>
              <a:rPr lang="fr-FR" sz="3200" dirty="0">
                <a:solidFill>
                  <a:schemeClr val="bg2">
                    <a:lumMod val="10000"/>
                  </a:schemeClr>
                </a:solidFill>
                <a:latin typeface="Arial"/>
                <a:cs typeface="Arial"/>
              </a:rPr>
              <a:t> </a:t>
            </a:r>
            <a:r>
              <a:rPr lang="fr-FR" sz="2400" dirty="0">
                <a:solidFill>
                  <a:schemeClr val="bg2">
                    <a:lumMod val="10000"/>
                  </a:schemeClr>
                </a:solidFill>
                <a:latin typeface="Arial"/>
                <a:cs typeface="Arial"/>
              </a:rPr>
              <a:t> ce que vous comprenez de la situation</a:t>
            </a:r>
          </a:p>
          <a:p>
            <a:pPr>
              <a:defRPr/>
            </a:pPr>
            <a:r>
              <a:rPr lang="fr-FR" sz="3200" b="1" dirty="0">
                <a:solidFill>
                  <a:srgbClr val="800000"/>
                </a:solidFill>
                <a:effectLst>
                  <a:outerShdw blurRad="38100" dist="38100" dir="2700000" algn="tl">
                    <a:srgbClr val="000000">
                      <a:alpha val="43137"/>
                    </a:srgbClr>
                  </a:outerShdw>
                </a:effectLst>
                <a:latin typeface="Arial"/>
                <a:cs typeface="Arial"/>
              </a:rPr>
              <a:t>L</a:t>
            </a:r>
            <a:r>
              <a:rPr lang="fr-FR" sz="2800" dirty="0">
                <a:solidFill>
                  <a:schemeClr val="bg2">
                    <a:lumMod val="10000"/>
                  </a:schemeClr>
                </a:solidFill>
                <a:latin typeface="Arial"/>
                <a:cs typeface="Arial"/>
              </a:rPr>
              <a:t>égitimez</a:t>
            </a:r>
            <a:r>
              <a:rPr lang="fr-FR" sz="2400" dirty="0">
                <a:solidFill>
                  <a:schemeClr val="bg2">
                    <a:lumMod val="10000"/>
                  </a:schemeClr>
                </a:solidFill>
                <a:latin typeface="Arial"/>
                <a:cs typeface="Arial"/>
              </a:rPr>
              <a:t> les “faits” ou la réponse de l’autre</a:t>
            </a:r>
          </a:p>
          <a:p>
            <a:pPr>
              <a:defRPr/>
            </a:pPr>
            <a:r>
              <a:rPr lang="fr-FR" sz="3200" b="1" dirty="0">
                <a:solidFill>
                  <a:srgbClr val="800000"/>
                </a:solidFill>
                <a:effectLst>
                  <a:outerShdw blurRad="38100" dist="38100" dir="2700000" algn="tl">
                    <a:srgbClr val="000000">
                      <a:alpha val="43137"/>
                    </a:srgbClr>
                  </a:outerShdw>
                </a:effectLst>
                <a:latin typeface="Arial"/>
                <a:cs typeface="Arial"/>
              </a:rPr>
              <a:t>E</a:t>
            </a:r>
            <a:r>
              <a:rPr lang="fr-FR" sz="2800" dirty="0">
                <a:solidFill>
                  <a:schemeClr val="bg2">
                    <a:lumMod val="10000"/>
                  </a:schemeClr>
                </a:solidFill>
                <a:latin typeface="Arial"/>
                <a:cs typeface="Arial"/>
              </a:rPr>
              <a:t>xpliquez</a:t>
            </a:r>
            <a:r>
              <a:rPr lang="fr-FR" sz="2400" dirty="0">
                <a:solidFill>
                  <a:schemeClr val="bg2">
                    <a:lumMod val="10000"/>
                  </a:schemeClr>
                </a:solidFill>
                <a:latin typeface="Arial"/>
                <a:cs typeface="Arial"/>
              </a:rPr>
              <a:t> vos propres sentiments</a:t>
            </a:r>
          </a:p>
          <a:p>
            <a:pPr>
              <a:defRPr/>
            </a:pPr>
            <a:r>
              <a:rPr lang="fr-FR" sz="3200" b="1" dirty="0">
                <a:solidFill>
                  <a:srgbClr val="800000"/>
                </a:solidFill>
                <a:effectLst>
                  <a:outerShdw blurRad="38100" dist="38100" dir="2700000" algn="tl">
                    <a:srgbClr val="000000">
                      <a:alpha val="43137"/>
                    </a:srgbClr>
                  </a:outerShdw>
                </a:effectLst>
                <a:latin typeface="Arial"/>
                <a:cs typeface="Arial"/>
              </a:rPr>
              <a:t>A</a:t>
            </a:r>
            <a:r>
              <a:rPr lang="fr-FR" sz="2800" dirty="0">
                <a:solidFill>
                  <a:schemeClr val="bg2">
                    <a:lumMod val="10000"/>
                  </a:schemeClr>
                </a:solidFill>
                <a:latin typeface="Arial"/>
                <a:cs typeface="Arial"/>
              </a:rPr>
              <a:t>dmettre</a:t>
            </a:r>
            <a:r>
              <a:rPr lang="fr-FR" sz="2400" dirty="0">
                <a:solidFill>
                  <a:schemeClr val="bg2">
                    <a:lumMod val="10000"/>
                  </a:schemeClr>
                </a:solidFill>
                <a:latin typeface="Arial"/>
                <a:cs typeface="Arial"/>
              </a:rPr>
              <a:t> la situation, les sentiments et opinions</a:t>
            </a:r>
          </a:p>
          <a:p>
            <a:pPr>
              <a:defRPr/>
            </a:pPr>
            <a:r>
              <a:rPr lang="fr-FR" sz="3200" b="1" dirty="0">
                <a:solidFill>
                  <a:srgbClr val="800000"/>
                </a:solidFill>
                <a:effectLst>
                  <a:outerShdw blurRad="38100" dist="38100" dir="2700000" algn="tl">
                    <a:srgbClr val="000000">
                      <a:alpha val="43137"/>
                    </a:srgbClr>
                  </a:outerShdw>
                </a:effectLst>
                <a:latin typeface="Arial"/>
                <a:cs typeface="Arial"/>
              </a:rPr>
              <a:t>R</a:t>
            </a:r>
            <a:r>
              <a:rPr lang="fr-FR" sz="2800" dirty="0">
                <a:solidFill>
                  <a:schemeClr val="bg2">
                    <a:lumMod val="10000"/>
                  </a:schemeClr>
                </a:solidFill>
                <a:latin typeface="Arial"/>
                <a:cs typeface="Arial"/>
              </a:rPr>
              <a:t>espectez</a:t>
            </a:r>
            <a:r>
              <a:rPr lang="fr-FR" sz="2400" dirty="0">
                <a:solidFill>
                  <a:schemeClr val="bg2">
                    <a:lumMod val="10000"/>
                  </a:schemeClr>
                </a:solidFill>
                <a:latin typeface="Arial"/>
                <a:cs typeface="Arial"/>
              </a:rPr>
              <a:t> les émotions, les souhaits, les réactions </a:t>
            </a:r>
            <a:r>
              <a:rPr lang="en-US" sz="2400" dirty="0">
                <a:solidFill>
                  <a:schemeClr val="bg2">
                    <a:lumMod val="10000"/>
                  </a:schemeClr>
                </a:solidFill>
                <a:latin typeface="Arial"/>
                <a:cs typeface="Arial"/>
              </a:rPr>
              <a:t>et les  buts</a:t>
            </a:r>
            <a:endParaRPr lang="en-US" sz="2400" dirty="0">
              <a:solidFill>
                <a:schemeClr val="bg2">
                  <a:lumMod val="10000"/>
                </a:schemeClr>
              </a:solidFill>
            </a:endParaRPr>
          </a:p>
        </p:txBody>
      </p:sp>
      <p:sp>
        <p:nvSpPr>
          <p:cNvPr id="236547" name="Title 4"/>
          <p:cNvSpPr>
            <a:spLocks noGrp="1"/>
          </p:cNvSpPr>
          <p:nvPr>
            <p:ph type="title"/>
          </p:nvPr>
        </p:nvSpPr>
        <p:spPr>
          <a:xfrm>
            <a:off x="561545" y="175146"/>
            <a:ext cx="8995348" cy="1325563"/>
          </a:xfrm>
        </p:spPr>
        <p:txBody>
          <a:bodyPr>
            <a:normAutofit/>
          </a:bodyPr>
          <a:lstStyle/>
          <a:p>
            <a:pPr eaLnBrk="1" hangingPunct="1"/>
            <a:r>
              <a:rPr lang="fr-FR" sz="3200" b="1" dirty="0">
                <a:solidFill>
                  <a:srgbClr val="800000"/>
                </a:solidFill>
                <a:latin typeface="+mn-lt"/>
                <a:ea typeface="ＭＳ Ｐゴシック" pitchFamily="-107" charset="-128"/>
                <a:cs typeface="ＭＳ Ｐゴシック" pitchFamily="-107" charset="-128"/>
              </a:rPr>
              <a:t>Qu’est-ce que la Validation?</a:t>
            </a:r>
          </a:p>
        </p:txBody>
      </p:sp>
      <p:pic>
        <p:nvPicPr>
          <p:cNvPr id="236549" name="Picture 6"/>
          <p:cNvPicPr>
            <a:picLocks noChangeAspect="1"/>
          </p:cNvPicPr>
          <p:nvPr/>
        </p:nvPicPr>
        <p:blipFill>
          <a:blip r:embed="rId3"/>
          <a:srcRect/>
          <a:stretch>
            <a:fillRect/>
          </a:stretch>
        </p:blipFill>
        <p:spPr bwMode="auto">
          <a:xfrm>
            <a:off x="9263254" y="3645327"/>
            <a:ext cx="2596334" cy="1697965"/>
          </a:xfrm>
          <a:prstGeom prst="rect">
            <a:avLst/>
          </a:prstGeom>
          <a:noFill/>
          <a:ln w="9525">
            <a:noFill/>
            <a:miter lim="800000"/>
            <a:headEnd/>
            <a:tailEnd/>
          </a:ln>
        </p:spPr>
      </p:pic>
      <p:sp>
        <p:nvSpPr>
          <p:cNvPr id="2" name="Espace réservé de la date 1"/>
          <p:cNvSpPr>
            <a:spLocks noGrp="1"/>
          </p:cNvSpPr>
          <p:nvPr>
            <p:ph type="dt" sz="half" idx="10"/>
          </p:nvPr>
        </p:nvSpPr>
        <p:spPr/>
        <p:txBody>
          <a:bodyPr/>
          <a:lstStyle/>
          <a:p>
            <a:r>
              <a:rPr lang="fr-FR"/>
              <a:t>31 mai 2023</a:t>
            </a:r>
            <a:endParaRPr lang="fr-FR" dirty="0"/>
          </a:p>
        </p:txBody>
      </p:sp>
      <p:sp>
        <p:nvSpPr>
          <p:cNvPr id="4" name="Espace réservé du pied de page 3"/>
          <p:cNvSpPr>
            <a:spLocks noGrp="1"/>
          </p:cNvSpPr>
          <p:nvPr>
            <p:ph type="ftr" sz="quarter" idx="11"/>
          </p:nvPr>
        </p:nvSpPr>
        <p:spPr/>
        <p:txBody>
          <a:bodyPr/>
          <a:lstStyle/>
          <a:p>
            <a:r>
              <a:rPr lang="fr-FR"/>
              <a:t>connexions.familiales@gmail.com</a:t>
            </a:r>
          </a:p>
        </p:txBody>
      </p:sp>
      <p:sp>
        <p:nvSpPr>
          <p:cNvPr id="6" name="Espace réservé du numéro de diapositive 5"/>
          <p:cNvSpPr>
            <a:spLocks noGrp="1"/>
          </p:cNvSpPr>
          <p:nvPr>
            <p:ph type="sldNum" sz="quarter" idx="12"/>
          </p:nvPr>
        </p:nvSpPr>
        <p:spPr/>
        <p:txBody>
          <a:bodyPr/>
          <a:lstStyle/>
          <a:p>
            <a:fld id="{B27A3C34-6C3F-D24F-ACEC-CE2B8D23AA51}" type="slidenum">
              <a:rPr lang="fr-FR" smtClean="0"/>
              <a:t>11</a:t>
            </a:fld>
            <a:endParaRPr lang="fr-FR"/>
          </a:p>
        </p:txBody>
      </p:sp>
      <p:pic>
        <p:nvPicPr>
          <p:cNvPr id="8" name="Image 7">
            <a:extLst>
              <a:ext uri="{FF2B5EF4-FFF2-40B4-BE49-F238E27FC236}">
                <a16:creationId xmlns:a16="http://schemas.microsoft.com/office/drawing/2014/main" id="{8F2EBF26-60BC-6646-A6AD-15C9243380ED}"/>
              </a:ext>
            </a:extLst>
          </p:cNvPr>
          <p:cNvPicPr>
            <a:picLocks noChangeAspect="1"/>
          </p:cNvPicPr>
          <p:nvPr/>
        </p:nvPicPr>
        <p:blipFill>
          <a:blip r:embed="rId4"/>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126204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Title 1"/>
          <p:cNvSpPr>
            <a:spLocks noGrp="1"/>
          </p:cNvSpPr>
          <p:nvPr>
            <p:ph type="title"/>
          </p:nvPr>
        </p:nvSpPr>
        <p:spPr>
          <a:xfrm>
            <a:off x="321276" y="45818"/>
            <a:ext cx="9889524" cy="1295400"/>
          </a:xfrm>
        </p:spPr>
        <p:txBody>
          <a:bodyPr>
            <a:normAutofit/>
          </a:bodyPr>
          <a:lstStyle/>
          <a:p>
            <a:pPr eaLnBrk="1" hangingPunct="1"/>
            <a:r>
              <a:rPr lang="fr-FR" sz="3200" b="1" dirty="0">
                <a:latin typeface="+mn-lt"/>
                <a:ea typeface="ＭＳ Ｐゴシック" pitchFamily="-107" charset="-128"/>
                <a:cs typeface="ＭＳ Ｐゴシック" pitchFamily="-107" charset="-128"/>
              </a:rPr>
              <a:t>				</a:t>
            </a:r>
            <a:r>
              <a:rPr lang="fr-FR" sz="3200" b="1" dirty="0">
                <a:solidFill>
                  <a:srgbClr val="800000"/>
                </a:solidFill>
                <a:latin typeface="+mn-lt"/>
                <a:ea typeface="ＭＳ Ｐゴシック" pitchFamily="-107" charset="-128"/>
                <a:cs typeface="ＭＳ Ｐゴシック" pitchFamily="-107" charset="-128"/>
              </a:rPr>
              <a:t>Respectez Vos Limites</a:t>
            </a:r>
            <a:endParaRPr lang="fr-FR" sz="3200" b="1" i="1" dirty="0">
              <a:solidFill>
                <a:srgbClr val="800000"/>
              </a:solidFill>
              <a:latin typeface="+mn-lt"/>
              <a:ea typeface="ＭＳ Ｐゴシック" pitchFamily="-107" charset="-128"/>
              <a:cs typeface="ＭＳ Ｐゴシック" pitchFamily="-107" charset="-128"/>
            </a:endParaRPr>
          </a:p>
        </p:txBody>
      </p:sp>
      <p:sp>
        <p:nvSpPr>
          <p:cNvPr id="5" name="Subtitle 4"/>
          <p:cNvSpPr>
            <a:spLocks noGrp="1"/>
          </p:cNvSpPr>
          <p:nvPr>
            <p:ph type="subTitle" idx="4294967295"/>
          </p:nvPr>
        </p:nvSpPr>
        <p:spPr>
          <a:xfrm>
            <a:off x="664240" y="1399956"/>
            <a:ext cx="8806519" cy="4598988"/>
          </a:xfrm>
        </p:spPr>
        <p:txBody>
          <a:bodyPr rtlCol="0">
            <a:noAutofit/>
          </a:bodyPr>
          <a:lstStyle/>
          <a:p>
            <a:pPr marL="463550" indent="-457200">
              <a:spcBef>
                <a:spcPts val="600"/>
              </a:spcBef>
              <a:buFont typeface="Wingdings" charset="2"/>
              <a:buChar char="§"/>
              <a:defRPr/>
            </a:pPr>
            <a:r>
              <a:rPr lang="fr-FR" b="1" dirty="0">
                <a:ln w="1905"/>
                <a:effectLst>
                  <a:innerShdw blurRad="69850" dist="43180" dir="5400000">
                    <a:srgbClr val="000000">
                      <a:alpha val="65000"/>
                    </a:srgbClr>
                  </a:innerShdw>
                </a:effectLst>
              </a:rPr>
              <a:t>Demande temps et effort</a:t>
            </a:r>
            <a:r>
              <a:rPr lang="fr-FR" dirty="0">
                <a:ln w="1905"/>
                <a:effectLst>
                  <a:innerShdw blurRad="69850" dist="43180" dir="5400000">
                    <a:srgbClr val="000000">
                      <a:alpha val="65000"/>
                    </a:srgbClr>
                  </a:innerShdw>
                </a:effectLst>
              </a:rPr>
              <a:t>, particulièrement en moment de crise. </a:t>
            </a:r>
          </a:p>
          <a:p>
            <a:pPr marL="6350" indent="0">
              <a:spcBef>
                <a:spcPts val="600"/>
              </a:spcBef>
              <a:buNone/>
              <a:defRPr/>
            </a:pPr>
            <a:endParaRPr lang="fr-FR" dirty="0">
              <a:ln w="1905"/>
              <a:effectLst>
                <a:innerShdw blurRad="69850" dist="43180" dir="5400000">
                  <a:srgbClr val="000000">
                    <a:alpha val="65000"/>
                  </a:srgbClr>
                </a:innerShdw>
              </a:effectLst>
            </a:endParaRPr>
          </a:p>
          <a:p>
            <a:pPr marL="463550" indent="-457200">
              <a:spcBef>
                <a:spcPts val="600"/>
              </a:spcBef>
              <a:buFont typeface="Wingdings" charset="2"/>
              <a:buChar char="§"/>
              <a:defRPr/>
            </a:pPr>
            <a:r>
              <a:rPr lang="fr-FR" b="1" dirty="0">
                <a:ln w="1905"/>
                <a:effectLst>
                  <a:innerShdw blurRad="69850" dist="43180" dir="5400000">
                    <a:srgbClr val="000000">
                      <a:alpha val="65000"/>
                    </a:srgbClr>
                  </a:innerShdw>
                </a:effectLst>
              </a:rPr>
              <a:t>Commencez petit, exercez-vous</a:t>
            </a:r>
            <a:r>
              <a:rPr lang="fr-FR" dirty="0">
                <a:ln w="1905"/>
                <a:effectLst>
                  <a:innerShdw blurRad="69850" dist="43180" dir="5400000">
                    <a:srgbClr val="000000">
                      <a:alpha val="65000"/>
                    </a:srgbClr>
                  </a:innerShdw>
                </a:effectLst>
              </a:rPr>
              <a:t>. </a:t>
            </a:r>
          </a:p>
          <a:p>
            <a:pPr marL="406400" lvl="1" indent="0">
              <a:spcBef>
                <a:spcPts val="600"/>
              </a:spcBef>
              <a:buNone/>
              <a:defRPr/>
            </a:pPr>
            <a:r>
              <a:rPr lang="fr-FR" sz="2000" i="1" dirty="0">
                <a:ln w="1905"/>
                <a:effectLst>
                  <a:innerShdw blurRad="69850" dist="43180" dir="5400000">
                    <a:srgbClr val="000000">
                      <a:alpha val="65000"/>
                    </a:srgbClr>
                  </a:innerShdw>
                </a:effectLst>
              </a:rPr>
              <a:t>	Par exemple:  </a:t>
            </a:r>
            <a:r>
              <a:rPr lang="fr-FR" sz="2000" dirty="0">
                <a:ln w="1905"/>
                <a:effectLst>
                  <a:innerShdw blurRad="69850" dist="43180" dir="5400000">
                    <a:srgbClr val="000000">
                      <a:alpha val="65000"/>
                    </a:srgbClr>
                  </a:innerShdw>
                </a:effectLst>
              </a:rPr>
              <a:t>votre enfant vous demande de l’argent. Vous êtes indécis, et avez besoin de temps 	pour décider de vos limites. Donnez-vous ce temps. Si vous décidez que donner cet argent n’est 	pas raisonnable, dites-le et offrez d’aider à trouver une solution quand votre enfant est prêt à 	accepter cette aide. </a:t>
            </a:r>
          </a:p>
          <a:p>
            <a:pPr marL="406400" lvl="1" indent="0">
              <a:spcBef>
                <a:spcPts val="600"/>
              </a:spcBef>
              <a:buNone/>
              <a:defRPr/>
            </a:pPr>
            <a:endParaRPr lang="fr-FR" sz="2000" dirty="0">
              <a:ln w="1905"/>
              <a:effectLst>
                <a:innerShdw blurRad="69850" dist="43180" dir="5400000">
                  <a:srgbClr val="000000">
                    <a:alpha val="65000"/>
                  </a:srgbClr>
                </a:innerShdw>
              </a:effectLst>
            </a:endParaRPr>
          </a:p>
          <a:p>
            <a:pPr marL="463550" indent="-457200">
              <a:spcBef>
                <a:spcPts val="600"/>
              </a:spcBef>
              <a:buFont typeface="Wingdings" charset="2"/>
              <a:buChar char="§"/>
              <a:defRPr/>
            </a:pPr>
            <a:r>
              <a:rPr lang="fr-FR" b="1" dirty="0">
                <a:ln w="1905"/>
                <a:effectLst>
                  <a:innerShdw blurRad="69850" dist="43180" dir="5400000">
                    <a:srgbClr val="000000">
                      <a:alpha val="65000"/>
                    </a:srgbClr>
                  </a:innerShdw>
                </a:effectLst>
              </a:rPr>
              <a:t>Réponse suggérée</a:t>
            </a:r>
            <a:r>
              <a:rPr lang="fr-FR" dirty="0">
                <a:ln w="1905"/>
                <a:effectLst>
                  <a:innerShdw blurRad="69850" dist="43180" dir="5400000">
                    <a:srgbClr val="000000">
                      <a:alpha val="65000"/>
                    </a:srgbClr>
                  </a:innerShdw>
                </a:effectLst>
              </a:rPr>
              <a:t>:  </a:t>
            </a:r>
          </a:p>
          <a:p>
            <a:pPr marL="806450" lvl="2" indent="0">
              <a:spcBef>
                <a:spcPts val="600"/>
              </a:spcBef>
              <a:buNone/>
              <a:defRPr/>
            </a:pPr>
            <a:r>
              <a:rPr lang="fr-FR" dirty="0">
                <a:ln w="1905"/>
                <a:effectLst>
                  <a:innerShdw blurRad="69850" dist="43180" dir="5400000">
                    <a:srgbClr val="000000">
                      <a:alpha val="65000"/>
                    </a:srgbClr>
                  </a:innerShdw>
                </a:effectLst>
              </a:rPr>
              <a:t>Validez - Validez – Validez – Dites Non – Validez</a:t>
            </a:r>
          </a:p>
          <a:p>
            <a:pPr marL="806450" lvl="2" indent="0">
              <a:spcBef>
                <a:spcPts val="600"/>
              </a:spcBef>
              <a:buNone/>
              <a:defRPr/>
            </a:pPr>
            <a:r>
              <a:rPr lang="fr-FR" dirty="0">
                <a:ln w="1905"/>
                <a:effectLst>
                  <a:innerShdw blurRad="69850" dist="43180" dir="5400000">
                    <a:srgbClr val="000000">
                      <a:alpha val="65000"/>
                    </a:srgbClr>
                  </a:innerShdw>
                </a:effectLst>
              </a:rPr>
              <a:t>Aidez à solutionner (si possible</a:t>
            </a:r>
            <a:r>
              <a:rPr lang="en-US" dirty="0">
                <a:ln w="1905"/>
                <a:effectLst>
                  <a:innerShdw blurRad="69850" dist="43180" dir="5400000">
                    <a:srgbClr val="000000">
                      <a:alpha val="65000"/>
                    </a:srgbClr>
                  </a:innerShdw>
                </a:effectLst>
              </a:rPr>
              <a:t>).</a:t>
            </a:r>
          </a:p>
        </p:txBody>
      </p:sp>
      <p:sp>
        <p:nvSpPr>
          <p:cNvPr id="281604" name="TextBox 6"/>
          <p:cNvSpPr txBox="1">
            <a:spLocks noChangeArrowheads="1"/>
          </p:cNvSpPr>
          <p:nvPr/>
        </p:nvSpPr>
        <p:spPr bwMode="auto">
          <a:xfrm>
            <a:off x="7391400" y="6477000"/>
            <a:ext cx="2438400" cy="400050"/>
          </a:xfrm>
          <a:prstGeom prst="rect">
            <a:avLst/>
          </a:prstGeom>
          <a:noFill/>
          <a:ln w="9525">
            <a:noFill/>
            <a:miter lim="800000"/>
            <a:headEnd/>
            <a:tailEnd/>
          </a:ln>
        </p:spPr>
        <p:txBody>
          <a:bodyPr>
            <a:prstTxWarp prst="textNoShape">
              <a:avLst/>
            </a:prstTxWarp>
            <a:spAutoFit/>
          </a:bodyPr>
          <a:lstStyle/>
          <a:p>
            <a:endParaRPr lang="en-US" sz="2000" b="1" i="1">
              <a:latin typeface="Calisto MT" pitchFamily="-107" charset="0"/>
            </a:endParaRPr>
          </a:p>
        </p:txBody>
      </p:sp>
      <p:sp>
        <p:nvSpPr>
          <p:cNvPr id="281605" name="TextBox 8"/>
          <p:cNvSpPr txBox="1">
            <a:spLocks noChangeArrowheads="1"/>
          </p:cNvSpPr>
          <p:nvPr/>
        </p:nvSpPr>
        <p:spPr bwMode="auto">
          <a:xfrm>
            <a:off x="8229600" y="6415088"/>
            <a:ext cx="2514600" cy="461962"/>
          </a:xfrm>
          <a:prstGeom prst="rect">
            <a:avLst/>
          </a:prstGeom>
          <a:noFill/>
          <a:ln w="9525">
            <a:noFill/>
            <a:miter lim="800000"/>
            <a:headEnd/>
            <a:tailEnd/>
          </a:ln>
        </p:spPr>
        <p:txBody>
          <a:bodyPr>
            <a:prstTxWarp prst="textNoShape">
              <a:avLst/>
            </a:prstTxWarp>
            <a:spAutoFit/>
          </a:bodyPr>
          <a:lstStyle/>
          <a:p>
            <a:endParaRPr lang="en-US" sz="2400" i="1">
              <a:latin typeface="Calisto MT" pitchFamily="-107" charset="0"/>
            </a:endParaRPr>
          </a:p>
        </p:txBody>
      </p:sp>
      <p:pic>
        <p:nvPicPr>
          <p:cNvPr id="281606" name="Picture 7"/>
          <p:cNvPicPr>
            <a:picLocks noChangeAspect="1"/>
          </p:cNvPicPr>
          <p:nvPr/>
        </p:nvPicPr>
        <p:blipFill>
          <a:blip r:embed="rId3"/>
          <a:srcRect/>
          <a:stretch>
            <a:fillRect/>
          </a:stretch>
        </p:blipFill>
        <p:spPr bwMode="auto">
          <a:xfrm>
            <a:off x="10210800" y="2589212"/>
            <a:ext cx="1709302" cy="1679575"/>
          </a:xfrm>
          <a:prstGeom prst="rect">
            <a:avLst/>
          </a:prstGeom>
          <a:solidFill>
            <a:schemeClr val="bg1"/>
          </a:solidFill>
          <a:ln w="9525">
            <a:noFill/>
            <a:miter lim="800000"/>
            <a:headEnd/>
            <a:tailEnd/>
          </a:ln>
        </p:spPr>
      </p:pic>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6" name="Espace réservé du numéro de diapositive 5"/>
          <p:cNvSpPr>
            <a:spLocks noGrp="1"/>
          </p:cNvSpPr>
          <p:nvPr>
            <p:ph type="sldNum" sz="quarter" idx="12"/>
          </p:nvPr>
        </p:nvSpPr>
        <p:spPr/>
        <p:txBody>
          <a:bodyPr/>
          <a:lstStyle/>
          <a:p>
            <a:fld id="{B27A3C34-6C3F-D24F-ACEC-CE2B8D23AA51}" type="slidenum">
              <a:rPr lang="fr-FR" smtClean="0"/>
              <a:t>12</a:t>
            </a:fld>
            <a:endParaRPr lang="fr-FR"/>
          </a:p>
        </p:txBody>
      </p:sp>
      <p:pic>
        <p:nvPicPr>
          <p:cNvPr id="10" name="Image 9">
            <a:extLst>
              <a:ext uri="{FF2B5EF4-FFF2-40B4-BE49-F238E27FC236}">
                <a16:creationId xmlns:a16="http://schemas.microsoft.com/office/drawing/2014/main" id="{3C4E2BE0-07AB-7443-A6E9-75C6E0EA78B1}"/>
              </a:ext>
            </a:extLst>
          </p:cNvPr>
          <p:cNvPicPr>
            <a:picLocks noChangeAspect="1"/>
          </p:cNvPicPr>
          <p:nvPr/>
        </p:nvPicPr>
        <p:blipFill>
          <a:blip r:embed="rId4"/>
          <a:stretch>
            <a:fillRect/>
          </a:stretch>
        </p:blipFill>
        <p:spPr>
          <a:xfrm>
            <a:off x="11317414" y="393135"/>
            <a:ext cx="553310" cy="600766"/>
          </a:xfrm>
          <a:prstGeom prst="rect">
            <a:avLst/>
          </a:prstGeom>
        </p:spPr>
      </p:pic>
    </p:spTree>
    <p:extLst>
      <p:ext uri="{BB962C8B-B14F-4D97-AF65-F5344CB8AC3E}">
        <p14:creationId xmlns:p14="http://schemas.microsoft.com/office/powerpoint/2010/main" val="259546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Title 1"/>
          <p:cNvSpPr>
            <a:spLocks noGrp="1"/>
          </p:cNvSpPr>
          <p:nvPr>
            <p:ph type="title"/>
          </p:nvPr>
        </p:nvSpPr>
        <p:spPr>
          <a:xfrm>
            <a:off x="2798366" y="0"/>
            <a:ext cx="6595267" cy="1295400"/>
          </a:xfrm>
        </p:spPr>
        <p:txBody>
          <a:bodyPr>
            <a:normAutofit/>
          </a:bodyPr>
          <a:lstStyle/>
          <a:p>
            <a:pPr algn="ctr" eaLnBrk="1" hangingPunct="1"/>
            <a:r>
              <a:rPr lang="fr-FR" sz="3200" b="1" dirty="0">
                <a:solidFill>
                  <a:srgbClr val="800000"/>
                </a:solidFill>
                <a:latin typeface="+mn-lt"/>
                <a:ea typeface="ＭＳ Ｐゴシック" pitchFamily="-107" charset="-128"/>
                <a:cs typeface="ＭＳ Ｐゴシック" pitchFamily="-107" charset="-128"/>
              </a:rPr>
              <a:t>Les Trois Priorités Interpersonnelles</a:t>
            </a:r>
            <a:br>
              <a:rPr lang="fr-FR" sz="3200" b="1" dirty="0">
                <a:solidFill>
                  <a:srgbClr val="800000"/>
                </a:solidFill>
                <a:latin typeface="+mn-lt"/>
                <a:ea typeface="ＭＳ Ｐゴシック" pitchFamily="-107" charset="-128"/>
                <a:cs typeface="ＭＳ Ｐゴシック" pitchFamily="-107" charset="-128"/>
              </a:rPr>
            </a:br>
            <a:r>
              <a:rPr lang="fr-FR" sz="3200" dirty="0">
                <a:solidFill>
                  <a:srgbClr val="800000"/>
                </a:solidFill>
                <a:latin typeface="+mn-lt"/>
                <a:ea typeface="ＭＳ Ｐゴシック" pitchFamily="-107" charset="-128"/>
                <a:cs typeface="ＭＳ Ｐゴシック" pitchFamily="-107" charset="-128"/>
              </a:rPr>
              <a:t>(M.Linehan)</a:t>
            </a:r>
            <a:endParaRPr lang="fr-FR" sz="3200" i="1" dirty="0">
              <a:solidFill>
                <a:srgbClr val="800000"/>
              </a:solidFill>
              <a:latin typeface="+mn-lt"/>
              <a:ea typeface="ＭＳ Ｐゴシック" pitchFamily="-107" charset="-128"/>
              <a:cs typeface="ＭＳ Ｐゴシック" pitchFamily="-107" charset="-128"/>
            </a:endParaRPr>
          </a:p>
        </p:txBody>
      </p:sp>
      <p:sp>
        <p:nvSpPr>
          <p:cNvPr id="5" name="Subtitle 4"/>
          <p:cNvSpPr>
            <a:spLocks noGrp="1"/>
          </p:cNvSpPr>
          <p:nvPr>
            <p:ph type="subTitle" idx="4294967295"/>
          </p:nvPr>
        </p:nvSpPr>
        <p:spPr>
          <a:xfrm>
            <a:off x="697127" y="1939132"/>
            <a:ext cx="10797746" cy="4445000"/>
          </a:xfrm>
        </p:spPr>
        <p:txBody>
          <a:bodyPr rtlCol="0">
            <a:noAutofit/>
          </a:bodyPr>
          <a:lstStyle/>
          <a:p>
            <a:pPr marL="463550" indent="-457200" algn="just">
              <a:buFont typeface="+mj-lt"/>
              <a:buAutoNum type="arabicPeriod"/>
              <a:defRPr/>
            </a:pPr>
            <a:r>
              <a:rPr lang="fr-FR" sz="2400" b="1" dirty="0">
                <a:ln w="1905"/>
                <a:effectLst>
                  <a:innerShdw blurRad="69850" dist="43180" dir="5400000">
                    <a:srgbClr val="000000">
                      <a:alpha val="65000"/>
                    </a:srgbClr>
                  </a:innerShdw>
                </a:effectLst>
              </a:rPr>
              <a:t>Maximiser l’objectif</a:t>
            </a:r>
            <a:r>
              <a:rPr lang="fr-FR" sz="2400" dirty="0">
                <a:ln w="1905"/>
                <a:effectLst>
                  <a:innerShdw blurRad="69850" dist="43180" dir="5400000">
                    <a:srgbClr val="000000">
                      <a:alpha val="65000"/>
                    </a:srgbClr>
                  </a:innerShdw>
                </a:effectLst>
              </a:rPr>
              <a:t>:  Atteindre son objectif ou son but dans une situation donnée. Obtenir quelque chose de concret (par exemple, un remboursement, le retour d’un objet, etc.) 	</a:t>
            </a:r>
          </a:p>
          <a:p>
            <a:pPr marL="6350" indent="0" algn="just">
              <a:buNone/>
              <a:defRPr/>
            </a:pPr>
            <a:r>
              <a:rPr lang="fr-FR" sz="2400" i="1" dirty="0">
                <a:ln w="1905"/>
                <a:solidFill>
                  <a:srgbClr val="632523"/>
                </a:solidFill>
                <a:effectLst>
                  <a:innerShdw blurRad="69850" dist="43180" dir="5400000">
                    <a:srgbClr val="000000">
                      <a:alpha val="65000"/>
                    </a:srgbClr>
                  </a:innerShdw>
                </a:effectLst>
                <a:cs typeface="Times New Roman"/>
              </a:rPr>
              <a:t>	</a:t>
            </a:r>
            <a:r>
              <a:rPr lang="fr-FR" sz="2400" b="1" i="1" dirty="0">
                <a:ln w="1905"/>
                <a:solidFill>
                  <a:srgbClr val="800000"/>
                </a:solidFill>
                <a:effectLst>
                  <a:innerShdw blurRad="69850" dist="43180" dir="5400000">
                    <a:srgbClr val="000000">
                      <a:alpha val="65000"/>
                    </a:srgbClr>
                  </a:innerShdw>
                </a:effectLst>
                <a:cs typeface="Times New Roman"/>
              </a:rPr>
              <a:t>“ Je veux obtenir un résultat.”</a:t>
            </a:r>
            <a:endParaRPr lang="fr-FR" sz="2400" b="1" dirty="0">
              <a:ln w="1905"/>
              <a:solidFill>
                <a:srgbClr val="800000"/>
              </a:solidFill>
              <a:effectLst>
                <a:innerShdw blurRad="69850" dist="43180" dir="5400000">
                  <a:srgbClr val="000000">
                    <a:alpha val="65000"/>
                  </a:srgbClr>
                </a:innerShdw>
              </a:effectLst>
              <a:cs typeface="Times New Roman"/>
            </a:endParaRPr>
          </a:p>
          <a:p>
            <a:pPr marL="463550" indent="-457200" algn="just">
              <a:buNone/>
              <a:defRPr/>
            </a:pPr>
            <a:r>
              <a:rPr lang="fr-FR" sz="2400" b="1" dirty="0">
                <a:ln w="1905"/>
                <a:effectLst>
                  <a:innerShdw blurRad="69850" dist="43180" dir="5400000">
                    <a:srgbClr val="000000">
                      <a:alpha val="65000"/>
                    </a:srgbClr>
                  </a:innerShdw>
                </a:effectLst>
              </a:rPr>
              <a:t>2. Maximiser la relation</a:t>
            </a:r>
            <a:r>
              <a:rPr lang="fr-FR" sz="2400" dirty="0">
                <a:ln w="1905"/>
                <a:effectLst>
                  <a:innerShdw blurRad="69850" dist="43180" dir="5400000">
                    <a:srgbClr val="000000">
                      <a:alpha val="65000"/>
                    </a:srgbClr>
                  </a:innerShdw>
                </a:effectLst>
              </a:rPr>
              <a:t>: garder une bonne entente; agir d’une manière positive et saine pour la relation.</a:t>
            </a:r>
          </a:p>
          <a:p>
            <a:pPr marL="6350" indent="0" algn="just">
              <a:buNone/>
              <a:defRPr/>
            </a:pPr>
            <a:r>
              <a:rPr lang="fr-FR" sz="2400" b="1" dirty="0">
                <a:ln w="1905"/>
                <a:solidFill>
                  <a:srgbClr val="800000"/>
                </a:solidFill>
                <a:effectLst>
                  <a:innerShdw blurRad="69850" dist="43180" dir="5400000">
                    <a:srgbClr val="000000">
                      <a:alpha val="65000"/>
                    </a:srgbClr>
                  </a:innerShdw>
                </a:effectLst>
              </a:rPr>
              <a:t>	</a:t>
            </a:r>
            <a:r>
              <a:rPr lang="fr-FR" sz="2400" b="1" i="1" dirty="0">
                <a:ln w="1905"/>
                <a:solidFill>
                  <a:srgbClr val="800000"/>
                </a:solidFill>
                <a:effectLst>
                  <a:innerShdw blurRad="69850" dist="43180" dir="5400000">
                    <a:srgbClr val="000000">
                      <a:alpha val="65000"/>
                    </a:srgbClr>
                  </a:innerShdw>
                </a:effectLst>
                <a:cs typeface="Times New Roman"/>
              </a:rPr>
              <a:t> “ Je veux protéger nos liens.”</a:t>
            </a:r>
          </a:p>
          <a:p>
            <a:pPr marL="463550" indent="-457200" algn="just">
              <a:buNone/>
              <a:defRPr/>
            </a:pPr>
            <a:r>
              <a:rPr lang="fr-FR" sz="2400" b="1" dirty="0">
                <a:ln w="1905"/>
                <a:effectLst>
                  <a:innerShdw blurRad="69850" dist="43180" dir="5400000">
                    <a:srgbClr val="000000">
                      <a:alpha val="65000"/>
                    </a:srgbClr>
                  </a:innerShdw>
                </a:effectLst>
              </a:rPr>
              <a:t>3. Maximiser le respect de soi</a:t>
            </a:r>
            <a:r>
              <a:rPr lang="fr-FR" sz="2400" dirty="0">
                <a:ln w="1905"/>
                <a:effectLst>
                  <a:innerShdw blurRad="69850" dist="43180" dir="5400000">
                    <a:srgbClr val="000000">
                      <a:alpha val="65000"/>
                    </a:srgbClr>
                  </a:innerShdw>
                </a:effectLst>
              </a:rPr>
              <a:t>: Conserver ses valeurs personnelles, s’apprécier soi-même et préserver son respect de soi. </a:t>
            </a:r>
          </a:p>
          <a:p>
            <a:pPr marL="463550" indent="-457200" algn="just">
              <a:buNone/>
              <a:defRPr/>
            </a:pPr>
            <a:r>
              <a:rPr lang="fr-FR" sz="2400" i="1" dirty="0">
                <a:ln w="1905"/>
                <a:solidFill>
                  <a:srgbClr val="C00000"/>
                </a:solidFill>
                <a:effectLst>
                  <a:innerShdw blurRad="69850" dist="43180" dir="5400000">
                    <a:srgbClr val="000000">
                      <a:alpha val="65000"/>
                    </a:srgbClr>
                  </a:innerShdw>
                </a:effectLst>
                <a:latin typeface="Times New Roman"/>
                <a:cs typeface="Times New Roman"/>
              </a:rPr>
              <a:t>	</a:t>
            </a:r>
            <a:r>
              <a:rPr lang="fr-FR" sz="2400" b="1" i="1" dirty="0">
                <a:ln w="1905"/>
                <a:solidFill>
                  <a:srgbClr val="800000"/>
                </a:solidFill>
                <a:effectLst>
                  <a:innerShdw blurRad="69850" dist="43180" dir="5400000">
                    <a:srgbClr val="000000">
                      <a:alpha val="65000"/>
                    </a:srgbClr>
                  </a:innerShdw>
                </a:effectLst>
                <a:cs typeface="Times New Roman"/>
              </a:rPr>
              <a:t>“ Je veux préserver mon respect pour moi-même.”</a:t>
            </a:r>
          </a:p>
        </p:txBody>
      </p:sp>
      <p:sp>
        <p:nvSpPr>
          <p:cNvPr id="289796" name="TextBox 6"/>
          <p:cNvSpPr txBox="1">
            <a:spLocks noChangeArrowheads="1"/>
          </p:cNvSpPr>
          <p:nvPr/>
        </p:nvSpPr>
        <p:spPr bwMode="auto">
          <a:xfrm>
            <a:off x="7391400" y="6477000"/>
            <a:ext cx="2438400" cy="400050"/>
          </a:xfrm>
          <a:prstGeom prst="rect">
            <a:avLst/>
          </a:prstGeom>
          <a:noFill/>
          <a:ln w="9525">
            <a:noFill/>
            <a:miter lim="800000"/>
            <a:headEnd/>
            <a:tailEnd/>
          </a:ln>
        </p:spPr>
        <p:txBody>
          <a:bodyPr>
            <a:prstTxWarp prst="textNoShape">
              <a:avLst/>
            </a:prstTxWarp>
            <a:spAutoFit/>
          </a:bodyPr>
          <a:lstStyle/>
          <a:p>
            <a:endParaRPr lang="en-US" sz="2000" b="1" i="1">
              <a:latin typeface="Calisto MT" pitchFamily="-107" charset="0"/>
            </a:endParaRPr>
          </a:p>
        </p:txBody>
      </p:sp>
      <p:sp>
        <p:nvSpPr>
          <p:cNvPr id="289797" name="TextBox 8"/>
          <p:cNvSpPr txBox="1">
            <a:spLocks noChangeArrowheads="1"/>
          </p:cNvSpPr>
          <p:nvPr/>
        </p:nvSpPr>
        <p:spPr bwMode="auto">
          <a:xfrm>
            <a:off x="8229600" y="6415088"/>
            <a:ext cx="2514600" cy="461962"/>
          </a:xfrm>
          <a:prstGeom prst="rect">
            <a:avLst/>
          </a:prstGeom>
          <a:noFill/>
          <a:ln w="9525">
            <a:noFill/>
            <a:miter lim="800000"/>
            <a:headEnd/>
            <a:tailEnd/>
          </a:ln>
        </p:spPr>
        <p:txBody>
          <a:bodyPr>
            <a:prstTxWarp prst="textNoShape">
              <a:avLst/>
            </a:prstTxWarp>
            <a:spAutoFit/>
          </a:bodyPr>
          <a:lstStyle/>
          <a:p>
            <a:endParaRPr lang="en-US" sz="2400" i="1">
              <a:latin typeface="Calisto MT" pitchFamily="-107" charset="0"/>
            </a:endParaRPr>
          </a:p>
        </p:txBody>
      </p:sp>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6" name="Espace réservé du numéro de diapositive 5"/>
          <p:cNvSpPr>
            <a:spLocks noGrp="1"/>
          </p:cNvSpPr>
          <p:nvPr>
            <p:ph type="sldNum" sz="quarter" idx="12"/>
          </p:nvPr>
        </p:nvSpPr>
        <p:spPr/>
        <p:txBody>
          <a:bodyPr/>
          <a:lstStyle/>
          <a:p>
            <a:fld id="{B27A3C34-6C3F-D24F-ACEC-CE2B8D23AA51}" type="slidenum">
              <a:rPr lang="fr-FR" smtClean="0"/>
              <a:t>13</a:t>
            </a:fld>
            <a:endParaRPr lang="fr-FR"/>
          </a:p>
        </p:txBody>
      </p:sp>
      <p:pic>
        <p:nvPicPr>
          <p:cNvPr id="10" name="Image 9">
            <a:extLst>
              <a:ext uri="{FF2B5EF4-FFF2-40B4-BE49-F238E27FC236}">
                <a16:creationId xmlns:a16="http://schemas.microsoft.com/office/drawing/2014/main" id="{5CF75562-94D4-F246-9382-0416614389F3}"/>
              </a:ext>
            </a:extLst>
          </p:cNvPr>
          <p:cNvPicPr>
            <a:picLocks noChangeAspect="1"/>
          </p:cNvPicPr>
          <p:nvPr/>
        </p:nvPicPr>
        <p:blipFill>
          <a:blip r:embed="rId3"/>
          <a:stretch>
            <a:fillRect/>
          </a:stretch>
        </p:blipFill>
        <p:spPr>
          <a:xfrm>
            <a:off x="11317414" y="393135"/>
            <a:ext cx="553310" cy="600766"/>
          </a:xfrm>
          <a:prstGeom prst="rect">
            <a:avLst/>
          </a:prstGeom>
        </p:spPr>
      </p:pic>
    </p:spTree>
    <p:extLst>
      <p:ext uri="{BB962C8B-B14F-4D97-AF65-F5344CB8AC3E}">
        <p14:creationId xmlns:p14="http://schemas.microsoft.com/office/powerpoint/2010/main" val="265535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1981201" y="6248400"/>
            <a:ext cx="7647727" cy="677108"/>
          </a:xfrm>
          <a:prstGeom prst="rect">
            <a:avLst/>
          </a:prstGeom>
          <a:noFill/>
          <a:ln w="9525">
            <a:noFill/>
            <a:miter lim="800000"/>
            <a:headEnd/>
            <a:tailEnd/>
          </a:ln>
        </p:spPr>
        <p:txBody>
          <a:bodyPr wrap="square">
            <a:prstTxWarp prst="textNoShape">
              <a:avLst/>
            </a:prstTxWarp>
            <a:spAutoFit/>
          </a:bodyPr>
          <a:lstStyle/>
          <a:p>
            <a:pPr algn="ctr">
              <a:defRPr/>
            </a:pPr>
            <a:endParaRPr lang="en-US" sz="1400" dirty="0"/>
          </a:p>
          <a:p>
            <a:pPr>
              <a:defRPr/>
            </a:pPr>
            <a:r>
              <a:rPr lang="en-US" sz="2400" dirty="0">
                <a:solidFill>
                  <a:srgbClr val="000090"/>
                </a:solidFill>
                <a:latin typeface="Calisto MT" pitchFamily="-107" charset="0"/>
              </a:rPr>
              <a:t>            </a:t>
            </a:r>
          </a:p>
        </p:txBody>
      </p:sp>
      <p:sp>
        <p:nvSpPr>
          <p:cNvPr id="7" name="TextBox 6"/>
          <p:cNvSpPr txBox="1"/>
          <p:nvPr/>
        </p:nvSpPr>
        <p:spPr>
          <a:xfrm>
            <a:off x="1818268" y="199284"/>
            <a:ext cx="8458200" cy="1341906"/>
          </a:xfrm>
          <a:prstGeom prst="rect">
            <a:avLst/>
          </a:prstGeom>
          <a:noFill/>
        </p:spPr>
        <p:txBody>
          <a:bodyPr wrap="square" rtlCol="0">
            <a:spAutoFit/>
          </a:bodyPr>
          <a:lstStyle/>
          <a:p>
            <a:pPr algn="ctr">
              <a:lnSpc>
                <a:spcPct val="70000"/>
              </a:lnSpc>
            </a:pPr>
            <a:r>
              <a:rPr lang="fr-FR" sz="3600" b="1" dirty="0">
                <a:solidFill>
                  <a:srgbClr val="800000"/>
                </a:solidFill>
              </a:rPr>
              <a:t>Association Connexions Familiales.</a:t>
            </a:r>
            <a:endParaRPr lang="fr-FR" sz="2000" b="1" dirty="0">
              <a:solidFill>
                <a:srgbClr val="800000"/>
              </a:solidFill>
            </a:endParaRPr>
          </a:p>
          <a:p>
            <a:pPr algn="ctr"/>
            <a:r>
              <a:rPr lang="fr-FR" sz="2000" b="1" dirty="0">
                <a:solidFill>
                  <a:srgbClr val="800000"/>
                </a:solidFill>
              </a:rPr>
              <a:t>connexions.familiales@gmail.com</a:t>
            </a:r>
          </a:p>
          <a:p>
            <a:pPr algn="ctr"/>
            <a:r>
              <a:rPr lang="fr-FR" sz="3600" b="1" dirty="0">
                <a:solidFill>
                  <a:srgbClr val="800000"/>
                </a:solidFill>
              </a:rPr>
              <a:t> </a:t>
            </a:r>
          </a:p>
        </p:txBody>
      </p:sp>
      <p:pic>
        <p:nvPicPr>
          <p:cNvPr id="4" name="Image 3" descr="Capture d’écran 2018-10-23 à 14.4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25" y="136525"/>
            <a:ext cx="1013832" cy="942686"/>
          </a:xfrm>
          <a:prstGeom prst="rect">
            <a:avLst/>
          </a:prstGeom>
        </p:spPr>
      </p:pic>
      <p:sp>
        <p:nvSpPr>
          <p:cNvPr id="11" name="Espace réservé de la date 10"/>
          <p:cNvSpPr>
            <a:spLocks noGrp="1"/>
          </p:cNvSpPr>
          <p:nvPr>
            <p:ph type="dt" sz="half" idx="10"/>
          </p:nvPr>
        </p:nvSpPr>
        <p:spPr/>
        <p:txBody>
          <a:bodyPr/>
          <a:lstStyle/>
          <a:p>
            <a:r>
              <a:rPr lang="fr-FR"/>
              <a:t>31 mai 2023</a:t>
            </a:r>
            <a:endParaRPr lang="fr-FR" dirty="0"/>
          </a:p>
        </p:txBody>
      </p:sp>
      <p:sp>
        <p:nvSpPr>
          <p:cNvPr id="12" name="Espace réservé du pied de page 11"/>
          <p:cNvSpPr>
            <a:spLocks noGrp="1"/>
          </p:cNvSpPr>
          <p:nvPr>
            <p:ph type="ftr" sz="quarter" idx="11"/>
          </p:nvPr>
        </p:nvSpPr>
        <p:spPr/>
        <p:txBody>
          <a:bodyPr/>
          <a:lstStyle/>
          <a:p>
            <a:r>
              <a:rPr lang="fr-FR"/>
              <a:t>connexions.familiales@gmail.com</a:t>
            </a:r>
          </a:p>
        </p:txBody>
      </p:sp>
      <p:sp>
        <p:nvSpPr>
          <p:cNvPr id="16" name="TextBox 7"/>
          <p:cNvSpPr txBox="1"/>
          <p:nvPr/>
        </p:nvSpPr>
        <p:spPr>
          <a:xfrm>
            <a:off x="2951291" y="2802870"/>
            <a:ext cx="6390298" cy="707886"/>
          </a:xfrm>
          <a:prstGeom prst="rect">
            <a:avLst/>
          </a:prstGeom>
          <a:noFill/>
        </p:spPr>
        <p:txBody>
          <a:bodyPr wrap="square" rtlCol="0">
            <a:spAutoFit/>
          </a:bodyPr>
          <a:lstStyle/>
          <a:p>
            <a:pPr algn="ctr"/>
            <a:r>
              <a:rPr lang="fr-FR" sz="4000" b="1" dirty="0">
                <a:solidFill>
                  <a:schemeClr val="accent1">
                    <a:lumMod val="50000"/>
                  </a:schemeClr>
                </a:solidFill>
                <a:latin typeface="+mj-lt"/>
                <a:cs typeface="Century Gothic"/>
              </a:rPr>
              <a:t>MERCI DE VOTRE ATTENTION</a:t>
            </a:r>
          </a:p>
        </p:txBody>
      </p:sp>
      <p:sp>
        <p:nvSpPr>
          <p:cNvPr id="13" name="TextBox 7"/>
          <p:cNvSpPr txBox="1"/>
          <p:nvPr/>
        </p:nvSpPr>
        <p:spPr>
          <a:xfrm>
            <a:off x="892541" y="1215206"/>
            <a:ext cx="10243752" cy="1631216"/>
          </a:xfrm>
          <a:prstGeom prst="rect">
            <a:avLst/>
          </a:prstGeom>
          <a:noFill/>
        </p:spPr>
        <p:txBody>
          <a:bodyPr wrap="square" rtlCol="0">
            <a:spAutoFit/>
          </a:bodyPr>
          <a:lstStyle/>
          <a:p>
            <a:pPr>
              <a:spcAft>
                <a:spcPts val="600"/>
              </a:spcAft>
            </a:pPr>
            <a:r>
              <a:rPr lang="fr-FR" sz="1600" dirty="0">
                <a:latin typeface="+mj-lt"/>
              </a:rPr>
              <a:t>Président :  	M. Bernard Le Mercier		</a:t>
            </a:r>
            <a:r>
              <a:rPr lang="fr-FR" sz="1600" dirty="0"/>
              <a:t>Secrétaire :	Pr Mario Speranza</a:t>
            </a:r>
          </a:p>
          <a:p>
            <a:pPr>
              <a:spcAft>
                <a:spcPts val="600"/>
              </a:spcAft>
            </a:pPr>
            <a:r>
              <a:rPr lang="fr-FR" sz="1600" dirty="0"/>
              <a:t>								(Centre Hospitalier de Versailles)</a:t>
            </a:r>
            <a:endParaRPr lang="fr-FR" sz="1600" dirty="0">
              <a:latin typeface="+mj-lt"/>
            </a:endParaRPr>
          </a:p>
          <a:p>
            <a:pPr>
              <a:spcAft>
                <a:spcPts val="600"/>
              </a:spcAft>
            </a:pPr>
            <a:r>
              <a:rPr lang="fr-FR" sz="1600" dirty="0">
                <a:latin typeface="+mj-lt"/>
              </a:rPr>
              <a:t>Vice-présidente : 	Dr  Marion Postel-Vinay 		</a:t>
            </a:r>
            <a:r>
              <a:rPr lang="fr-FR" sz="1600" dirty="0"/>
              <a:t>Trésorière :   	Mme Sabine Coquer-</a:t>
            </a:r>
            <a:r>
              <a:rPr lang="fr-FR" sz="1600" dirty="0" err="1"/>
              <a:t>Tzanov</a:t>
            </a:r>
            <a:endParaRPr lang="fr-FR" sz="1600" b="1" dirty="0">
              <a:solidFill>
                <a:schemeClr val="accent1">
                  <a:lumMod val="50000"/>
                </a:schemeClr>
              </a:solidFill>
              <a:effectLst>
                <a:outerShdw blurRad="38100" dist="38100" dir="2700000" algn="tl">
                  <a:srgbClr val="000000">
                    <a:alpha val="43137"/>
                  </a:srgbClr>
                </a:outerShdw>
              </a:effectLst>
              <a:cs typeface="Century Gothic"/>
            </a:endParaRPr>
          </a:p>
          <a:p>
            <a:pPr>
              <a:spcAft>
                <a:spcPts val="600"/>
              </a:spcAft>
            </a:pPr>
            <a:r>
              <a:rPr lang="fr-FR" sz="1600" dirty="0">
                <a:latin typeface="+mj-lt"/>
              </a:rPr>
              <a:t>		</a:t>
            </a:r>
            <a:r>
              <a:rPr lang="fr-FR" sz="1600" dirty="0"/>
              <a:t>(Centre Hospitalier de Plaisir)</a:t>
            </a:r>
          </a:p>
          <a:p>
            <a:pPr>
              <a:spcAft>
                <a:spcPts val="600"/>
              </a:spcAft>
            </a:pPr>
            <a:r>
              <a:rPr lang="fr-FR" sz="1600" dirty="0">
                <a:latin typeface="+mj-lt"/>
              </a:rPr>
              <a:t>				</a:t>
            </a:r>
            <a:endParaRPr lang="fr-FR" sz="1600" b="1" dirty="0">
              <a:solidFill>
                <a:schemeClr val="accent1">
                  <a:lumMod val="50000"/>
                </a:schemeClr>
              </a:solidFill>
              <a:effectLst>
                <a:outerShdw blurRad="38100" dist="38100" dir="2700000" algn="tl">
                  <a:srgbClr val="000000">
                    <a:alpha val="43137"/>
                  </a:srgbClr>
                </a:outerShdw>
              </a:effectLst>
              <a:latin typeface="+mj-lt"/>
              <a:cs typeface="Century Gothic"/>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510756"/>
            <a:ext cx="2586043" cy="193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B27A3C34-6C3F-D24F-ACEC-CE2B8D23AA51}" type="slidenum">
              <a:rPr lang="fr-FR" smtClean="0"/>
              <a:t>14</a:t>
            </a:fld>
            <a:endParaRPr lang="fr-FR"/>
          </a:p>
        </p:txBody>
      </p:sp>
      <p:pic>
        <p:nvPicPr>
          <p:cNvPr id="14" name="Image 13">
            <a:extLst>
              <a:ext uri="{FF2B5EF4-FFF2-40B4-BE49-F238E27FC236}">
                <a16:creationId xmlns:a16="http://schemas.microsoft.com/office/drawing/2014/main" id="{A3359449-E50B-C44A-934E-6FF5396B2496}"/>
              </a:ext>
            </a:extLst>
          </p:cNvPr>
          <p:cNvPicPr>
            <a:picLocks noChangeAspect="1"/>
          </p:cNvPicPr>
          <p:nvPr/>
        </p:nvPicPr>
        <p:blipFill>
          <a:blip r:embed="rId5"/>
          <a:stretch>
            <a:fillRect/>
          </a:stretch>
        </p:blipFill>
        <p:spPr>
          <a:xfrm>
            <a:off x="10575409" y="240265"/>
            <a:ext cx="778391" cy="845151"/>
          </a:xfrm>
          <a:prstGeom prst="rect">
            <a:avLst/>
          </a:prstGeom>
        </p:spPr>
      </p:pic>
      <p:sp>
        <p:nvSpPr>
          <p:cNvPr id="17" name="ZoneTexte 16">
            <a:extLst>
              <a:ext uri="{FF2B5EF4-FFF2-40B4-BE49-F238E27FC236}">
                <a16:creationId xmlns:a16="http://schemas.microsoft.com/office/drawing/2014/main" id="{E86265BB-7404-424D-AA4E-FEF26439E2A6}"/>
              </a:ext>
            </a:extLst>
          </p:cNvPr>
          <p:cNvSpPr txBox="1"/>
          <p:nvPr/>
        </p:nvSpPr>
        <p:spPr>
          <a:xfrm>
            <a:off x="2757567" y="5617451"/>
            <a:ext cx="6513699" cy="461665"/>
          </a:xfrm>
          <a:prstGeom prst="rect">
            <a:avLst/>
          </a:prstGeom>
          <a:noFill/>
        </p:spPr>
        <p:txBody>
          <a:bodyPr wrap="square">
            <a:spAutoFit/>
          </a:bodyPr>
          <a:lstStyle/>
          <a:p>
            <a:pPr algn="ctr"/>
            <a:r>
              <a:rPr lang="fr-FR" sz="2400" b="1" dirty="0">
                <a:solidFill>
                  <a:srgbClr val="800000"/>
                </a:solidFill>
              </a:rPr>
              <a:t>Le site de l’Association http://tpl-familles.org</a:t>
            </a:r>
          </a:p>
        </p:txBody>
      </p:sp>
    </p:spTree>
    <p:extLst>
      <p:ext uri="{BB962C8B-B14F-4D97-AF65-F5344CB8AC3E}">
        <p14:creationId xmlns:p14="http://schemas.microsoft.com/office/powerpoint/2010/main" val="160941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31 mai 2023</a:t>
            </a:r>
            <a:endParaRPr lang="fr-FR" dirty="0"/>
          </a:p>
        </p:txBody>
      </p:sp>
      <p:sp>
        <p:nvSpPr>
          <p:cNvPr id="3" name="Espace réservé du pied de page 2"/>
          <p:cNvSpPr>
            <a:spLocks noGrp="1"/>
          </p:cNvSpPr>
          <p:nvPr>
            <p:ph type="ftr" sz="quarter" idx="11"/>
          </p:nvPr>
        </p:nvSpPr>
        <p:spPr/>
        <p:txBody>
          <a:bodyPr/>
          <a:lstStyle/>
          <a:p>
            <a:r>
              <a:rPr lang="fr-FR" dirty="0" err="1"/>
              <a:t>connexions.familiales@gmail.com</a:t>
            </a:r>
            <a:endParaRPr lang="fr-FR" dirty="0"/>
          </a:p>
        </p:txBody>
      </p:sp>
      <p:sp>
        <p:nvSpPr>
          <p:cNvPr id="5" name="ZoneTexte 4"/>
          <p:cNvSpPr txBox="1"/>
          <p:nvPr/>
        </p:nvSpPr>
        <p:spPr>
          <a:xfrm>
            <a:off x="1419675" y="122398"/>
            <a:ext cx="7923131" cy="584775"/>
          </a:xfrm>
          <a:prstGeom prst="rect">
            <a:avLst/>
          </a:prstGeom>
          <a:noFill/>
        </p:spPr>
        <p:txBody>
          <a:bodyPr wrap="none" rtlCol="0">
            <a:spAutoFit/>
          </a:bodyPr>
          <a:lstStyle/>
          <a:p>
            <a:pPr algn="ctr"/>
            <a:r>
              <a:rPr lang="fr-FR" sz="3200" b="1" dirty="0">
                <a:solidFill>
                  <a:srgbClr val="800000"/>
                </a:solidFill>
              </a:rPr>
              <a:t>L’Association: un peu d’histoire et réalisations</a:t>
            </a:r>
          </a:p>
        </p:txBody>
      </p:sp>
      <p:sp>
        <p:nvSpPr>
          <p:cNvPr id="6" name="Rectangle 5"/>
          <p:cNvSpPr/>
          <p:nvPr/>
        </p:nvSpPr>
        <p:spPr>
          <a:xfrm>
            <a:off x="640492" y="707173"/>
            <a:ext cx="10911015" cy="5324535"/>
          </a:xfrm>
          <a:prstGeom prst="rect">
            <a:avLst/>
          </a:prstGeom>
        </p:spPr>
        <p:txBody>
          <a:bodyPr wrap="square">
            <a:spAutoFit/>
          </a:bodyPr>
          <a:lstStyle/>
          <a:p>
            <a:endParaRPr lang="fr-FR" sz="2000" b="1" dirty="0"/>
          </a:p>
          <a:p>
            <a:r>
              <a:rPr lang="fr-FR" sz="2000" b="1" dirty="0"/>
              <a:t>2003:  </a:t>
            </a:r>
            <a:r>
              <a:rPr lang="fr-FR" sz="2000" dirty="0"/>
              <a:t>les</a:t>
            </a:r>
            <a:r>
              <a:rPr lang="fr-FR" sz="2000" b="1" dirty="0"/>
              <a:t> Dr Hoffmann et Fruzzetti  créent</a:t>
            </a:r>
            <a:r>
              <a:rPr lang="fr-FR" sz="2000" dirty="0"/>
              <a:t>  </a:t>
            </a:r>
            <a:r>
              <a:rPr lang="fr-FR" sz="2000" b="1" dirty="0"/>
              <a:t>le programme Connexions familiales </a:t>
            </a:r>
            <a:r>
              <a:rPr lang="fr-FR" sz="2000" dirty="0"/>
              <a:t>basé sur la Thérapie comportementale dialectique (TCD)</a:t>
            </a:r>
          </a:p>
          <a:p>
            <a:endParaRPr lang="fr-FR" sz="2000" dirty="0"/>
          </a:p>
          <a:p>
            <a:pPr algn="just"/>
            <a:r>
              <a:rPr lang="fr-FR" sz="2000" dirty="0"/>
              <a:t> Ce programme est proposé à ce jour dans  </a:t>
            </a:r>
            <a:r>
              <a:rPr lang="fr-FR" sz="2000" b="1" dirty="0"/>
              <a:t>22 pays</a:t>
            </a:r>
          </a:p>
          <a:p>
            <a:pPr algn="just"/>
            <a:endParaRPr lang="fr-FR" sz="2000" b="1" dirty="0"/>
          </a:p>
          <a:p>
            <a:pPr algn="just"/>
            <a:r>
              <a:rPr lang="fr-FR" sz="2000" dirty="0"/>
              <a:t>Depuis </a:t>
            </a:r>
            <a:r>
              <a:rPr lang="fr-FR" sz="2000" b="1" dirty="0"/>
              <a:t>fin 2018 date de la création de l’association en France: </a:t>
            </a:r>
          </a:p>
          <a:p>
            <a:pPr algn="just"/>
            <a:endParaRPr lang="fr-FR" sz="2000" dirty="0"/>
          </a:p>
          <a:p>
            <a:pPr marL="800100" lvl="1" indent="-342900">
              <a:buFontTx/>
              <a:buChar char="-"/>
            </a:pPr>
            <a:r>
              <a:rPr lang="fr-FR" sz="2000" b="1" dirty="0"/>
              <a:t>27 groupes </a:t>
            </a:r>
            <a:r>
              <a:rPr lang="fr-FR" sz="2000" dirty="0"/>
              <a:t>( présentiel ou visioconférence) soit environ </a:t>
            </a:r>
            <a:r>
              <a:rPr lang="fr-FR" sz="2000" b="1" dirty="0"/>
              <a:t>350 proches et une trentaine de professionnels ( psychiatres, psychologues, infirmière) </a:t>
            </a:r>
            <a:r>
              <a:rPr lang="fr-FR" sz="2000" dirty="0"/>
              <a:t>ont suivi la formation.</a:t>
            </a:r>
          </a:p>
          <a:p>
            <a:pPr lvl="1"/>
            <a:endParaRPr lang="fr-FR" sz="2000" dirty="0"/>
          </a:p>
          <a:p>
            <a:pPr marL="800100" lvl="1" indent="-342900">
              <a:buFontTx/>
              <a:buChar char="-"/>
            </a:pPr>
            <a:r>
              <a:rPr lang="fr-FR" sz="2000" b="1" dirty="0"/>
              <a:t>30 animateurs formés dont les 2/3 de professionnels </a:t>
            </a:r>
            <a:r>
              <a:rPr lang="fr-FR" sz="2000" dirty="0"/>
              <a:t>permettant la mise en place du programme (en plus de Versailles, Montpellier, Genève et Fribourg) à </a:t>
            </a:r>
            <a:r>
              <a:rPr lang="fr-FR" sz="2000" b="1" dirty="0"/>
              <a:t>Lyon, Grenoble, Nîmes et Clermont sur L’Oise.</a:t>
            </a:r>
          </a:p>
          <a:p>
            <a:pPr lvl="1"/>
            <a:endParaRPr lang="fr-FR" sz="2000" dirty="0"/>
          </a:p>
          <a:p>
            <a:pPr marL="800100" lvl="1" indent="-342900">
              <a:buFontTx/>
              <a:buChar char="-"/>
            </a:pPr>
            <a:r>
              <a:rPr lang="fr-FR" sz="2000" dirty="0"/>
              <a:t>Ecoute et dialogue avec plusieurs centaines de proches</a:t>
            </a:r>
          </a:p>
          <a:p>
            <a:pPr algn="just"/>
            <a:endParaRPr lang="fr-FR" sz="2000" b="1" dirty="0"/>
          </a:p>
        </p:txBody>
      </p:sp>
      <p:sp>
        <p:nvSpPr>
          <p:cNvPr id="7" name="Espace réservé du numéro de diapositive 6"/>
          <p:cNvSpPr>
            <a:spLocks noGrp="1"/>
          </p:cNvSpPr>
          <p:nvPr>
            <p:ph type="sldNum" sz="quarter" idx="12"/>
          </p:nvPr>
        </p:nvSpPr>
        <p:spPr/>
        <p:txBody>
          <a:bodyPr/>
          <a:lstStyle/>
          <a:p>
            <a:fld id="{B27A3C34-6C3F-D24F-ACEC-CE2B8D23AA51}" type="slidenum">
              <a:rPr lang="fr-FR" smtClean="0"/>
              <a:t>2</a:t>
            </a:fld>
            <a:endParaRPr lang="fr-FR" dirty="0"/>
          </a:p>
        </p:txBody>
      </p:sp>
      <p:pic>
        <p:nvPicPr>
          <p:cNvPr id="10" name="Image 9">
            <a:extLst>
              <a:ext uri="{FF2B5EF4-FFF2-40B4-BE49-F238E27FC236}">
                <a16:creationId xmlns:a16="http://schemas.microsoft.com/office/drawing/2014/main" id="{29825D6C-40FF-7A43-A129-06EC71DFD5E7}"/>
              </a:ext>
            </a:extLst>
          </p:cNvPr>
          <p:cNvPicPr>
            <a:picLocks noChangeAspect="1"/>
          </p:cNvPicPr>
          <p:nvPr/>
        </p:nvPicPr>
        <p:blipFill>
          <a:blip r:embed="rId3"/>
          <a:stretch>
            <a:fillRect/>
          </a:stretch>
        </p:blipFill>
        <p:spPr>
          <a:xfrm>
            <a:off x="11077145" y="136525"/>
            <a:ext cx="553310" cy="600766"/>
          </a:xfrm>
          <a:prstGeom prst="rect">
            <a:avLst/>
          </a:prstGeom>
        </p:spPr>
      </p:pic>
    </p:spTree>
    <p:extLst>
      <p:ext uri="{BB962C8B-B14F-4D97-AF65-F5344CB8AC3E}">
        <p14:creationId xmlns:p14="http://schemas.microsoft.com/office/powerpoint/2010/main" val="56843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31 mai 2023</a:t>
            </a:r>
            <a:endParaRPr lang="fr-FR" dirty="0"/>
          </a:p>
        </p:txBody>
      </p:sp>
      <p:sp>
        <p:nvSpPr>
          <p:cNvPr id="3" name="Espace réservé du pied de page 2"/>
          <p:cNvSpPr>
            <a:spLocks noGrp="1"/>
          </p:cNvSpPr>
          <p:nvPr>
            <p:ph type="ftr" sz="quarter" idx="11"/>
          </p:nvPr>
        </p:nvSpPr>
        <p:spPr/>
        <p:txBody>
          <a:bodyPr/>
          <a:lstStyle/>
          <a:p>
            <a:r>
              <a:rPr lang="fr-FR" dirty="0"/>
              <a:t>connexions.familiales@gmail.com</a:t>
            </a:r>
          </a:p>
        </p:txBody>
      </p:sp>
      <p:sp>
        <p:nvSpPr>
          <p:cNvPr id="5" name="TextBox 6"/>
          <p:cNvSpPr txBox="1"/>
          <p:nvPr/>
        </p:nvSpPr>
        <p:spPr>
          <a:xfrm>
            <a:off x="1752600" y="21484"/>
            <a:ext cx="8458200" cy="584776"/>
          </a:xfrm>
          <a:prstGeom prst="rect">
            <a:avLst/>
          </a:prstGeom>
          <a:noFill/>
        </p:spPr>
        <p:txBody>
          <a:bodyPr wrap="square" rtlCol="0">
            <a:spAutoFit/>
          </a:bodyPr>
          <a:lstStyle/>
          <a:p>
            <a:pPr algn="ctr"/>
            <a:r>
              <a:rPr lang="fr-FR" sz="3200" b="1" dirty="0">
                <a:solidFill>
                  <a:srgbClr val="800000"/>
                </a:solidFill>
              </a:rPr>
              <a:t>Le Programme Connexions Familiales</a:t>
            </a:r>
          </a:p>
        </p:txBody>
      </p:sp>
      <p:sp>
        <p:nvSpPr>
          <p:cNvPr id="6" name="Rectangle 5"/>
          <p:cNvSpPr/>
          <p:nvPr/>
        </p:nvSpPr>
        <p:spPr>
          <a:xfrm>
            <a:off x="578069" y="437074"/>
            <a:ext cx="10775731" cy="5909310"/>
          </a:xfrm>
          <a:prstGeom prst="rect">
            <a:avLst/>
          </a:prstGeom>
        </p:spPr>
        <p:txBody>
          <a:bodyPr wrap="square">
            <a:spAutoFit/>
          </a:bodyPr>
          <a:lstStyle/>
          <a:p>
            <a:endParaRPr lang="fr-FR" dirty="0"/>
          </a:p>
          <a:p>
            <a:pPr algn="just"/>
            <a:r>
              <a:rPr lang="fr-FR" sz="2000" b="1" u="sng" dirty="0">
                <a:solidFill>
                  <a:srgbClr val="800000"/>
                </a:solidFill>
              </a:rPr>
              <a:t>Pour qui </a:t>
            </a:r>
            <a:r>
              <a:rPr lang="fr-FR" sz="2000" dirty="0">
                <a:solidFill>
                  <a:srgbClr val="800000"/>
                </a:solidFill>
              </a:rPr>
              <a:t>: </a:t>
            </a:r>
            <a:r>
              <a:rPr lang="fr-FR" sz="2000" b="1" dirty="0"/>
              <a:t>les proches de personnes présentant un trouble de la gestion des émotions </a:t>
            </a:r>
            <a:r>
              <a:rPr lang="fr-FR" sz="1600" dirty="0"/>
              <a:t>(pas seulement les personnes diagnostiquées TPL)</a:t>
            </a:r>
          </a:p>
          <a:p>
            <a:pPr algn="just"/>
            <a:endParaRPr lang="fr-FR" sz="2000" b="1" u="sng" dirty="0">
              <a:solidFill>
                <a:srgbClr val="800000"/>
              </a:solidFill>
            </a:endParaRPr>
          </a:p>
          <a:p>
            <a:pPr algn="just"/>
            <a:r>
              <a:rPr lang="fr-FR" sz="2000" b="1" u="sng" dirty="0">
                <a:solidFill>
                  <a:srgbClr val="800000"/>
                </a:solidFill>
              </a:rPr>
              <a:t>Animé par qui: </a:t>
            </a:r>
            <a:r>
              <a:rPr lang="fr-FR" sz="2000" b="1" dirty="0"/>
              <a:t>des parents bénévoles et parfois par des professionnels de santé</a:t>
            </a:r>
            <a:endParaRPr lang="fr-FR" sz="2000" u="sng" dirty="0">
              <a:solidFill>
                <a:srgbClr val="000000"/>
              </a:solidFill>
            </a:endParaRPr>
          </a:p>
          <a:p>
            <a:pPr algn="just"/>
            <a:endParaRPr lang="fr-FR" sz="2000" b="1" u="sng" dirty="0">
              <a:solidFill>
                <a:srgbClr val="800000"/>
              </a:solidFill>
            </a:endParaRPr>
          </a:p>
          <a:p>
            <a:pPr algn="just"/>
            <a:r>
              <a:rPr lang="fr-FR" sz="2000" b="1" u="sng" dirty="0">
                <a:solidFill>
                  <a:srgbClr val="800000"/>
                </a:solidFill>
              </a:rPr>
              <a:t>Objectif </a:t>
            </a:r>
            <a:r>
              <a:rPr lang="fr-FR" sz="2000" b="1" dirty="0"/>
              <a:t>: aider les participants pour:</a:t>
            </a:r>
          </a:p>
          <a:p>
            <a:pPr marL="342900" indent="-342900" algn="just">
              <a:buFont typeface="Wingdings" panose="05000000000000000000" pitchFamily="2" charset="2"/>
              <a:buChar char="§"/>
            </a:pPr>
            <a:r>
              <a:rPr lang="fr-FR" sz="2000" b="1" dirty="0"/>
              <a:t>cesser de se sentir isolés</a:t>
            </a:r>
          </a:p>
          <a:p>
            <a:pPr marL="342900" indent="-342900" algn="just">
              <a:buFont typeface="Wingdings" panose="05000000000000000000" pitchFamily="2" charset="2"/>
              <a:buChar char="§"/>
            </a:pPr>
            <a:r>
              <a:rPr lang="fr-FR" sz="2000" b="1" dirty="0"/>
              <a:t>regagner un regard positif sur eux-mêmes, </a:t>
            </a:r>
          </a:p>
          <a:p>
            <a:pPr marL="342900" indent="-342900" algn="just">
              <a:buFont typeface="Wingdings" panose="05000000000000000000" pitchFamily="2" charset="2"/>
              <a:buChar char="§"/>
            </a:pPr>
            <a:r>
              <a:rPr lang="fr-FR" sz="2000" b="1" dirty="0"/>
              <a:t>être dans un lien constructif avec leur proche,</a:t>
            </a:r>
          </a:p>
          <a:p>
            <a:pPr marL="342900" indent="-342900" algn="just">
              <a:buFont typeface="Wingdings" panose="05000000000000000000" pitchFamily="2" charset="2"/>
              <a:buChar char="§"/>
            </a:pPr>
            <a:r>
              <a:rPr lang="fr-FR" sz="2000" b="1" dirty="0"/>
              <a:t>diminuer les sentiments de tristesse, de colère, de fardeau et d’impuissance. </a:t>
            </a:r>
          </a:p>
          <a:p>
            <a:pPr algn="just"/>
            <a:endParaRPr lang="fr-FR" sz="2000" b="1" u="sng" dirty="0">
              <a:solidFill>
                <a:srgbClr val="800000"/>
              </a:solidFill>
            </a:endParaRPr>
          </a:p>
          <a:p>
            <a:pPr algn="just"/>
            <a:r>
              <a:rPr lang="fr-FR" sz="2000" b="1" u="sng" dirty="0">
                <a:solidFill>
                  <a:srgbClr val="800000"/>
                </a:solidFill>
              </a:rPr>
              <a:t>Format</a:t>
            </a:r>
            <a:r>
              <a:rPr lang="fr-FR" sz="2000" b="1" dirty="0"/>
              <a:t> : 6 modules sur 11 à 12 séances hebdomadaires consécutives de 2H</a:t>
            </a:r>
            <a:r>
              <a:rPr lang="fr-FR" sz="2000" dirty="0"/>
              <a:t>. </a:t>
            </a:r>
            <a:r>
              <a:rPr lang="fr-FR" sz="2000" b="1" dirty="0"/>
              <a:t>En présentiel et/ou en visioconférence.</a:t>
            </a:r>
          </a:p>
          <a:p>
            <a:pPr algn="just"/>
            <a:endParaRPr lang="fr-FR" sz="2000" dirty="0"/>
          </a:p>
          <a:p>
            <a:pPr algn="just"/>
            <a:r>
              <a:rPr lang="fr-FR" sz="2000" b="1" u="sng" dirty="0">
                <a:solidFill>
                  <a:srgbClr val="800000"/>
                </a:solidFill>
              </a:rPr>
              <a:t>Nombre de participants </a:t>
            </a:r>
            <a:r>
              <a:rPr lang="fr-FR" sz="2000" b="1" dirty="0"/>
              <a:t>: 12 à 14 proches et fréquemment 1 ou 2 professionnels</a:t>
            </a:r>
          </a:p>
          <a:p>
            <a:pPr algn="just"/>
            <a:endParaRPr lang="fr-FR" sz="2000" dirty="0"/>
          </a:p>
          <a:p>
            <a:pPr algn="just"/>
            <a:r>
              <a:rPr lang="fr-FR" sz="2000" b="1" u="sng" dirty="0">
                <a:solidFill>
                  <a:srgbClr val="800000"/>
                </a:solidFill>
              </a:rPr>
              <a:t>Comment: </a:t>
            </a:r>
            <a:r>
              <a:rPr lang="fr-FR" sz="2000" b="1" dirty="0"/>
              <a:t>Echanges entre participants, partie didactique, exercices de mises en situation, incitation à la pratique de méditation pleine conscience</a:t>
            </a:r>
            <a:endParaRPr lang="fr-FR" sz="2000" b="1" dirty="0">
              <a:solidFill>
                <a:schemeClr val="accent2">
                  <a:lumMod val="75000"/>
                </a:schemeClr>
              </a:solidFill>
            </a:endParaRPr>
          </a:p>
        </p:txBody>
      </p:sp>
      <p:sp>
        <p:nvSpPr>
          <p:cNvPr id="7" name="Espace réservé du numéro de diapositive 6"/>
          <p:cNvSpPr>
            <a:spLocks noGrp="1"/>
          </p:cNvSpPr>
          <p:nvPr>
            <p:ph type="sldNum" sz="quarter" idx="12"/>
          </p:nvPr>
        </p:nvSpPr>
        <p:spPr/>
        <p:txBody>
          <a:bodyPr/>
          <a:lstStyle/>
          <a:p>
            <a:fld id="{B27A3C34-6C3F-D24F-ACEC-CE2B8D23AA51}" type="slidenum">
              <a:rPr lang="fr-FR" smtClean="0"/>
              <a:t>3</a:t>
            </a:fld>
            <a:endParaRPr lang="fr-FR"/>
          </a:p>
        </p:txBody>
      </p:sp>
      <p:pic>
        <p:nvPicPr>
          <p:cNvPr id="8" name="Image 7">
            <a:extLst>
              <a:ext uri="{FF2B5EF4-FFF2-40B4-BE49-F238E27FC236}">
                <a16:creationId xmlns:a16="http://schemas.microsoft.com/office/drawing/2014/main" id="{78B681C3-0F14-DB47-926A-0B9EC5C8781B}"/>
              </a:ext>
            </a:extLst>
          </p:cNvPr>
          <p:cNvPicPr>
            <a:picLocks noChangeAspect="1"/>
          </p:cNvPicPr>
          <p:nvPr/>
        </p:nvPicPr>
        <p:blipFill>
          <a:blip r:embed="rId3"/>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161089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31 mai 2023</a:t>
            </a:r>
            <a:endParaRPr lang="fr-FR" dirty="0"/>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5" name="Espace réservé du numéro de diapositive 4"/>
          <p:cNvSpPr>
            <a:spLocks noGrp="1"/>
          </p:cNvSpPr>
          <p:nvPr>
            <p:ph type="sldNum" sz="quarter" idx="12"/>
          </p:nvPr>
        </p:nvSpPr>
        <p:spPr/>
        <p:txBody>
          <a:bodyPr/>
          <a:lstStyle/>
          <a:p>
            <a:fld id="{B27A3C34-6C3F-D24F-ACEC-CE2B8D23AA51}" type="slidenum">
              <a:rPr lang="fr-FR" smtClean="0"/>
              <a:t>4</a:t>
            </a:fld>
            <a:endParaRPr lang="fr-FR"/>
          </a:p>
        </p:txBody>
      </p:sp>
      <p:sp>
        <p:nvSpPr>
          <p:cNvPr id="7" name="ZoneTexte 6"/>
          <p:cNvSpPr txBox="1"/>
          <p:nvPr/>
        </p:nvSpPr>
        <p:spPr>
          <a:xfrm>
            <a:off x="3640572" y="569804"/>
            <a:ext cx="184666" cy="369332"/>
          </a:xfrm>
          <a:prstGeom prst="rect">
            <a:avLst/>
          </a:prstGeom>
          <a:noFill/>
        </p:spPr>
        <p:txBody>
          <a:bodyPr wrap="none" rtlCol="0">
            <a:spAutoFit/>
          </a:bodyPr>
          <a:lstStyle/>
          <a:p>
            <a:endParaRPr lang="fr-FR" dirty="0"/>
          </a:p>
        </p:txBody>
      </p:sp>
      <p:sp>
        <p:nvSpPr>
          <p:cNvPr id="8" name="TextBox 6"/>
          <p:cNvSpPr txBox="1"/>
          <p:nvPr/>
        </p:nvSpPr>
        <p:spPr>
          <a:xfrm>
            <a:off x="457200" y="353936"/>
            <a:ext cx="10281138" cy="1015663"/>
          </a:xfrm>
          <a:prstGeom prst="rect">
            <a:avLst/>
          </a:prstGeom>
          <a:noFill/>
        </p:spPr>
        <p:txBody>
          <a:bodyPr wrap="square" rtlCol="0">
            <a:spAutoFit/>
          </a:bodyPr>
          <a:lstStyle/>
          <a:p>
            <a:pPr algn="ctr"/>
            <a:r>
              <a:rPr lang="fr-FR" sz="2800" b="1" dirty="0">
                <a:solidFill>
                  <a:srgbClr val="800000"/>
                </a:solidFill>
              </a:rPr>
              <a:t>L’Importance de la formation des familles !</a:t>
            </a:r>
            <a:r>
              <a:rPr lang="fr-FR" sz="2800" dirty="0">
                <a:ea typeface="ＭＳ Ｐゴシック" pitchFamily="-107" charset="-128"/>
                <a:cs typeface="ＭＳ Ｐゴシック" pitchFamily="-107" charset="-128"/>
              </a:rPr>
              <a:t> </a:t>
            </a:r>
          </a:p>
          <a:p>
            <a:pPr algn="ctr"/>
            <a:r>
              <a:rPr lang="fr-FR" sz="1600" dirty="0">
                <a:ea typeface="ＭＳ Ｐゴシック" pitchFamily="-107" charset="-128"/>
                <a:cs typeface="ＭＳ Ｐゴシック" pitchFamily="-107" charset="-128"/>
              </a:rPr>
              <a:t>Une dizaine d’études sur les résultats du programme connexions familiales ont montré les  évolutions suivantes des participants en  terme de Douleur, de perception d’un « fardeau », de Stress et de Capacité à Gérer.</a:t>
            </a:r>
            <a:endParaRPr lang="fr-FR" sz="1600" b="1" dirty="0">
              <a:solidFill>
                <a:srgbClr val="800000"/>
              </a:solidFill>
            </a:endParaRPr>
          </a:p>
        </p:txBody>
      </p:sp>
      <p:sp>
        <p:nvSpPr>
          <p:cNvPr id="13" name="Rectangle 12"/>
          <p:cNvSpPr/>
          <p:nvPr/>
        </p:nvSpPr>
        <p:spPr>
          <a:xfrm>
            <a:off x="363316" y="1324203"/>
            <a:ext cx="11170508" cy="5139869"/>
          </a:xfrm>
          <a:prstGeom prst="rect">
            <a:avLst/>
          </a:prstGeom>
        </p:spPr>
        <p:txBody>
          <a:bodyPr wrap="square">
            <a:spAutoFit/>
          </a:bodyPr>
          <a:lstStyle/>
          <a:p>
            <a:pPr marL="342900" indent="-342900" algn="just">
              <a:buFont typeface="Wingdings" charset="2"/>
              <a:buChar char="Ø"/>
            </a:pPr>
            <a:r>
              <a:rPr lang="fr-FR" sz="2000" b="1" dirty="0"/>
              <a:t>Réduction significative </a:t>
            </a:r>
            <a:r>
              <a:rPr lang="fr-FR" sz="2000" dirty="0"/>
              <a:t>(après la formation) </a:t>
            </a:r>
            <a:r>
              <a:rPr lang="fr-FR" sz="2000" b="1" dirty="0"/>
              <a:t>du sentiment  de douleur/peine et de la sensation de « fardeau », </a:t>
            </a:r>
          </a:p>
          <a:p>
            <a:pPr algn="just"/>
            <a:endParaRPr lang="fr-FR" sz="2000" b="1" dirty="0"/>
          </a:p>
          <a:p>
            <a:pPr marL="342900" indent="-342900" algn="just">
              <a:buFont typeface="Wingdings" charset="2"/>
              <a:buChar char="Ø"/>
            </a:pPr>
            <a:r>
              <a:rPr lang="fr-FR" sz="2000" b="1" dirty="0"/>
              <a:t>Nette amélioration du sentiment de « capacité à gérer » son proche TPL,</a:t>
            </a:r>
          </a:p>
          <a:p>
            <a:pPr algn="just"/>
            <a:endParaRPr lang="fr-FR" sz="2000" b="1" dirty="0"/>
          </a:p>
          <a:p>
            <a:pPr marL="342900" indent="-342900" algn="just">
              <a:buFont typeface="Wingdings" charset="2"/>
              <a:buChar char="Ø"/>
            </a:pPr>
            <a:r>
              <a:rPr lang="fr-FR" sz="2000" b="1" dirty="0"/>
              <a:t>La détresse (parfois la dépression) liée au trouble de son proche diminue mais plus lentement et reste élevée.</a:t>
            </a:r>
          </a:p>
          <a:p>
            <a:pPr algn="just"/>
            <a:endParaRPr lang="fr-FR" sz="2000" b="1" dirty="0"/>
          </a:p>
          <a:p>
            <a:pPr marL="342900" indent="-342900" algn="just">
              <a:buFont typeface="Wingdings" charset="2"/>
              <a:buChar char="Ø"/>
            </a:pPr>
            <a:r>
              <a:rPr lang="fr-FR" sz="2000" b="1" dirty="0"/>
              <a:t>Le sentiment de solitude </a:t>
            </a:r>
            <a:r>
              <a:rPr lang="fr-FR" sz="2000" dirty="0"/>
              <a:t>(lié notamment à l’incompréhension de l’entourage), </a:t>
            </a:r>
            <a:r>
              <a:rPr lang="fr-FR" sz="2000" b="1" dirty="0"/>
              <a:t>est également fortement atténué</a:t>
            </a:r>
          </a:p>
          <a:p>
            <a:pPr marL="342900" indent="-342900" algn="just">
              <a:buFont typeface="Wingdings" charset="2"/>
              <a:buChar char="Ø"/>
            </a:pPr>
            <a:endParaRPr lang="fr-FR" sz="2000" b="1" dirty="0"/>
          </a:p>
          <a:p>
            <a:pPr marL="342900" indent="-342900" algn="just">
              <a:buFont typeface="Wingdings" charset="2"/>
              <a:buChar char="Ø"/>
            </a:pPr>
            <a:r>
              <a:rPr lang="fr-FR" sz="2000" b="1" dirty="0">
                <a:solidFill>
                  <a:srgbClr val="800000"/>
                </a:solidFill>
              </a:rPr>
              <a:t>Très fréquemment les participants rapportent une nette amélioration du lien avec leur proche TPL</a:t>
            </a:r>
          </a:p>
          <a:p>
            <a:pPr algn="just"/>
            <a:endParaRPr lang="fr-FR" sz="2400" b="1" i="1" dirty="0">
              <a:solidFill>
                <a:srgbClr val="800000"/>
              </a:solidFill>
            </a:endParaRPr>
          </a:p>
          <a:p>
            <a:pPr algn="just"/>
            <a:r>
              <a:rPr lang="fr-FR" sz="2000" b="1" i="1" dirty="0">
                <a:solidFill>
                  <a:srgbClr val="800000"/>
                </a:solidFill>
              </a:rPr>
              <a:t>En parallèle on constate souvent une diminution des hospitalisations chez la, ou le, proche Borderline et un meilleur déroulement de leur suivi thérapeutique.</a:t>
            </a:r>
          </a:p>
          <a:p>
            <a:pPr marL="342900" indent="-342900" algn="just">
              <a:buFont typeface="Wingdings" charset="2"/>
              <a:buChar char="Ø"/>
            </a:pPr>
            <a:endParaRPr lang="fr-FR" sz="2400" b="1" dirty="0">
              <a:solidFill>
                <a:srgbClr val="800000"/>
              </a:solidFill>
            </a:endParaRPr>
          </a:p>
        </p:txBody>
      </p:sp>
      <p:pic>
        <p:nvPicPr>
          <p:cNvPr id="9" name="Image 8">
            <a:extLst>
              <a:ext uri="{FF2B5EF4-FFF2-40B4-BE49-F238E27FC236}">
                <a16:creationId xmlns:a16="http://schemas.microsoft.com/office/drawing/2014/main" id="{9EEB5336-B035-0843-8CF9-114AA31FDEF4}"/>
              </a:ext>
            </a:extLst>
          </p:cNvPr>
          <p:cNvPicPr>
            <a:picLocks noChangeAspect="1"/>
          </p:cNvPicPr>
          <p:nvPr/>
        </p:nvPicPr>
        <p:blipFill>
          <a:blip r:embed="rId3"/>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337744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a:xfrm>
            <a:off x="772033" y="0"/>
            <a:ext cx="10169610" cy="1580313"/>
          </a:xfrm>
        </p:spPr>
        <p:txBody>
          <a:bodyPr>
            <a:noAutofit/>
          </a:bodyPr>
          <a:lstStyle/>
          <a:p>
            <a:pPr algn="ctr" eaLnBrk="1" hangingPunct="1"/>
            <a:br>
              <a:rPr lang="en-US" sz="4000" dirty="0">
                <a:ea typeface="ＭＳ Ｐゴシック" pitchFamily="-107" charset="-128"/>
                <a:cs typeface="ＭＳ Ｐゴシック" pitchFamily="-107" charset="-128"/>
              </a:rPr>
            </a:br>
            <a:endParaRPr lang="fr-FR" sz="1800" dirty="0">
              <a:ea typeface="ＭＳ Ｐゴシック" pitchFamily="-107" charset="-128"/>
              <a:cs typeface="ＭＳ Ｐゴシック" pitchFamily="-107" charset="-128"/>
            </a:endParaRPr>
          </a:p>
        </p:txBody>
      </p:sp>
      <p:sp>
        <p:nvSpPr>
          <p:cNvPr id="15362" name="Footer Placeholder 3"/>
          <p:cNvSpPr>
            <a:spLocks noGrp="1"/>
          </p:cNvSpPr>
          <p:nvPr>
            <p:ph type="ftr" sz="quarter" idx="10"/>
          </p:nvPr>
        </p:nvSpPr>
        <p:spPr/>
        <p:txBody>
          <a:bodyPr/>
          <a:lstStyle/>
          <a:p>
            <a:pPr>
              <a:defRPr/>
            </a:pPr>
            <a:r>
              <a:rPr lang="fr-FR"/>
              <a:t>connexions.familiales@gmail.com</a:t>
            </a:r>
            <a:endParaRPr lang="en-US" dirty="0"/>
          </a:p>
        </p:txBody>
      </p:sp>
      <p:sp>
        <p:nvSpPr>
          <p:cNvPr id="51204" name="Slide Number Placeholder 4"/>
          <p:cNvSpPr>
            <a:spLocks noGrp="1"/>
          </p:cNvSpPr>
          <p:nvPr>
            <p:ph type="sldNum" sz="quarter" idx="11"/>
          </p:nvPr>
        </p:nvSpPr>
        <p:spPr bwMode="auto">
          <a:noFill/>
          <a:ln>
            <a:miter lim="800000"/>
            <a:headEnd/>
            <a:tailEnd/>
          </a:ln>
        </p:spPr>
        <p:txBody>
          <a:bodyPr/>
          <a:lstStyle/>
          <a:p>
            <a:fld id="{7A9D68EC-E37D-2843-A28B-C71F0C3C8619}" type="slidenum">
              <a:rPr lang="en-US">
                <a:latin typeface="Calisto MT" pitchFamily="-107" charset="0"/>
                <a:ea typeface="ＭＳ Ｐゴシック" pitchFamily="-107" charset="-128"/>
                <a:cs typeface="ＭＳ Ｐゴシック" pitchFamily="-107" charset="-128"/>
              </a:rPr>
              <a:pPr/>
              <a:t>5</a:t>
            </a:fld>
            <a:endParaRPr lang="en-US" dirty="0">
              <a:latin typeface="Calisto MT" pitchFamily="-107" charset="0"/>
              <a:ea typeface="ＭＳ Ｐゴシック" pitchFamily="-107" charset="-128"/>
              <a:cs typeface="ＭＳ Ｐゴシック" pitchFamily="-107" charset="-128"/>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2962600719"/>
              </p:ext>
            </p:extLst>
          </p:nvPr>
        </p:nvGraphicFramePr>
        <p:xfrm>
          <a:off x="6096000" y="1255329"/>
          <a:ext cx="3949456" cy="2482746"/>
        </p:xfrm>
        <a:graphic>
          <a:graphicData uri="http://schemas.openxmlformats.org/presentationml/2006/ole">
            <mc:AlternateContent xmlns:mc="http://schemas.openxmlformats.org/markup-compatibility/2006">
              <mc:Choice xmlns:v="urn:schemas-microsoft-com:vml" Requires="v">
                <p:oleObj spid="_x0000_s1052" name="Graphique" r:id="rId4" imgW="8229600" imgH="5181600" progId="MSGraph.Chart.8">
                  <p:embed followColorScheme="full"/>
                </p:oleObj>
              </mc:Choice>
              <mc:Fallback>
                <p:oleObj name="Graphique" r:id="rId4" imgW="8229600" imgH="5181600" progId="MSGraph.Chart.8">
                  <p:embed followColorScheme="full"/>
                  <p:pic>
                    <p:nvPicPr>
                      <p:cNvPr id="2" name="Object 1"/>
                      <p:cNvPicPr>
                        <a:picLocks noGrp="1" noChangeAspect="1" noChangeArrowheads="1"/>
                      </p:cNvPicPr>
                      <p:nvPr/>
                    </p:nvPicPr>
                    <p:blipFill>
                      <a:blip r:embed="rId5"/>
                      <a:srcRect/>
                      <a:stretch>
                        <a:fillRect/>
                      </a:stretch>
                    </p:blipFill>
                    <p:spPr bwMode="auto">
                      <a:xfrm>
                        <a:off x="6096000" y="1255329"/>
                        <a:ext cx="3949456" cy="2482746"/>
                      </a:xfrm>
                      <a:prstGeom prst="rect">
                        <a:avLst/>
                      </a:prstGeom>
                      <a:noFill/>
                    </p:spPr>
                  </p:pic>
                </p:oleObj>
              </mc:Fallback>
            </mc:AlternateContent>
          </a:graphicData>
        </a:graphic>
      </p:graphicFrame>
      <p:graphicFrame>
        <p:nvGraphicFramePr>
          <p:cNvPr id="5" name="Object 2"/>
          <p:cNvGraphicFramePr>
            <a:graphicFrameLocks noGrp="1" noChangeAspect="1"/>
          </p:cNvGraphicFramePr>
          <p:nvPr>
            <p:extLst>
              <p:ext uri="{D42A27DB-BD31-4B8C-83A1-F6EECF244321}">
                <p14:modId xmlns:p14="http://schemas.microsoft.com/office/powerpoint/2010/main" val="407386352"/>
              </p:ext>
            </p:extLst>
          </p:nvPr>
        </p:nvGraphicFramePr>
        <p:xfrm>
          <a:off x="2057630" y="3695213"/>
          <a:ext cx="3275013" cy="2020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p:cNvGraphicFramePr>
            <a:graphicFrameLocks noGrp="1" noChangeAspect="1"/>
          </p:cNvGraphicFramePr>
          <p:nvPr>
            <p:extLst>
              <p:ext uri="{D42A27DB-BD31-4B8C-83A1-F6EECF244321}">
                <p14:modId xmlns:p14="http://schemas.microsoft.com/office/powerpoint/2010/main" val="2212007237"/>
              </p:ext>
            </p:extLst>
          </p:nvPr>
        </p:nvGraphicFramePr>
        <p:xfrm>
          <a:off x="6236372" y="3552337"/>
          <a:ext cx="3668712" cy="2306637"/>
        </p:xfrm>
        <a:graphic>
          <a:graphicData uri="http://schemas.openxmlformats.org/presentationml/2006/ole">
            <mc:AlternateContent xmlns:mc="http://schemas.openxmlformats.org/markup-compatibility/2006">
              <mc:Choice xmlns:v="urn:schemas-microsoft-com:vml" Requires="v">
                <p:oleObj spid="_x0000_s1053" name="Graphique" r:id="rId7" imgW="8229600" imgH="5181600" progId="MSGraph.Chart.8">
                  <p:embed followColorScheme="full"/>
                </p:oleObj>
              </mc:Choice>
              <mc:Fallback>
                <p:oleObj name="Graphique" r:id="rId7" imgW="8229600" imgH="5181600" progId="MSGraph.Chart.8">
                  <p:embed followColorScheme="full"/>
                  <p:pic>
                    <p:nvPicPr>
                      <p:cNvPr id="4" name="Object 3"/>
                      <p:cNvPicPr>
                        <a:picLocks noGrp="1" noChangeAspect="1" noChangeArrowheads="1"/>
                      </p:cNvPicPr>
                      <p:nvPr/>
                    </p:nvPicPr>
                    <p:blipFill>
                      <a:blip r:embed="rId8"/>
                      <a:srcRect/>
                      <a:stretch>
                        <a:fillRect/>
                      </a:stretch>
                    </p:blipFill>
                    <p:spPr bwMode="auto">
                      <a:xfrm>
                        <a:off x="6236372" y="3552337"/>
                        <a:ext cx="3668712" cy="2306637"/>
                      </a:xfrm>
                      <a:prstGeom prst="rect">
                        <a:avLst/>
                      </a:prstGeom>
                      <a:noFill/>
                    </p:spPr>
                  </p:pic>
                </p:oleObj>
              </mc:Fallback>
            </mc:AlternateContent>
          </a:graphicData>
        </a:graphic>
      </p:graphicFrame>
      <p:graphicFrame>
        <p:nvGraphicFramePr>
          <p:cNvPr id="11" name="Object 3"/>
          <p:cNvGraphicFramePr>
            <a:graphicFrameLocks noGrp="1" noChangeAspect="1"/>
          </p:cNvGraphicFramePr>
          <p:nvPr>
            <p:ph type="chart" idx="1"/>
            <p:extLst>
              <p:ext uri="{D42A27DB-BD31-4B8C-83A1-F6EECF244321}">
                <p14:modId xmlns:p14="http://schemas.microsoft.com/office/powerpoint/2010/main" val="831563872"/>
              </p:ext>
            </p:extLst>
          </p:nvPr>
        </p:nvGraphicFramePr>
        <p:xfrm>
          <a:off x="2057630" y="1255225"/>
          <a:ext cx="3943350" cy="2482850"/>
        </p:xfrm>
        <a:graphic>
          <a:graphicData uri="http://schemas.openxmlformats.org/presentationml/2006/ole">
            <mc:AlternateContent xmlns:mc="http://schemas.openxmlformats.org/markup-compatibility/2006">
              <mc:Choice xmlns:v="urn:schemas-microsoft-com:vml" Requires="v">
                <p:oleObj spid="_x0000_s1054" name="Graphique" r:id="rId9" imgW="8229600" imgH="5181600" progId="MSGraph.Chart.8">
                  <p:embed followColorScheme="full"/>
                </p:oleObj>
              </mc:Choice>
              <mc:Fallback>
                <p:oleObj name="Graphique" r:id="rId9" imgW="8229600" imgH="5181600" progId="MSGraph.Chart.8">
                  <p:embed followColorScheme="full"/>
                  <p:pic>
                    <p:nvPicPr>
                      <p:cNvPr id="11" name="Object 3"/>
                      <p:cNvPicPr>
                        <a:picLocks noGrp="1" noChangeAspect="1" noChangeArrowheads="1"/>
                      </p:cNvPicPr>
                      <p:nvPr/>
                    </p:nvPicPr>
                    <p:blipFill>
                      <a:blip r:embed="rId10"/>
                      <a:srcRect/>
                      <a:stretch>
                        <a:fillRect/>
                      </a:stretch>
                    </p:blipFill>
                    <p:spPr bwMode="auto">
                      <a:xfrm>
                        <a:off x="2057630" y="1255225"/>
                        <a:ext cx="3943350" cy="2482850"/>
                      </a:xfrm>
                      <a:prstGeom prst="rect">
                        <a:avLst/>
                      </a:prstGeom>
                      <a:noFill/>
                    </p:spPr>
                  </p:pic>
                </p:oleObj>
              </mc:Fallback>
            </mc:AlternateContent>
          </a:graphicData>
        </a:graphic>
      </p:graphicFrame>
      <p:sp>
        <p:nvSpPr>
          <p:cNvPr id="9" name="Espace réservé de la date 10">
            <a:extLst>
              <a:ext uri="{FF2B5EF4-FFF2-40B4-BE49-F238E27FC236}">
                <a16:creationId xmlns:a16="http://schemas.microsoft.com/office/drawing/2014/main" id="{AF0A289E-DDE9-4121-85E7-977CE24DA16B}"/>
              </a:ext>
            </a:extLst>
          </p:cNvPr>
          <p:cNvSpPr txBox="1">
            <a:spLocks/>
          </p:cNvSpPr>
          <p:nvPr/>
        </p:nvSpPr>
        <p:spPr>
          <a:xfrm>
            <a:off x="609600" y="6356351"/>
            <a:ext cx="284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fr-FR" dirty="0"/>
              <a:t>16 janvier 2023</a:t>
            </a:r>
            <a:endParaRPr lang="en-US" dirty="0"/>
          </a:p>
        </p:txBody>
      </p:sp>
      <p:sp>
        <p:nvSpPr>
          <p:cNvPr id="10" name="TextBox 6">
            <a:extLst>
              <a:ext uri="{FF2B5EF4-FFF2-40B4-BE49-F238E27FC236}">
                <a16:creationId xmlns:a16="http://schemas.microsoft.com/office/drawing/2014/main" id="{D437AC5C-2525-0B41-A475-CD2CEB798ACF}"/>
              </a:ext>
            </a:extLst>
          </p:cNvPr>
          <p:cNvSpPr txBox="1"/>
          <p:nvPr/>
        </p:nvSpPr>
        <p:spPr>
          <a:xfrm>
            <a:off x="1568450" y="200679"/>
            <a:ext cx="8458200" cy="523220"/>
          </a:xfrm>
          <a:prstGeom prst="rect">
            <a:avLst/>
          </a:prstGeom>
          <a:noFill/>
        </p:spPr>
        <p:txBody>
          <a:bodyPr wrap="square" rtlCol="0">
            <a:spAutoFit/>
          </a:bodyPr>
          <a:lstStyle/>
          <a:p>
            <a:pPr algn="ctr"/>
            <a:r>
              <a:rPr lang="fr-FR" sz="2800" b="1" dirty="0">
                <a:solidFill>
                  <a:srgbClr val="800000"/>
                </a:solidFill>
              </a:rPr>
              <a:t>Quelques Résultats d’études avant/après programme CF</a:t>
            </a:r>
          </a:p>
        </p:txBody>
      </p:sp>
      <p:pic>
        <p:nvPicPr>
          <p:cNvPr id="12" name="Image 11">
            <a:extLst>
              <a:ext uri="{FF2B5EF4-FFF2-40B4-BE49-F238E27FC236}">
                <a16:creationId xmlns:a16="http://schemas.microsoft.com/office/drawing/2014/main" id="{4506E54D-F8B5-194F-B2F4-F87C6BBA363B}"/>
              </a:ext>
            </a:extLst>
          </p:cNvPr>
          <p:cNvPicPr>
            <a:picLocks noChangeAspect="1"/>
          </p:cNvPicPr>
          <p:nvPr/>
        </p:nvPicPr>
        <p:blipFill>
          <a:blip r:embed="rId11"/>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66203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5" name="TextBox 6"/>
          <p:cNvSpPr txBox="1"/>
          <p:nvPr/>
        </p:nvSpPr>
        <p:spPr>
          <a:xfrm>
            <a:off x="1752600" y="166671"/>
            <a:ext cx="8458200" cy="954107"/>
          </a:xfrm>
          <a:prstGeom prst="rect">
            <a:avLst/>
          </a:prstGeom>
          <a:noFill/>
        </p:spPr>
        <p:txBody>
          <a:bodyPr wrap="square" rtlCol="0">
            <a:spAutoFit/>
          </a:bodyPr>
          <a:lstStyle/>
          <a:p>
            <a:pPr algn="ctr"/>
            <a:r>
              <a:rPr lang="fr-FR" sz="2800" b="1" dirty="0">
                <a:solidFill>
                  <a:srgbClr val="800000"/>
                </a:solidFill>
              </a:rPr>
              <a:t>Avantages de faire animer la formation par des proches de personnes souffrant du même trouble </a:t>
            </a:r>
          </a:p>
        </p:txBody>
      </p:sp>
      <p:sp>
        <p:nvSpPr>
          <p:cNvPr id="6" name="Rectangle 5"/>
          <p:cNvSpPr/>
          <p:nvPr/>
        </p:nvSpPr>
        <p:spPr>
          <a:xfrm>
            <a:off x="418070" y="1120778"/>
            <a:ext cx="11355860" cy="6617196"/>
          </a:xfrm>
          <a:prstGeom prst="rect">
            <a:avLst/>
          </a:prstGeom>
        </p:spPr>
        <p:txBody>
          <a:bodyPr wrap="square">
            <a:spAutoFit/>
          </a:bodyPr>
          <a:lstStyle/>
          <a:p>
            <a:pPr algn="just"/>
            <a:endParaRPr lang="fr-FR" sz="2400" b="1" dirty="0"/>
          </a:p>
          <a:p>
            <a:pPr marL="342900" indent="-342900" algn="just">
              <a:buFont typeface="Wingdings" charset="2"/>
              <a:buChar char="ü"/>
            </a:pPr>
            <a:r>
              <a:rPr lang="fr-FR" sz="2000" b="1" dirty="0"/>
              <a:t>La possibilité d’échanges immédiats et sans crainte de jugement.</a:t>
            </a:r>
          </a:p>
          <a:p>
            <a:pPr algn="just"/>
            <a:endParaRPr lang="fr-FR" sz="2000" b="1" dirty="0"/>
          </a:p>
          <a:p>
            <a:pPr marL="342900" indent="-342900" algn="just">
              <a:buFont typeface="Wingdings" charset="2"/>
              <a:buChar char="ü"/>
            </a:pPr>
            <a:r>
              <a:rPr lang="fr-FR" sz="2000" b="1" dirty="0"/>
              <a:t>La « crédibilité », par l’exemple, de la possibilité d’appliquer les techniques et compétences enseignées.</a:t>
            </a:r>
          </a:p>
          <a:p>
            <a:pPr algn="just"/>
            <a:endParaRPr lang="fr-FR" sz="2000" b="1" dirty="0"/>
          </a:p>
          <a:p>
            <a:pPr marL="342900" indent="-342900" algn="just">
              <a:buFont typeface="Wingdings" charset="2"/>
              <a:buChar char="ü"/>
            </a:pPr>
            <a:r>
              <a:rPr lang="fr-FR" sz="2000" b="1" dirty="0"/>
              <a:t>« L’autorisation» de se recentrer sur soi sans éprouver </a:t>
            </a:r>
            <a:r>
              <a:rPr lang="fr-FR" sz="2000" dirty="0"/>
              <a:t>(trop) </a:t>
            </a:r>
            <a:r>
              <a:rPr lang="fr-FR" sz="2000" b="1" dirty="0"/>
              <a:t>de sentiment de culpabilité.</a:t>
            </a:r>
          </a:p>
          <a:p>
            <a:pPr marL="342900" indent="-342900" algn="just">
              <a:buFont typeface="Wingdings" charset="2"/>
              <a:buChar char="ü"/>
            </a:pPr>
            <a:endParaRPr lang="fr-FR" sz="2000" b="1" dirty="0"/>
          </a:p>
          <a:p>
            <a:pPr algn="just"/>
            <a:r>
              <a:rPr lang="fr-FR" sz="2400" b="1" dirty="0">
                <a:solidFill>
                  <a:srgbClr val="800000"/>
                </a:solidFill>
              </a:rPr>
              <a:t>l’animation par des psychiatres et/ou psychologues sur un « pied d’égalité » avec les animateurs non professionnels de santé apporte en plus</a:t>
            </a:r>
          </a:p>
          <a:p>
            <a:pPr algn="just"/>
            <a:endParaRPr lang="fr-FR" sz="2000" b="1" dirty="0"/>
          </a:p>
          <a:p>
            <a:pPr algn="just"/>
            <a:r>
              <a:rPr lang="fr-FR" sz="2000" b="1" dirty="0"/>
              <a:t>Une confiance retrouvée vis-à-vis des professionnels de santé vis-à-vis de qui une méfiance, parfois une animosité, s’est installée </a:t>
            </a:r>
            <a:r>
              <a:rPr lang="fr-FR" sz="2000" dirty="0"/>
              <a:t>suite aux incertitudes/incompréhensions sur le diagnostic et les traitements/thérapies/hospitalisations de leurs proches ainsi parfois que </a:t>
            </a:r>
            <a:r>
              <a:rPr lang="fr-FR" sz="2000" b="1" dirty="0"/>
              <a:t>l’indifférence vis-à-vis d’eux ou leur mise à l’écart ( réelle ou ressentie), </a:t>
            </a:r>
          </a:p>
          <a:p>
            <a:pPr algn="just"/>
            <a:endParaRPr lang="fr-FR" sz="2000" b="1" dirty="0"/>
          </a:p>
          <a:p>
            <a:pPr marL="342900" indent="-342900" algn="just">
              <a:buFont typeface="Wingdings" charset="2"/>
              <a:buChar char="ü"/>
            </a:pPr>
            <a:endParaRPr lang="fr-FR" sz="2400" b="1" dirty="0"/>
          </a:p>
          <a:p>
            <a:pPr algn="just"/>
            <a:endParaRPr lang="fr-FR" sz="2400" b="1" dirty="0"/>
          </a:p>
          <a:p>
            <a:pPr algn="just"/>
            <a:endParaRPr lang="fr-FR" sz="2400" b="1" dirty="0"/>
          </a:p>
          <a:p>
            <a:pPr algn="just"/>
            <a:endParaRPr lang="fr-FR" sz="2000" dirty="0"/>
          </a:p>
        </p:txBody>
      </p:sp>
      <p:sp>
        <p:nvSpPr>
          <p:cNvPr id="7" name="Espace réservé du numéro de diapositive 6"/>
          <p:cNvSpPr>
            <a:spLocks noGrp="1"/>
          </p:cNvSpPr>
          <p:nvPr>
            <p:ph type="sldNum" sz="quarter" idx="12"/>
          </p:nvPr>
        </p:nvSpPr>
        <p:spPr/>
        <p:txBody>
          <a:bodyPr/>
          <a:lstStyle/>
          <a:p>
            <a:fld id="{B27A3C34-6C3F-D24F-ACEC-CE2B8D23AA51}" type="slidenum">
              <a:rPr lang="fr-FR" smtClean="0"/>
              <a:t>6</a:t>
            </a:fld>
            <a:endParaRPr lang="fr-FR"/>
          </a:p>
        </p:txBody>
      </p:sp>
      <p:pic>
        <p:nvPicPr>
          <p:cNvPr id="8" name="Image 7">
            <a:extLst>
              <a:ext uri="{FF2B5EF4-FFF2-40B4-BE49-F238E27FC236}">
                <a16:creationId xmlns:a16="http://schemas.microsoft.com/office/drawing/2014/main" id="{44BBBFC7-3758-A84C-BD41-EE0650DE9FB0}"/>
              </a:ext>
            </a:extLst>
          </p:cNvPr>
          <p:cNvPicPr>
            <a:picLocks noChangeAspect="1"/>
          </p:cNvPicPr>
          <p:nvPr/>
        </p:nvPicPr>
        <p:blipFill>
          <a:blip r:embed="rId3"/>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280173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5" name="TextBox 6"/>
          <p:cNvSpPr txBox="1"/>
          <p:nvPr/>
        </p:nvSpPr>
        <p:spPr>
          <a:xfrm>
            <a:off x="1855964" y="198704"/>
            <a:ext cx="8458200" cy="523220"/>
          </a:xfrm>
          <a:prstGeom prst="rect">
            <a:avLst/>
          </a:prstGeom>
          <a:noFill/>
        </p:spPr>
        <p:txBody>
          <a:bodyPr wrap="square" rtlCol="0">
            <a:spAutoFit/>
          </a:bodyPr>
          <a:lstStyle/>
          <a:p>
            <a:pPr algn="ctr"/>
            <a:r>
              <a:rPr lang="fr-FR" sz="2800" b="1" dirty="0">
                <a:solidFill>
                  <a:srgbClr val="800000"/>
                </a:solidFill>
              </a:rPr>
              <a:t>Contenu du Programme</a:t>
            </a:r>
          </a:p>
        </p:txBody>
      </p:sp>
      <p:sp>
        <p:nvSpPr>
          <p:cNvPr id="6" name="Rectangle 5"/>
          <p:cNvSpPr/>
          <p:nvPr/>
        </p:nvSpPr>
        <p:spPr>
          <a:xfrm>
            <a:off x="410520" y="933059"/>
            <a:ext cx="11219935" cy="5307287"/>
          </a:xfrm>
          <a:prstGeom prst="rect">
            <a:avLst/>
          </a:prstGeom>
        </p:spPr>
        <p:txBody>
          <a:bodyPr wrap="square">
            <a:spAutoFit/>
          </a:bodyPr>
          <a:lstStyle/>
          <a:p>
            <a:pPr marL="342900" indent="-342900" algn="just">
              <a:buFont typeface="Arial"/>
              <a:buChar char="•"/>
            </a:pPr>
            <a:r>
              <a:rPr lang="fr-FR" sz="2400" b="1" dirty="0">
                <a:solidFill>
                  <a:srgbClr val="800000"/>
                </a:solidFill>
              </a:rPr>
              <a:t>Éducation</a:t>
            </a:r>
            <a:r>
              <a:rPr lang="fr-FR" sz="2400" dirty="0"/>
              <a:t> sur le trouble de la personnalité limite et son impact sur le fonctionnement familial et </a:t>
            </a:r>
            <a:r>
              <a:rPr lang="fr-FR" sz="2400" b="1" dirty="0"/>
              <a:t>Présentation de l’état des recherches </a:t>
            </a:r>
            <a:r>
              <a:rPr lang="fr-FR" sz="2400" dirty="0"/>
              <a:t>sur le TPL </a:t>
            </a:r>
            <a:r>
              <a:rPr lang="fr-FR" sz="2400" dirty="0">
                <a:solidFill>
                  <a:srgbClr val="800000"/>
                </a:solidFill>
              </a:rPr>
              <a:t>(modules 1 et 2)</a:t>
            </a:r>
          </a:p>
          <a:p>
            <a:pPr algn="just"/>
            <a:endParaRPr lang="fr-FR" sz="2400" dirty="0"/>
          </a:p>
          <a:p>
            <a:pPr marL="342900" indent="-342900" algn="just">
              <a:buFont typeface="Arial"/>
              <a:buChar char="•"/>
            </a:pPr>
            <a:r>
              <a:rPr lang="fr-FR" sz="2400" b="1" dirty="0">
                <a:solidFill>
                  <a:srgbClr val="800000"/>
                </a:solidFill>
              </a:rPr>
              <a:t>Perspectives et expériences </a:t>
            </a:r>
            <a:r>
              <a:rPr lang="fr-FR" sz="2400" dirty="0"/>
              <a:t>des familles </a:t>
            </a:r>
            <a:r>
              <a:rPr lang="fr-FR" sz="2400" dirty="0">
                <a:solidFill>
                  <a:srgbClr val="800000"/>
                </a:solidFill>
              </a:rPr>
              <a:t>( toute la formation)</a:t>
            </a:r>
          </a:p>
          <a:p>
            <a:pPr algn="just"/>
            <a:endParaRPr lang="fr-FR" sz="2400" dirty="0"/>
          </a:p>
          <a:p>
            <a:pPr marL="342900" indent="-342900" algn="just">
              <a:buFont typeface="Arial"/>
              <a:buChar char="•"/>
            </a:pPr>
            <a:r>
              <a:rPr lang="fr-FR" sz="2400" b="1" dirty="0">
                <a:solidFill>
                  <a:srgbClr val="800000"/>
                </a:solidFill>
              </a:rPr>
              <a:t>Développement de compétences individuelles </a:t>
            </a:r>
            <a:r>
              <a:rPr lang="fr-FR" sz="2400" dirty="0"/>
              <a:t>et familiales pour gérer les réactions émotionnelles négatives </a:t>
            </a:r>
            <a:r>
              <a:rPr lang="fr-FR" sz="2400" b="1" dirty="0">
                <a:solidFill>
                  <a:srgbClr val="800000"/>
                </a:solidFill>
              </a:rPr>
              <a:t>en utilisant des techniques issues de la TCD</a:t>
            </a:r>
          </a:p>
          <a:p>
            <a:pPr marL="800100" lvl="1" indent="-342900" algn="just">
              <a:lnSpc>
                <a:spcPct val="120000"/>
              </a:lnSpc>
              <a:buFont typeface="Wingdings" charset="2"/>
              <a:buChar char="ü"/>
            </a:pPr>
            <a:r>
              <a:rPr lang="fr-FR" sz="2400" dirty="0"/>
              <a:t>Compétences relationnelles de </a:t>
            </a:r>
            <a:r>
              <a:rPr lang="fr-FR" sz="2400" b="1" dirty="0"/>
              <a:t>pleine conscience </a:t>
            </a:r>
            <a:r>
              <a:rPr lang="fr-FR" sz="2400" dirty="0">
                <a:solidFill>
                  <a:srgbClr val="800000"/>
                </a:solidFill>
              </a:rPr>
              <a:t>(module 3)</a:t>
            </a:r>
          </a:p>
          <a:p>
            <a:pPr marL="800100" lvl="1" indent="-342900" algn="just">
              <a:lnSpc>
                <a:spcPct val="120000"/>
              </a:lnSpc>
              <a:buFont typeface="Wingdings" charset="2"/>
              <a:buChar char="ü"/>
            </a:pPr>
            <a:r>
              <a:rPr lang="fr-FR" sz="2400" dirty="0"/>
              <a:t>Compétences pour mettre en place une </a:t>
            </a:r>
            <a:r>
              <a:rPr lang="fr-FR" sz="2400" b="1" dirty="0"/>
              <a:t>communication efficace </a:t>
            </a:r>
            <a:r>
              <a:rPr lang="fr-FR" sz="2400" dirty="0">
                <a:solidFill>
                  <a:srgbClr val="800000"/>
                </a:solidFill>
              </a:rPr>
              <a:t>(module 3 et 4)</a:t>
            </a:r>
          </a:p>
          <a:p>
            <a:pPr marL="800100" lvl="1" indent="-342900" algn="just">
              <a:lnSpc>
                <a:spcPct val="120000"/>
              </a:lnSpc>
              <a:buFont typeface="Wingdings" charset="2"/>
              <a:buChar char="ü"/>
            </a:pPr>
            <a:r>
              <a:rPr lang="fr-FR" sz="2400" dirty="0"/>
              <a:t>Compétences de </a:t>
            </a:r>
            <a:r>
              <a:rPr lang="fr-FR" sz="2400" b="1" dirty="0"/>
              <a:t>régulation des émotions </a:t>
            </a:r>
            <a:r>
              <a:rPr lang="fr-FR" sz="2400" dirty="0">
                <a:solidFill>
                  <a:srgbClr val="800000"/>
                </a:solidFill>
              </a:rPr>
              <a:t>(module 4)</a:t>
            </a:r>
          </a:p>
          <a:p>
            <a:pPr marL="800100" lvl="1" indent="-342900" algn="just">
              <a:lnSpc>
                <a:spcPct val="120000"/>
              </a:lnSpc>
              <a:buFont typeface="Wingdings" charset="2"/>
              <a:buChar char="ü"/>
            </a:pPr>
            <a:r>
              <a:rPr lang="fr-FR" sz="2400" dirty="0"/>
              <a:t>Compétences de </a:t>
            </a:r>
            <a:r>
              <a:rPr lang="fr-FR" sz="2400" b="1" dirty="0"/>
              <a:t>validation </a:t>
            </a:r>
            <a:r>
              <a:rPr lang="fr-FR" sz="2400" dirty="0">
                <a:solidFill>
                  <a:srgbClr val="800000"/>
                </a:solidFill>
              </a:rPr>
              <a:t>(Module5)</a:t>
            </a:r>
          </a:p>
          <a:p>
            <a:pPr marL="800100" lvl="1" indent="-342900" algn="just">
              <a:lnSpc>
                <a:spcPct val="120000"/>
              </a:lnSpc>
              <a:buFont typeface="Wingdings" charset="2"/>
              <a:buChar char="ü"/>
            </a:pPr>
            <a:r>
              <a:rPr lang="fr-FR" sz="2400" dirty="0"/>
              <a:t>Compétences en </a:t>
            </a:r>
            <a:r>
              <a:rPr lang="fr-FR" sz="2400" b="1" dirty="0"/>
              <a:t>gestion de problèmes </a:t>
            </a:r>
            <a:r>
              <a:rPr lang="fr-FR" sz="2400" dirty="0">
                <a:solidFill>
                  <a:srgbClr val="800000"/>
                </a:solidFill>
              </a:rPr>
              <a:t>(module 6)</a:t>
            </a:r>
          </a:p>
          <a:p>
            <a:pPr marL="800100" lvl="1" indent="-342900" algn="just">
              <a:lnSpc>
                <a:spcPct val="120000"/>
              </a:lnSpc>
              <a:buFont typeface="Wingdings" charset="2"/>
              <a:buChar char="ü"/>
            </a:pPr>
            <a:r>
              <a:rPr lang="fr-FR" sz="2400" dirty="0"/>
              <a:t>Initiation à la méditation pleine conscience (</a:t>
            </a:r>
            <a:r>
              <a:rPr lang="fr-FR" sz="2400" b="1" dirty="0"/>
              <a:t>mindfullness</a:t>
            </a:r>
            <a:r>
              <a:rPr lang="fr-FR" sz="2400" dirty="0"/>
              <a:t>) </a:t>
            </a:r>
            <a:r>
              <a:rPr lang="fr-FR" sz="2400" dirty="0">
                <a:solidFill>
                  <a:srgbClr val="800000"/>
                </a:solidFill>
              </a:rPr>
              <a:t>( module 3 à 6)</a:t>
            </a:r>
          </a:p>
        </p:txBody>
      </p:sp>
      <p:sp>
        <p:nvSpPr>
          <p:cNvPr id="7" name="Espace réservé du numéro de diapositive 6"/>
          <p:cNvSpPr>
            <a:spLocks noGrp="1"/>
          </p:cNvSpPr>
          <p:nvPr>
            <p:ph type="sldNum" sz="quarter" idx="12"/>
          </p:nvPr>
        </p:nvSpPr>
        <p:spPr/>
        <p:txBody>
          <a:bodyPr/>
          <a:lstStyle/>
          <a:p>
            <a:fld id="{B27A3C34-6C3F-D24F-ACEC-CE2B8D23AA51}" type="slidenum">
              <a:rPr lang="fr-FR" smtClean="0"/>
              <a:t>7</a:t>
            </a:fld>
            <a:endParaRPr lang="fr-FR"/>
          </a:p>
        </p:txBody>
      </p:sp>
      <p:pic>
        <p:nvPicPr>
          <p:cNvPr id="8" name="Image 7">
            <a:extLst>
              <a:ext uri="{FF2B5EF4-FFF2-40B4-BE49-F238E27FC236}">
                <a16:creationId xmlns:a16="http://schemas.microsoft.com/office/drawing/2014/main" id="{40EC350D-A382-FD40-8A41-8581034BEFD5}"/>
              </a:ext>
            </a:extLst>
          </p:cNvPr>
          <p:cNvPicPr>
            <a:picLocks noChangeAspect="1"/>
          </p:cNvPicPr>
          <p:nvPr/>
        </p:nvPicPr>
        <p:blipFill>
          <a:blip r:embed="rId2"/>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428257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512E08-0116-4ACE-818B-1F967EC159B8}"/>
              </a:ext>
            </a:extLst>
          </p:cNvPr>
          <p:cNvSpPr>
            <a:spLocks noGrp="1"/>
          </p:cNvSpPr>
          <p:nvPr>
            <p:ph type="dt" sz="half" idx="10"/>
          </p:nvPr>
        </p:nvSpPr>
        <p:spPr/>
        <p:txBody>
          <a:bodyPr/>
          <a:lstStyle/>
          <a:p>
            <a:r>
              <a:rPr lang="fr-FR"/>
              <a:t>31 mai 2023</a:t>
            </a:r>
          </a:p>
        </p:txBody>
      </p:sp>
      <p:sp>
        <p:nvSpPr>
          <p:cNvPr id="3" name="Espace réservé du pied de page 2">
            <a:extLst>
              <a:ext uri="{FF2B5EF4-FFF2-40B4-BE49-F238E27FC236}">
                <a16:creationId xmlns:a16="http://schemas.microsoft.com/office/drawing/2014/main" id="{F6E8F6EA-2CFB-49F4-A212-147991EC64D1}"/>
              </a:ext>
            </a:extLst>
          </p:cNvPr>
          <p:cNvSpPr>
            <a:spLocks noGrp="1"/>
          </p:cNvSpPr>
          <p:nvPr>
            <p:ph type="ftr" sz="quarter" idx="11"/>
          </p:nvPr>
        </p:nvSpPr>
        <p:spPr/>
        <p:txBody>
          <a:bodyPr/>
          <a:lstStyle/>
          <a:p>
            <a:r>
              <a:rPr lang="fr-FR"/>
              <a:t>connexions.familiales@gmail.com</a:t>
            </a:r>
          </a:p>
        </p:txBody>
      </p:sp>
      <p:sp>
        <p:nvSpPr>
          <p:cNvPr id="8" name="ZoneTexte 7">
            <a:extLst>
              <a:ext uri="{FF2B5EF4-FFF2-40B4-BE49-F238E27FC236}">
                <a16:creationId xmlns:a16="http://schemas.microsoft.com/office/drawing/2014/main" id="{9BD50228-3A34-4EC4-A21A-23506A1E909A}"/>
              </a:ext>
            </a:extLst>
          </p:cNvPr>
          <p:cNvSpPr txBox="1"/>
          <p:nvPr/>
        </p:nvSpPr>
        <p:spPr>
          <a:xfrm>
            <a:off x="975745" y="334945"/>
            <a:ext cx="10378055" cy="1384995"/>
          </a:xfrm>
          <a:prstGeom prst="rect">
            <a:avLst/>
          </a:prstGeom>
          <a:noFill/>
        </p:spPr>
        <p:txBody>
          <a:bodyPr wrap="square">
            <a:spAutoFit/>
          </a:bodyPr>
          <a:lstStyle/>
          <a:p>
            <a:pPr algn="ctr"/>
            <a:r>
              <a:rPr lang="fr-FR" sz="2800" b="1" i="1" dirty="0">
                <a:solidFill>
                  <a:srgbClr val="800000"/>
                </a:solidFill>
              </a:rPr>
              <a:t>Exemples de « principes proposés » </a:t>
            </a:r>
          </a:p>
          <a:p>
            <a:pPr algn="ctr"/>
            <a:r>
              <a:rPr lang="fr-FR" sz="2800" b="1" i="1" dirty="0">
                <a:solidFill>
                  <a:srgbClr val="800000"/>
                </a:solidFill>
              </a:rPr>
              <a:t>pour la recherche d’un équilibre entre bien-être personnel et </a:t>
            </a:r>
          </a:p>
          <a:p>
            <a:pPr algn="ctr"/>
            <a:r>
              <a:rPr lang="fr-FR" sz="2800" b="1" i="1" dirty="0">
                <a:solidFill>
                  <a:srgbClr val="800000"/>
                </a:solidFill>
              </a:rPr>
              <a:t>stress lié au trouble du proche</a:t>
            </a:r>
          </a:p>
        </p:txBody>
      </p:sp>
      <p:sp>
        <p:nvSpPr>
          <p:cNvPr id="7" name="ZoneTexte 6">
            <a:extLst>
              <a:ext uri="{FF2B5EF4-FFF2-40B4-BE49-F238E27FC236}">
                <a16:creationId xmlns:a16="http://schemas.microsoft.com/office/drawing/2014/main" id="{48BB312B-E755-4A75-8194-D476FA30E3A5}"/>
              </a:ext>
            </a:extLst>
          </p:cNvPr>
          <p:cNvSpPr txBox="1"/>
          <p:nvPr/>
        </p:nvSpPr>
        <p:spPr>
          <a:xfrm>
            <a:off x="1791032" y="1863066"/>
            <a:ext cx="3352137" cy="461665"/>
          </a:xfrm>
          <a:prstGeom prst="rect">
            <a:avLst/>
          </a:prstGeom>
          <a:noFill/>
        </p:spPr>
        <p:txBody>
          <a:bodyPr wrap="square">
            <a:spAutoFit/>
          </a:bodyPr>
          <a:lstStyle/>
          <a:p>
            <a:pPr algn="ctr"/>
            <a:r>
              <a:rPr lang="fr-FR" sz="2400" b="1" dirty="0">
                <a:ea typeface="ＭＳ Ｐゴシック" pitchFamily="-107" charset="-128"/>
                <a:cs typeface="ＭＳ Ｐゴシック" pitchFamily="-107" charset="-128"/>
              </a:rPr>
              <a:t>Les Droits de la Famille</a:t>
            </a:r>
            <a:endParaRPr lang="fr-FR" sz="2400" b="1" dirty="0"/>
          </a:p>
        </p:txBody>
      </p:sp>
      <p:sp>
        <p:nvSpPr>
          <p:cNvPr id="9" name="Vertical Text Placeholder 2">
            <a:extLst>
              <a:ext uri="{FF2B5EF4-FFF2-40B4-BE49-F238E27FC236}">
                <a16:creationId xmlns:a16="http://schemas.microsoft.com/office/drawing/2014/main" id="{9EA02F46-7EF1-46E6-AB1F-E27F3AD01C66}"/>
              </a:ext>
            </a:extLst>
          </p:cNvPr>
          <p:cNvSpPr txBox="1">
            <a:spLocks/>
          </p:cNvSpPr>
          <p:nvPr/>
        </p:nvSpPr>
        <p:spPr>
          <a:xfrm>
            <a:off x="838201" y="2495924"/>
            <a:ext cx="5257799" cy="360742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just">
              <a:buFont typeface="Arial" panose="020B0604020202020204" pitchFamily="34" charset="0"/>
              <a:buChar char="•"/>
            </a:pPr>
            <a:r>
              <a:rPr lang="fr-FR" sz="2000" dirty="0">
                <a:latin typeface="Arial"/>
                <a:ea typeface="ＭＳ Ｐゴシック" pitchFamily="-107" charset="-128"/>
                <a:cs typeface="Arial"/>
              </a:rPr>
              <a:t>Nous devons pratiquer un “égoïsme sain” – trouver l’équilibre.</a:t>
            </a:r>
          </a:p>
          <a:p>
            <a:pPr algn="just">
              <a:buFont typeface="Arial" panose="020B0604020202020204" pitchFamily="34" charset="0"/>
              <a:buChar char="•"/>
            </a:pPr>
            <a:r>
              <a:rPr lang="fr-FR" sz="2000" dirty="0">
                <a:latin typeface="Arial"/>
                <a:ea typeface="ＭＳ Ｐゴシック" pitchFamily="-107" charset="-128"/>
                <a:cs typeface="Arial"/>
              </a:rPr>
              <a:t>Nous devons apprendre à dire “non”</a:t>
            </a:r>
          </a:p>
          <a:p>
            <a:pPr algn="just">
              <a:buFont typeface="Arial" panose="020B0604020202020204" pitchFamily="34" charset="0"/>
              <a:buChar char="•"/>
            </a:pPr>
            <a:r>
              <a:rPr lang="fr-FR" sz="2000" dirty="0">
                <a:latin typeface="Arial"/>
                <a:ea typeface="ＭＳ Ｐゴシック" pitchFamily="-107" charset="-128"/>
                <a:cs typeface="Arial"/>
              </a:rPr>
              <a:t>Nous devons avoir notre propre réseau de soutien émotionnel </a:t>
            </a:r>
          </a:p>
          <a:p>
            <a:pPr algn="just">
              <a:buFont typeface="Arial" panose="020B0604020202020204" pitchFamily="34" charset="0"/>
              <a:buChar char="•"/>
            </a:pPr>
            <a:r>
              <a:rPr lang="fr-FR" sz="2000" dirty="0">
                <a:latin typeface="Arial"/>
                <a:ea typeface="ＭＳ Ｐゴシック" pitchFamily="-107" charset="-128"/>
                <a:cs typeface="Arial"/>
              </a:rPr>
              <a:t>Nous devons accepter que nous ne pouvons pas résoudre les problèmes de notre enfant ou parent souffrant d’un TPL</a:t>
            </a:r>
          </a:p>
          <a:p>
            <a:pPr algn="just">
              <a:buFont typeface="Arial" panose="020B0604020202020204" pitchFamily="34" charset="0"/>
              <a:buChar char="•"/>
            </a:pPr>
            <a:r>
              <a:rPr lang="fr-FR" sz="2000" dirty="0">
                <a:latin typeface="Arial"/>
                <a:ea typeface="ＭＳ Ｐゴシック" pitchFamily="-107" charset="-128"/>
                <a:cs typeface="Arial"/>
              </a:rPr>
              <a:t>Nous devons accepter que nous pouvons parfois perdre notre calme et même nous mettre en colère</a:t>
            </a:r>
            <a:r>
              <a:rPr lang="en-US" sz="2000" dirty="0">
                <a:latin typeface="Arial"/>
                <a:ea typeface="ＭＳ Ｐゴシック" pitchFamily="-107" charset="-128"/>
                <a:cs typeface="Arial"/>
              </a:rPr>
              <a:t>.</a:t>
            </a:r>
          </a:p>
        </p:txBody>
      </p:sp>
      <p:sp>
        <p:nvSpPr>
          <p:cNvPr id="10" name="Vertical Text Placeholder 2">
            <a:extLst>
              <a:ext uri="{FF2B5EF4-FFF2-40B4-BE49-F238E27FC236}">
                <a16:creationId xmlns:a16="http://schemas.microsoft.com/office/drawing/2014/main" id="{4D573C32-4843-4E85-A33E-BADAB6F7DCE8}"/>
              </a:ext>
            </a:extLst>
          </p:cNvPr>
          <p:cNvSpPr txBox="1">
            <a:spLocks/>
          </p:cNvSpPr>
          <p:nvPr/>
        </p:nvSpPr>
        <p:spPr>
          <a:xfrm>
            <a:off x="6391064" y="2495924"/>
            <a:ext cx="5257798" cy="3607421"/>
          </a:xfrm>
          <a:prstGeom prst="rect">
            <a:avLst/>
          </a:prstGeom>
          <a:solidFill>
            <a:schemeClr val="accent1">
              <a:lumMod val="20000"/>
              <a:lumOff val="80000"/>
            </a:schemeClr>
          </a:solidFill>
          <a:ln>
            <a:solidFill>
              <a:schemeClr val="accent1"/>
            </a:solidFill>
          </a:ln>
        </p:spPr>
        <p:txBody>
          <a:bodyPr vert="horz">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latin typeface="Arial" pitchFamily="-107" charset="0"/>
                <a:ea typeface="ＭＳ Ｐゴシック" pitchFamily="-107" charset="-128"/>
              </a:rPr>
              <a:t>Interpréter les choses de la manière la plus bégnine possible</a:t>
            </a:r>
          </a:p>
          <a:p>
            <a:r>
              <a:rPr lang="fr-FR" sz="2000" dirty="0">
                <a:latin typeface="Arial" pitchFamily="-107" charset="0"/>
                <a:ea typeface="ＭＳ Ｐゴシック" pitchFamily="-107" charset="-128"/>
              </a:rPr>
              <a:t>Il n’y a pas de vérité absolue</a:t>
            </a:r>
          </a:p>
          <a:p>
            <a:r>
              <a:rPr lang="fr-FR" sz="2000" dirty="0">
                <a:latin typeface="Arial" pitchFamily="-107" charset="0"/>
                <a:ea typeface="ＭＳ Ｐゴシック" pitchFamily="-107" charset="-128"/>
              </a:rPr>
              <a:t>Chacun fait de son mieux à chaque instant</a:t>
            </a:r>
          </a:p>
          <a:p>
            <a:r>
              <a:rPr lang="fr-FR" sz="2000" dirty="0">
                <a:latin typeface="Arial" pitchFamily="-107" charset="0"/>
                <a:ea typeface="ＭＳ Ｐゴシック" pitchFamily="-107" charset="-128"/>
              </a:rPr>
              <a:t>Chacun doit essayer de faire encore mieux</a:t>
            </a:r>
          </a:p>
        </p:txBody>
      </p:sp>
      <p:sp>
        <p:nvSpPr>
          <p:cNvPr id="11" name="ZoneTexte 10">
            <a:extLst>
              <a:ext uri="{FF2B5EF4-FFF2-40B4-BE49-F238E27FC236}">
                <a16:creationId xmlns:a16="http://schemas.microsoft.com/office/drawing/2014/main" id="{1BD205D4-CBFB-47CE-B95D-5413D90F2EB8}"/>
              </a:ext>
            </a:extLst>
          </p:cNvPr>
          <p:cNvSpPr txBox="1"/>
          <p:nvPr/>
        </p:nvSpPr>
        <p:spPr>
          <a:xfrm>
            <a:off x="6567616" y="1877304"/>
            <a:ext cx="4572000" cy="461665"/>
          </a:xfrm>
          <a:prstGeom prst="rect">
            <a:avLst/>
          </a:prstGeom>
          <a:noFill/>
        </p:spPr>
        <p:txBody>
          <a:bodyPr wrap="square">
            <a:spAutoFit/>
          </a:bodyPr>
          <a:lstStyle/>
          <a:p>
            <a:pPr algn="ctr"/>
            <a:r>
              <a:rPr lang="fr-FR" sz="2400" b="1" dirty="0">
                <a:ea typeface="ＭＳ Ｐゴシック" pitchFamily="-107" charset="-128"/>
                <a:cs typeface="ＭＳ Ｐゴシック" pitchFamily="-107" charset="-128"/>
              </a:rPr>
              <a:t>Hypothèses pour être efficace</a:t>
            </a:r>
            <a:endParaRPr lang="fr-FR" sz="2400" b="1" dirty="0"/>
          </a:p>
        </p:txBody>
      </p:sp>
      <p:sp>
        <p:nvSpPr>
          <p:cNvPr id="5" name="Espace réservé du numéro de diapositive 4"/>
          <p:cNvSpPr>
            <a:spLocks noGrp="1"/>
          </p:cNvSpPr>
          <p:nvPr>
            <p:ph type="sldNum" sz="quarter" idx="12"/>
          </p:nvPr>
        </p:nvSpPr>
        <p:spPr/>
        <p:txBody>
          <a:bodyPr/>
          <a:lstStyle/>
          <a:p>
            <a:fld id="{B27A3C34-6C3F-D24F-ACEC-CE2B8D23AA51}" type="slidenum">
              <a:rPr lang="fr-FR" smtClean="0"/>
              <a:t>8</a:t>
            </a:fld>
            <a:endParaRPr lang="fr-FR"/>
          </a:p>
        </p:txBody>
      </p:sp>
      <p:pic>
        <p:nvPicPr>
          <p:cNvPr id="12" name="Image 11">
            <a:extLst>
              <a:ext uri="{FF2B5EF4-FFF2-40B4-BE49-F238E27FC236}">
                <a16:creationId xmlns:a16="http://schemas.microsoft.com/office/drawing/2014/main" id="{F1EA93C7-A825-0744-9075-5306F35F29AA}"/>
              </a:ext>
            </a:extLst>
          </p:cNvPr>
          <p:cNvPicPr>
            <a:picLocks noChangeAspect="1"/>
          </p:cNvPicPr>
          <p:nvPr/>
        </p:nvPicPr>
        <p:blipFill>
          <a:blip r:embed="rId2"/>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411504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a:xfrm>
            <a:off x="838200" y="136525"/>
            <a:ext cx="8229600" cy="1143000"/>
          </a:xfrm>
        </p:spPr>
        <p:txBody>
          <a:bodyPr>
            <a:normAutofit/>
          </a:bodyPr>
          <a:lstStyle/>
          <a:p>
            <a:pPr eaLnBrk="1" hangingPunct="1"/>
            <a:r>
              <a:rPr lang="fr-FR" sz="2800" b="1" dirty="0">
                <a:solidFill>
                  <a:srgbClr val="800000"/>
                </a:solidFill>
                <a:latin typeface="+mn-lt"/>
              </a:rPr>
              <a:t>Rester équilibré: Trouver le juste milieu</a:t>
            </a:r>
          </a:p>
        </p:txBody>
      </p:sp>
      <p:sp>
        <p:nvSpPr>
          <p:cNvPr id="5" name="Subtitle 4"/>
          <p:cNvSpPr>
            <a:spLocks noGrp="1"/>
          </p:cNvSpPr>
          <p:nvPr>
            <p:ph type="subTitle" idx="4294967295"/>
          </p:nvPr>
        </p:nvSpPr>
        <p:spPr>
          <a:xfrm>
            <a:off x="459698" y="1674457"/>
            <a:ext cx="11272603" cy="4648200"/>
          </a:xfrm>
        </p:spPr>
        <p:txBody>
          <a:bodyPr rtlCol="0">
            <a:normAutofit fontScale="92500" lnSpcReduction="10000"/>
          </a:bodyPr>
          <a:lstStyle/>
          <a:p>
            <a:pPr marL="463550" indent="-457200">
              <a:buFont typeface="Wingdings" charset="2"/>
              <a:buChar char="§"/>
              <a:defRPr/>
            </a:pPr>
            <a:r>
              <a:rPr lang="fr-FR" sz="3300" dirty="0"/>
              <a:t>Prenez du recul: concentrez-vous sur le contexte de la situation,</a:t>
            </a:r>
          </a:p>
          <a:p>
            <a:pPr marL="463550" indent="-457200">
              <a:buFont typeface="Wingdings" charset="2"/>
              <a:buChar char="§"/>
              <a:defRPr/>
            </a:pPr>
            <a:r>
              <a:rPr lang="fr-FR" sz="3300" dirty="0"/>
              <a:t>Ne vous laissez pas aspirer par la situation– prêtez attention aux besoins de part et d’autre,</a:t>
            </a:r>
          </a:p>
          <a:p>
            <a:pPr marL="463550" indent="-457200">
              <a:buFont typeface="Wingdings" charset="2"/>
              <a:buChar char="§"/>
              <a:defRPr/>
            </a:pPr>
            <a:r>
              <a:rPr lang="fr-FR" sz="3300" dirty="0"/>
              <a:t>Contrôlez-vous ainsi que la situation– mais ne contrôlez pas l’autre,</a:t>
            </a:r>
          </a:p>
          <a:p>
            <a:pPr marL="806450" lvl="1" indent="-457200">
              <a:buFont typeface="Wingdings" charset="2"/>
              <a:buChar char="Ø"/>
              <a:defRPr/>
            </a:pPr>
            <a:r>
              <a:rPr lang="fr-FR" dirty="0">
                <a:solidFill>
                  <a:schemeClr val="tx1"/>
                </a:solidFill>
              </a:rPr>
              <a:t>Demandez-vous: </a:t>
            </a:r>
            <a:r>
              <a:rPr lang="fr-FR" b="1" i="1" dirty="0">
                <a:solidFill>
                  <a:srgbClr val="000090"/>
                </a:solidFill>
                <a:latin typeface="Times New Roman"/>
                <a:cs typeface="Times New Roman"/>
              </a:rPr>
              <a:t>“Comment quelqu’un d’autre verrait la situation?”</a:t>
            </a:r>
          </a:p>
          <a:p>
            <a:pPr marL="806450" lvl="1" indent="-457200">
              <a:buFont typeface="Wingdings" charset="2"/>
              <a:buChar char="Ø"/>
              <a:defRPr/>
            </a:pPr>
            <a:r>
              <a:rPr lang="fr-FR" b="1" dirty="0">
                <a:solidFill>
                  <a:srgbClr val="000090"/>
                </a:solidFill>
                <a:latin typeface="Times New Roman"/>
                <a:cs typeface="Times New Roman"/>
              </a:rPr>
              <a:t>Imaginez-vous la situation à l’avance </a:t>
            </a:r>
            <a:r>
              <a:rPr lang="fr-FR" dirty="0"/>
              <a:t>pour garder le contrôle</a:t>
            </a:r>
            <a:r>
              <a:rPr lang="fr-FR" dirty="0">
                <a:solidFill>
                  <a:schemeClr val="tx1"/>
                </a:solidFill>
              </a:rPr>
              <a:t> </a:t>
            </a:r>
          </a:p>
          <a:p>
            <a:pPr marL="806450" lvl="1" indent="-457200">
              <a:buFont typeface="Wingdings" charset="2"/>
              <a:buChar char="Ø"/>
              <a:defRPr/>
            </a:pPr>
            <a:r>
              <a:rPr lang="fr-FR" b="1" dirty="0">
                <a:solidFill>
                  <a:srgbClr val="000090"/>
                </a:solidFill>
                <a:latin typeface="Times New Roman"/>
                <a:cs typeface="Times New Roman"/>
              </a:rPr>
              <a:t>Dites que vous avez besoin de quelques minutes </a:t>
            </a:r>
            <a:r>
              <a:rPr lang="fr-FR" dirty="0">
                <a:solidFill>
                  <a:schemeClr val="tx1"/>
                </a:solidFill>
              </a:rPr>
              <a:t>pour décider quoi faire</a:t>
            </a:r>
          </a:p>
          <a:p>
            <a:pPr marL="463550" indent="-457200">
              <a:buFont typeface="Wingdings" charset="2"/>
              <a:buChar char="§"/>
              <a:defRPr/>
            </a:pPr>
            <a:r>
              <a:rPr lang="fr-FR" sz="3400" dirty="0"/>
              <a:t>Eviter “l’escalade”– éviter d’empirer la situation,</a:t>
            </a:r>
          </a:p>
          <a:p>
            <a:pPr marL="463550" indent="-457200">
              <a:buFont typeface="Wingdings" charset="2"/>
              <a:buChar char="§"/>
              <a:defRPr/>
            </a:pPr>
            <a:r>
              <a:rPr lang="fr-FR" sz="3400" b="1" dirty="0"/>
              <a:t>Faire en sorte que les deux parties s’en sortent gagnantes car vous faites partie de la même équipe</a:t>
            </a:r>
            <a:r>
              <a:rPr lang="en-US" sz="3400" b="1" dirty="0"/>
              <a:t>!</a:t>
            </a:r>
          </a:p>
        </p:txBody>
      </p:sp>
      <p:sp>
        <p:nvSpPr>
          <p:cNvPr id="158724" name="TextBox 6"/>
          <p:cNvSpPr txBox="1">
            <a:spLocks noChangeArrowheads="1"/>
          </p:cNvSpPr>
          <p:nvPr/>
        </p:nvSpPr>
        <p:spPr bwMode="auto">
          <a:xfrm>
            <a:off x="7391400" y="6477000"/>
            <a:ext cx="2438400" cy="400050"/>
          </a:xfrm>
          <a:prstGeom prst="rect">
            <a:avLst/>
          </a:prstGeom>
          <a:noFill/>
          <a:ln w="9525">
            <a:noFill/>
            <a:miter lim="800000"/>
            <a:headEnd/>
            <a:tailEnd/>
          </a:ln>
        </p:spPr>
        <p:txBody>
          <a:bodyPr>
            <a:prstTxWarp prst="textNoShape">
              <a:avLst/>
            </a:prstTxWarp>
            <a:spAutoFit/>
          </a:bodyPr>
          <a:lstStyle/>
          <a:p>
            <a:endParaRPr lang="en-US" sz="2000" b="1" i="1">
              <a:latin typeface="Calisto MT" pitchFamily="-107" charset="0"/>
            </a:endParaRPr>
          </a:p>
        </p:txBody>
      </p:sp>
      <p:pic>
        <p:nvPicPr>
          <p:cNvPr id="6" name="Picture 10"/>
          <p:cNvPicPr>
            <a:picLocks noChangeAspect="1"/>
          </p:cNvPicPr>
          <p:nvPr/>
        </p:nvPicPr>
        <p:blipFill>
          <a:blip r:embed="rId3"/>
          <a:srcRect/>
          <a:stretch>
            <a:fillRect/>
          </a:stretch>
        </p:blipFill>
        <p:spPr bwMode="auto">
          <a:xfrm>
            <a:off x="6971971" y="309323"/>
            <a:ext cx="3352799" cy="1216713"/>
          </a:xfrm>
          <a:prstGeom prst="rect">
            <a:avLst/>
          </a:prstGeom>
          <a:noFill/>
          <a:ln w="9525">
            <a:noFill/>
            <a:miter lim="800000"/>
            <a:headEnd/>
            <a:tailEnd/>
          </a:ln>
        </p:spPr>
      </p:pic>
      <p:sp>
        <p:nvSpPr>
          <p:cNvPr id="2" name="Espace réservé de la date 1"/>
          <p:cNvSpPr>
            <a:spLocks noGrp="1"/>
          </p:cNvSpPr>
          <p:nvPr>
            <p:ph type="dt" sz="half" idx="10"/>
          </p:nvPr>
        </p:nvSpPr>
        <p:spPr/>
        <p:txBody>
          <a:bodyPr/>
          <a:lstStyle/>
          <a:p>
            <a:r>
              <a:rPr lang="fr-FR"/>
              <a:t>31 mai 2023</a:t>
            </a:r>
          </a:p>
        </p:txBody>
      </p:sp>
      <p:sp>
        <p:nvSpPr>
          <p:cNvPr id="3" name="Espace réservé du pied de page 2"/>
          <p:cNvSpPr>
            <a:spLocks noGrp="1"/>
          </p:cNvSpPr>
          <p:nvPr>
            <p:ph type="ftr" sz="quarter" idx="11"/>
          </p:nvPr>
        </p:nvSpPr>
        <p:spPr/>
        <p:txBody>
          <a:bodyPr/>
          <a:lstStyle/>
          <a:p>
            <a:r>
              <a:rPr lang="fr-FR"/>
              <a:t>connexions.familiales@gmail.com</a:t>
            </a:r>
          </a:p>
        </p:txBody>
      </p:sp>
      <p:sp>
        <p:nvSpPr>
          <p:cNvPr id="7" name="Espace réservé du numéro de diapositive 6"/>
          <p:cNvSpPr>
            <a:spLocks noGrp="1"/>
          </p:cNvSpPr>
          <p:nvPr>
            <p:ph type="sldNum" sz="quarter" idx="12"/>
          </p:nvPr>
        </p:nvSpPr>
        <p:spPr/>
        <p:txBody>
          <a:bodyPr/>
          <a:lstStyle/>
          <a:p>
            <a:fld id="{B27A3C34-6C3F-D24F-ACEC-CE2B8D23AA51}" type="slidenum">
              <a:rPr lang="fr-FR" smtClean="0"/>
              <a:t>9</a:t>
            </a:fld>
            <a:endParaRPr lang="fr-FR"/>
          </a:p>
        </p:txBody>
      </p:sp>
      <p:pic>
        <p:nvPicPr>
          <p:cNvPr id="9" name="Image 8">
            <a:extLst>
              <a:ext uri="{FF2B5EF4-FFF2-40B4-BE49-F238E27FC236}">
                <a16:creationId xmlns:a16="http://schemas.microsoft.com/office/drawing/2014/main" id="{D9F9021F-AF30-7844-96B3-3BBD5C073C68}"/>
              </a:ext>
            </a:extLst>
          </p:cNvPr>
          <p:cNvPicPr>
            <a:picLocks noChangeAspect="1"/>
          </p:cNvPicPr>
          <p:nvPr/>
        </p:nvPicPr>
        <p:blipFill>
          <a:blip r:embed="rId4"/>
          <a:stretch>
            <a:fillRect/>
          </a:stretch>
        </p:blipFill>
        <p:spPr>
          <a:xfrm>
            <a:off x="11077145" y="237162"/>
            <a:ext cx="553310" cy="600766"/>
          </a:xfrm>
          <a:prstGeom prst="rect">
            <a:avLst/>
          </a:prstGeom>
        </p:spPr>
      </p:pic>
    </p:spTree>
    <p:extLst>
      <p:ext uri="{BB962C8B-B14F-4D97-AF65-F5344CB8AC3E}">
        <p14:creationId xmlns:p14="http://schemas.microsoft.com/office/powerpoint/2010/main" val="7257691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1085</TotalTime>
  <Words>2567</Words>
  <Application>Microsoft Macintosh PowerPoint</Application>
  <PresentationFormat>Grand écran</PresentationFormat>
  <Paragraphs>245</Paragraphs>
  <Slides>14</Slides>
  <Notes>12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3" baseType="lpstr">
      <vt:lpstr>Arial</vt:lpstr>
      <vt:lpstr>Arial Rounded MT Bold</vt:lpstr>
      <vt:lpstr>Calibri</vt:lpstr>
      <vt:lpstr>Calibri Light</vt:lpstr>
      <vt:lpstr>Calisto MT</vt:lpstr>
      <vt:lpstr>Times New Roman</vt:lpstr>
      <vt:lpstr>Wingdings</vt:lpstr>
      <vt:lpstr>Thème Office</vt:lpstr>
      <vt:lpstr>Graphique</vt:lpstr>
      <vt:lpstr>Le programme de psychoéducation «  Connexions Familiales »  pour les proches de personnes TPL  (borderline)</vt:lpstr>
      <vt:lpstr>Présentation PowerPoint</vt:lpstr>
      <vt:lpstr>Présentation PowerPoint</vt:lpstr>
      <vt:lpstr>Présentation PowerPoint</vt:lpstr>
      <vt:lpstr> </vt:lpstr>
      <vt:lpstr>Présentation PowerPoint</vt:lpstr>
      <vt:lpstr>Présentation PowerPoint</vt:lpstr>
      <vt:lpstr>Présentation PowerPoint</vt:lpstr>
      <vt:lpstr>Rester équilibré: Trouver le juste milieu</vt:lpstr>
      <vt:lpstr>ACCEPTATION RADICALE: La compétence la plus importante</vt:lpstr>
      <vt:lpstr>Qu’est-ce que la Validation?</vt:lpstr>
      <vt:lpstr>    Respectez Vos Limites</vt:lpstr>
      <vt:lpstr>Les Trois Priorités Interpersonnelles (M.Linehan)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brrnard le mercier</dc:creator>
  <cp:lastModifiedBy>brrnard le mercier</cp:lastModifiedBy>
  <cp:revision>33</cp:revision>
  <dcterms:created xsi:type="dcterms:W3CDTF">2021-08-26T13:41:00Z</dcterms:created>
  <dcterms:modified xsi:type="dcterms:W3CDTF">2023-05-21T15:54:31Z</dcterms:modified>
</cp:coreProperties>
</file>