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2" r:id="rId10"/>
    <p:sldId id="263" r:id="rId11"/>
    <p:sldId id="264" r:id="rId12"/>
    <p:sldId id="261" r:id="rId13"/>
    <p:sldId id="266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DC63F"/>
    <a:srgbClr val="1F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B9B2-F736-4DDF-B3D4-A4D15FF30631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179F-C7B5-43C5-9AAF-EFDE71DA6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8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179F-C7B5-43C5-9AAF-EFDE71DA6C0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4A2-068C-4875-9D22-F0A78A59B570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08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7FA8-149F-4B7E-89FC-35E4334E240D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0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6B8-7A7A-4C4D-85B3-AAA3288B6513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264-E5DA-4BEC-B659-C944DE8B4545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44B7-1E4D-458D-90C3-01FD73D2034B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68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7D26-0742-4575-9045-16C43569B597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0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B1FC-9492-4F11-AAEF-507C81C9A0F4}" type="datetime1">
              <a:rPr lang="fr-FR" smtClean="0"/>
              <a:t>29/05/2023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83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8733-DBD9-42AE-9C5A-54288CF9D9A7}" type="datetime1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6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8182-728F-422B-B73C-E3C8D7F8042A}" type="datetime1">
              <a:rPr lang="fr-FR" smtClean="0"/>
              <a:t>29/05/2023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C9D2-EB68-43C5-BC74-F7A0452BDDCD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6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7F6-FCAF-41EE-9166-2800C8FFD986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48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33E8-B8E4-41B6-BD8D-BEF8329E6A61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979801"/>
            <a:ext cx="9144000" cy="2634143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fr-FR" dirty="0"/>
              <a:t> </a:t>
            </a:r>
            <a:r>
              <a:rPr lang="fr-FR" sz="4000" dirty="0"/>
              <a:t>Favoriser la communication entre l’enfant présentant un TSA et sa famille </a:t>
            </a:r>
            <a:endParaRPr lang="fr-FR" sz="4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53339"/>
            <a:ext cx="9144000" cy="1455580"/>
          </a:xfrm>
          <a:solidFill>
            <a:srgbClr val="1F497D"/>
          </a:solidFill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Valérie Montreynaud</a:t>
            </a:r>
          </a:p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Pédopsychiatre, PH 75I09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8" y="170806"/>
            <a:ext cx="2693721" cy="1229626"/>
          </a:xfrm>
          <a:prstGeom prst="rect">
            <a:avLst/>
          </a:prstGeom>
        </p:spPr>
      </p:pic>
      <p:pic>
        <p:nvPicPr>
          <p:cNvPr id="5" name="Image 4" descr="C:\Users\wuthina.CHIN2\AppData\Local\Microsoft\Windows\INetCache\Content.Word\Logo_Profamil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78" y="347662"/>
            <a:ext cx="1175696" cy="8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_UNAFA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11" y="376237"/>
            <a:ext cx="1565189" cy="90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wuthina.CHIN2\AppData\Local\Microsoft\Windows\INetCache\Content.Word\imag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622" y="366712"/>
            <a:ext cx="1010932" cy="8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5902" y="6356350"/>
            <a:ext cx="11616611" cy="365125"/>
          </a:xfrm>
        </p:spPr>
        <p:txBody>
          <a:bodyPr/>
          <a:lstStyle/>
          <a:p>
            <a:r>
              <a:rPr lang="fr-F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psychiatrie en Ile-de-France : quels outils au service des familles ? – Mercredi 31 mai 2023 – PARIS</a:t>
            </a:r>
          </a:p>
        </p:txBody>
      </p:sp>
    </p:spTree>
    <p:extLst>
      <p:ext uri="{BB962C8B-B14F-4D97-AF65-F5344CB8AC3E}">
        <p14:creationId xmlns:p14="http://schemas.microsoft.com/office/powerpoint/2010/main" val="24976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92411-1A01-4D99-85CC-1A60034C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des réticences à l’usage des 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38C29D-EB5E-46FA-B0D4-750E0CCC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Crainte d’un obstacle à l’entrée dans le langage oral</a:t>
            </a:r>
          </a:p>
          <a:p>
            <a:r>
              <a:rPr lang="fr-FR" dirty="0"/>
              <a:t>Difficultés matérielles pour la mise en place </a:t>
            </a:r>
          </a:p>
          <a:p>
            <a:pPr lvl="1"/>
            <a:r>
              <a:rPr lang="fr-FR" dirty="0"/>
              <a:t>Construction ou achats des outils </a:t>
            </a:r>
          </a:p>
          <a:p>
            <a:pPr lvl="1"/>
            <a:r>
              <a:rPr lang="fr-FR" dirty="0"/>
              <a:t>Apprentissage</a:t>
            </a:r>
          </a:p>
          <a:p>
            <a:pPr lvl="1"/>
            <a:r>
              <a:rPr lang="fr-FR" dirty="0"/>
              <a:t>Contrainte</a:t>
            </a:r>
          </a:p>
          <a:p>
            <a:r>
              <a:rPr lang="fr-FR" dirty="0"/>
              <a:t>Adaptation nécessaire à la réalité du trouble autistique de l’enfant</a:t>
            </a:r>
          </a:p>
          <a:p>
            <a:r>
              <a:rPr lang="fr-FR" dirty="0"/>
              <a:t>Nécessité de conserver les supports au delà de l’entrée dans le langage oral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6BBFE9-F9CD-4B09-9283-C7095B2A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125918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AF628-8D51-453F-B23F-639D915D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BCC04-B92A-40C0-BBA2-836BFBFA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Permanence et disponibilité de l’information </a:t>
            </a:r>
          </a:p>
          <a:p>
            <a:r>
              <a:rPr lang="fr-FR" dirty="0"/>
              <a:t>Différentes formes de supports permettent d’entrer dans le concept de ce qui est représenté</a:t>
            </a:r>
          </a:p>
          <a:p>
            <a:r>
              <a:rPr lang="fr-FR" dirty="0"/>
              <a:t>Prévisibilité </a:t>
            </a:r>
          </a:p>
          <a:p>
            <a:r>
              <a:rPr lang="fr-FR" dirty="0"/>
              <a:t>Installation de routines et introduction de  modifications</a:t>
            </a:r>
          </a:p>
          <a:p>
            <a:r>
              <a:rPr lang="fr-FR" dirty="0"/>
              <a:t>Exécution de taches complexes ( comme schéma de montage)</a:t>
            </a:r>
          </a:p>
          <a:p>
            <a:r>
              <a:rPr lang="fr-FR" dirty="0"/>
              <a:t>Donne de l’autonomie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948B30-738B-4E40-9101-F0DFB924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55945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BFF07-B7B7-4103-8668-3CB4E7F7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Communiquer n’est pas parler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BF2292-19A6-4715-BABE-FAB103F7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Communiquer : Echanger des informations entre deux </a:t>
            </a:r>
            <a:r>
              <a:rPr lang="fr-FR" b="1" dirty="0"/>
              <a:t>locuteurs</a:t>
            </a:r>
          </a:p>
          <a:p>
            <a:pPr lvl="1"/>
            <a:r>
              <a:rPr lang="fr-FR" dirty="0"/>
              <a:t>Communication expressive et réceptive</a:t>
            </a:r>
          </a:p>
          <a:p>
            <a:pPr lvl="1"/>
            <a:r>
              <a:rPr lang="fr-FR" dirty="0"/>
              <a:t>Communication verbale et non verbale</a:t>
            </a:r>
          </a:p>
          <a:p>
            <a:r>
              <a:rPr lang="fr-FR" dirty="0"/>
              <a:t>Parler: Être en relation avec l’autre, être un </a:t>
            </a:r>
            <a:r>
              <a:rPr lang="fr-FR" b="1" dirty="0"/>
              <a:t>interlocuteur</a:t>
            </a:r>
          </a:p>
          <a:p>
            <a:pPr lvl="1"/>
            <a:r>
              <a:rPr lang="fr-FR" dirty="0"/>
              <a:t>S‘adresser à un autre</a:t>
            </a:r>
          </a:p>
          <a:p>
            <a:pPr lvl="1"/>
            <a:r>
              <a:rPr lang="fr-FR" dirty="0"/>
              <a:t>Être compris de lui et se sentir compris</a:t>
            </a:r>
          </a:p>
          <a:p>
            <a:pPr lvl="1"/>
            <a:r>
              <a:rPr lang="fr-FR" dirty="0"/>
              <a:t>Partager du plaisir à cet échange </a:t>
            </a:r>
          </a:p>
          <a:p>
            <a:pPr lvl="1"/>
            <a:r>
              <a:rPr lang="fr-FR" dirty="0"/>
              <a:t>S’intéresser à l’autre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2174BF-49F4-4DB8-91B3-2AE7E8AE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87335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97726-1F78-4F6E-B0D0-FD7B84AA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Particularités de l’enfant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B41CE3-71A9-40F8-BE33-3EF7995D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bébé humain est néotène, il a besoin d’un autre pour vivre </a:t>
            </a:r>
          </a:p>
          <a:p>
            <a:r>
              <a:rPr lang="fr-FR" dirty="0"/>
              <a:t>Le bébé à risque autistique est plus difficile à comprendre et moins enclin à susciter l’interaction</a:t>
            </a:r>
          </a:p>
          <a:p>
            <a:r>
              <a:rPr lang="fr-FR" dirty="0"/>
              <a:t>Les prérequis de la communication ne s’installe pas naturellement</a:t>
            </a:r>
          </a:p>
          <a:p>
            <a:pPr lvl="1"/>
            <a:r>
              <a:rPr lang="fr-FR" dirty="0"/>
              <a:t>Babillage </a:t>
            </a:r>
          </a:p>
          <a:p>
            <a:pPr lvl="1"/>
            <a:r>
              <a:rPr lang="fr-FR" dirty="0"/>
              <a:t>Attention conjointe</a:t>
            </a:r>
          </a:p>
          <a:p>
            <a:pPr lvl="1"/>
            <a:r>
              <a:rPr lang="fr-FR" dirty="0"/>
              <a:t>Pointage proto-déclaratif</a:t>
            </a:r>
          </a:p>
          <a:p>
            <a:r>
              <a:rPr lang="fr-FR" dirty="0"/>
              <a:t>S’émerveiller avec lui pour lui offrir de partager son plaisir et l’inciter à partager le notre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4CE890-BAC0-4221-8B09-9C2EB4BA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414520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E8672-6228-8347-B71D-F8F964A9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PEC précoce voire </a:t>
            </a:r>
            <a:r>
              <a:rPr lang="fr-FR" dirty="0" err="1"/>
              <a:t>précocissime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CCD30-B1DA-7343-ABE6-4C1C2E1A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une approche pluri-professionnelle précoce en lien avec les parents</a:t>
            </a:r>
          </a:p>
          <a:p>
            <a:pPr lvl="1"/>
            <a:r>
              <a:rPr lang="fr-FR" dirty="0"/>
              <a:t>Psychothérapeute</a:t>
            </a:r>
          </a:p>
          <a:p>
            <a:pPr lvl="1"/>
            <a:r>
              <a:rPr lang="fr-FR" dirty="0"/>
              <a:t>Psychomotricien, ostéopathe</a:t>
            </a:r>
          </a:p>
          <a:p>
            <a:pPr lvl="1"/>
            <a:r>
              <a:rPr lang="fr-FR" dirty="0"/>
              <a:t>Orthophoniste</a:t>
            </a:r>
          </a:p>
          <a:p>
            <a:pPr lvl="1"/>
            <a:r>
              <a:rPr lang="fr-FR" dirty="0"/>
              <a:t>PEC éducative </a:t>
            </a:r>
          </a:p>
          <a:p>
            <a:r>
              <a:rPr lang="fr-FR" dirty="0"/>
              <a:t>Pour limiter l’impact du trouble neuro-développemental sur la relation et le développement</a:t>
            </a:r>
          </a:p>
          <a:p>
            <a:r>
              <a:rPr lang="fr-FR"/>
              <a:t>Pour entrer </a:t>
            </a:r>
            <a:r>
              <a:rPr lang="fr-FR" dirty="0"/>
              <a:t>dans le langage oral </a:t>
            </a:r>
            <a:r>
              <a:rPr lang="fr-FR"/>
              <a:t>avant 5- 6 </a:t>
            </a:r>
            <a:r>
              <a:rPr lang="fr-FR" dirty="0"/>
              <a:t>ans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F0E4E-220D-5143-8512-6C58C647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352712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BD260-F8C3-44DE-B46B-918928E2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Comprendre les difficultés de compréhension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8EAA25-AA82-4EEE-9BA3-D5833D04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particularités sensorielles de l’enfant hypo ou hyper réactivité</a:t>
            </a:r>
          </a:p>
          <a:p>
            <a:r>
              <a:rPr lang="fr-FR" dirty="0"/>
              <a:t>Les difficultés attentionnelles, contact visuel </a:t>
            </a:r>
          </a:p>
          <a:p>
            <a:r>
              <a:rPr lang="fr-FR" dirty="0"/>
              <a:t>Les intérêts spécifiques et restreints</a:t>
            </a:r>
          </a:p>
          <a:p>
            <a:r>
              <a:rPr lang="fr-FR" dirty="0"/>
              <a:t>Le manque de compréhension des émotions de l’autre (Th de l’esprit)</a:t>
            </a:r>
          </a:p>
          <a:p>
            <a:r>
              <a:rPr lang="fr-FR" dirty="0"/>
              <a:t>La complexité du langage oral</a:t>
            </a:r>
          </a:p>
          <a:p>
            <a:pPr lvl="1"/>
            <a:r>
              <a:rPr lang="fr-FR" dirty="0"/>
              <a:t>Trop d’informations </a:t>
            </a:r>
          </a:p>
          <a:p>
            <a:pPr lvl="1"/>
            <a:r>
              <a:rPr lang="fr-FR" dirty="0"/>
              <a:t>Explicite / implicite</a:t>
            </a:r>
          </a:p>
          <a:p>
            <a:r>
              <a:rPr lang="fr-FR" dirty="0"/>
              <a:t>Le monde va trop vite pour la plupart des personnes autistes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06901D-5BD0-4CEB-9778-5298670B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199154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A6219-8FE7-4817-BAE1-959E757A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TEACCH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F59DB-92C2-4D87-B2A8-435D6886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Programme global de l’état de la Caroline du nord (USA) en 1971 conçu par E. </a:t>
            </a:r>
            <a:r>
              <a:rPr lang="fr-FR" dirty="0" err="1"/>
              <a:t>Schopler</a:t>
            </a:r>
            <a:r>
              <a:rPr lang="fr-FR" dirty="0"/>
              <a:t> et Co</a:t>
            </a:r>
          </a:p>
          <a:p>
            <a:r>
              <a:rPr lang="en-US" dirty="0"/>
              <a:t>Treatment and Education of Autistic and related Communication Handicapped Children </a:t>
            </a:r>
          </a:p>
          <a:p>
            <a:r>
              <a:rPr lang="fr-FR" dirty="0"/>
              <a:t>Principes fondamentaux qui restent le b.a.ba de toutes les approches éducatives</a:t>
            </a:r>
          </a:p>
          <a:p>
            <a:pPr lvl="1"/>
            <a:r>
              <a:rPr lang="fr-FR" dirty="0"/>
              <a:t>Clarifier de l’environnement, Donner de la prévisibilité</a:t>
            </a:r>
          </a:p>
          <a:p>
            <a:pPr lvl="1"/>
            <a:r>
              <a:rPr lang="fr-FR" dirty="0"/>
              <a:t>Proposer des évaluations spécifiques avec la notion d’émergences</a:t>
            </a:r>
          </a:p>
          <a:p>
            <a:pPr lvl="1"/>
            <a:r>
              <a:rPr lang="fr-FR" dirty="0"/>
              <a:t>Développer la communication, l’autonomie de la personne</a:t>
            </a:r>
          </a:p>
          <a:p>
            <a:pPr lvl="1"/>
            <a:r>
              <a:rPr lang="fr-FR" dirty="0"/>
              <a:t>S’appuyer sur les intérêts et les aptitudes spéciales des personnes</a:t>
            </a:r>
          </a:p>
          <a:p>
            <a:pPr lvl="1"/>
            <a:r>
              <a:rPr lang="fr-FR" dirty="0"/>
              <a:t>Impliquer les parents et la collectivité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8CDF35-E062-4F99-B11D-9BC12344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5375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2E094-40B9-490A-AE01-201D4F82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méthode PECS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4884E-0F8C-4E6D-8522-B29F35A1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7" y="1786855"/>
            <a:ext cx="11107880" cy="4157044"/>
          </a:xfrm>
        </p:spPr>
        <p:txBody>
          <a:bodyPr/>
          <a:lstStyle/>
          <a:p>
            <a:r>
              <a:rPr lang="fr-FR" dirty="0"/>
              <a:t>Picture Exchange Communication System</a:t>
            </a:r>
          </a:p>
          <a:p>
            <a:pPr lvl="1"/>
            <a:r>
              <a:rPr lang="fr-FR" dirty="0"/>
              <a:t>Système de Communication par échange d’images</a:t>
            </a:r>
          </a:p>
          <a:p>
            <a:r>
              <a:rPr lang="fr-FR" dirty="0"/>
              <a:t>Modèle déposé développé dans le Delaware (USA) en 1985 par le Dr. Andy Bondy, PhD, et Lori Frost, orthophoniste.</a:t>
            </a:r>
          </a:p>
          <a:p>
            <a:r>
              <a:rPr lang="fr-FR" dirty="0"/>
              <a:t>Système augmentatif et alternatif à la communication </a:t>
            </a:r>
          </a:p>
          <a:p>
            <a:r>
              <a:rPr lang="fr-FR" dirty="0"/>
              <a:t>Progression de l’apprentissage en 6 phases</a:t>
            </a:r>
          </a:p>
          <a:p>
            <a:pPr lvl="1"/>
            <a:r>
              <a:rPr lang="fr-FR" dirty="0"/>
              <a:t>1, 2, 3: Apprendre à demander</a:t>
            </a:r>
          </a:p>
          <a:p>
            <a:pPr lvl="1"/>
            <a:r>
              <a:rPr lang="fr-FR" dirty="0"/>
              <a:t>4: apprendre à demander avec une phrase, « je veux xx » </a:t>
            </a:r>
          </a:p>
          <a:p>
            <a:pPr lvl="1"/>
            <a:r>
              <a:rPr lang="fr-FR" dirty="0"/>
              <a:t>5, 6: répondre à des questions, faire des commentaires, des phrases complexes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622B6D-9F55-4AC4-A419-481E7E3F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pic>
        <p:nvPicPr>
          <p:cNvPr id="1028" name="Picture 4" descr="PECS - autisme suisse romande">
            <a:extLst>
              <a:ext uri="{FF2B5EF4-FFF2-40B4-BE49-F238E27FC236}">
                <a16:creationId xmlns:a16="http://schemas.microsoft.com/office/drawing/2014/main" id="{8D48C3A5-CC85-4F47-9AC8-2BB48FB1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42" y="834908"/>
            <a:ext cx="2276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1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95B5A-1A14-2249-8637-5DAA29D2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exemples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4C27EE-E081-2540-9A8B-8060418C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pic>
        <p:nvPicPr>
          <p:cNvPr id="8" name="Image 7" descr="Une image contenant personne, boisson gazeuse, habits, intérieur&#10;&#10;Description générée automatiquement">
            <a:extLst>
              <a:ext uri="{FF2B5EF4-FFF2-40B4-BE49-F238E27FC236}">
                <a16:creationId xmlns:a16="http://schemas.microsoft.com/office/drawing/2014/main" id="{506F1A9D-2247-6243-A13B-E892D8C08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8" y="2157949"/>
            <a:ext cx="4976972" cy="3731140"/>
          </a:xfrm>
          <a:prstGeom prst="rect">
            <a:avLst/>
          </a:prstGeom>
        </p:spPr>
      </p:pic>
      <p:pic>
        <p:nvPicPr>
          <p:cNvPr id="11" name="Picture 6" descr="https://attachments.office.net/owa/Valerie.MONTREYNAUD%40ghu-paris.fr/service.svc/s/GetAttachmentThumbnail?id=AAMkADYxMmZkNzExLTgzYTYtNGNiZi1iN2MxLWZkMjAwN2FhNjU5NgBGAAAAAACZGXfljjoiS4iHzbeI1aXpBwDYH6pPCDI5Qa6Xn%2BGC3Xk7AAAAAAEMAADwbS%2Bz3YvRTq73m2LlnJC2AAFCY1naAAABEgAQAMQI64Y5g4dNhyWl8LVsdZY%3D&amp;thumbnailType=2&amp;token=eyJhbGciOiJSUzI1NiIsImtpZCI6IjczRkI5QkJFRjYzNjc4RDRGN0U4NEI0NDBCQUJCMTJBMzM5RDlGOTgiLCJ0eXAiOiJKV1QiLCJ4NXQiOiJjX3VidnZZMmVOVDM2RXRFQzZ1eEtqT2RuNWcifQ.eyJvcmlnaW4iOiJodHRwczovL291dGxvb2sub2ZmaWNlLmNvbSIsInVjIjoiNDUwOWFkZWZhYmFmNGEzODkxOGEwOTE3OTI3ZWMxMTMiLCJzaWduaW5fc3RhdGUiOiJbXCJpbmtub3dubnR3a1wiXSIsInZlciI6IkV4Y2hhbmdlLkNhbGxiYWNrLlYxIiwiYXBwY3R4c2VuZGVyIjoiT3dhRG93bmxvYWRAZGZlYWFmZjMtMDhjOS00ODI3LWFmMjctODg5OGQ4YWEyYjk2IiwiaXNzcmluZyI6IldXIiwiYXBwY3R4Ijoie1wibXNleGNocHJvdFwiOlwib3dhXCIsXCJwdWlkXCI6XCIxMTUzODAxMTIwNzIyODY0Mzc3XCIsXCJzY29wZVwiOlwiT3dhRG93bmxvYWRcIixcIm9pZFwiOlwiMjU0YjZjN2YtYzUzMC00M2VhLTk4MjItOWQwMmMwOTAyNTllXCIsXCJwcmltYXJ5c2lkXCI6XCJTLTEtNS0yMS0yMTk3NjgxMTYxLTE1NTI5MzEyMjEtMzc0Mjc1NDQ4OC0xNDIyMDU3XCJ9IiwibmJmIjoxNjgzOTk3MDE3LCJleHAiOjE2ODM5OTc2MTcsImlzcyI6IjAwMDAwMDAyLTAwMDAtMGZmMS1jZTAwLTAwMDAwMDAwMDAwMEBkZmVhYWZmMy0wOGM5LTQ4MjctYWYyNy04ODk4ZDhhYTJiOTYiLCJhdWQiOiIwMDAwMDAwMi0wMDAwLTBmZjEtY2UwMC0wMDAwMDAwMDAwMDAvYXR0YWNobWVudHMub2ZmaWNlLm5ldEBkZmVhYWZmMy0wOGM5LTQ4MjctYWYyNy04ODk4ZDhhYTJiOTYiLCJoYXBwIjoib3dhIn0.DgjKq--1HJN0I1odUGR7NsmRYP3TcSJ4aNzSUSZ-GjHw2X3XwVlBeqAab_bzmKr-G67cmEK2vQw74fWnJ-HuZuzXqP6CETM-AZ-hS-qT6s8rguvT37uddQkj_gQuKULqjnus8vGeQyocnJeAtcb2lg7I3VSDDRTPiz4nNDHlhbwWIytMA-lyc6q3UFuu1z8Ljt5-U3jRgKdIv9SWNXrRtDZ2xTsHj4LlX0YD5lkSJ95Ief-YEx-cIRm8WTtnzzvl86YBMWV8OuT--esnfjCdS9vAbZ4m8N28_MBOP1YdJTWmj5r9fkuQt9RZJnuPgMeGycQirbPYDJdqHttX1gyX8w&amp;X-OWA-CANARY=_ikLQna120iwoFYuWPZxYrBSxCfTU9sYT3bat_qgZwWNzJCQ65qNlHT37a-FLD51mOTQtRkm2AM.&amp;owa=outlook.office.com&amp;scriptVer=20230505004.14&amp;animation=true">
            <a:extLst>
              <a:ext uri="{FF2B5EF4-FFF2-40B4-BE49-F238E27FC236}">
                <a16:creationId xmlns:a16="http://schemas.microsoft.com/office/drawing/2014/main" id="{9863ABF9-9483-4A4F-A833-DFD8698EE8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30" y="507357"/>
            <a:ext cx="4360962" cy="58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5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7C3D4-FF84-094F-B650-B706772B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Bandes phrases</a:t>
            </a:r>
          </a:p>
        </p:txBody>
      </p:sp>
      <p:pic>
        <p:nvPicPr>
          <p:cNvPr id="6" name="Espace réservé du contenu 5" descr="Une image contenant personne, vaisselle, intérieur, boisson&#10;&#10;Description générée automatiquement">
            <a:extLst>
              <a:ext uri="{FF2B5EF4-FFF2-40B4-BE49-F238E27FC236}">
                <a16:creationId xmlns:a16="http://schemas.microsoft.com/office/drawing/2014/main" id="{8F08C2BF-C21D-044B-8A92-7357C3B42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2005012"/>
            <a:ext cx="5804254" cy="435133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AF98ED-A69C-5B41-92D7-EC9FA0B8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pic>
        <p:nvPicPr>
          <p:cNvPr id="8" name="Image 7" descr="Une image contenant intérieur, Post-it, mur, Produit en papier&#10;&#10;Description générée automatiquement">
            <a:extLst>
              <a:ext uri="{FF2B5EF4-FFF2-40B4-BE49-F238E27FC236}">
                <a16:creationId xmlns:a16="http://schemas.microsoft.com/office/drawing/2014/main" id="{46912568-87F6-3E40-BF16-91AFC40BC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22" y="2005012"/>
            <a:ext cx="58042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9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06618-1DD9-4E4F-B203-245E8221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Exprimer ses émotions</a:t>
            </a:r>
          </a:p>
        </p:txBody>
      </p:sp>
      <p:pic>
        <p:nvPicPr>
          <p:cNvPr id="6" name="Espace réservé du contenu 5" descr="Une image contenant dessin, texte, croquis, Dessin d’enfant&#10;&#10;Description générée automatiquement">
            <a:extLst>
              <a:ext uri="{FF2B5EF4-FFF2-40B4-BE49-F238E27FC236}">
                <a16:creationId xmlns:a16="http://schemas.microsoft.com/office/drawing/2014/main" id="{40C6AF9C-B7DE-D642-A93D-2D09BBA44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5" y="569730"/>
            <a:ext cx="4288905" cy="571854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8164D7-8164-B049-B86C-5F112B61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13076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84A00-BBB9-45FD-86D4-7DB4F030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Supports visuels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69C49-B7FA-4FBC-A71D-91C8C97E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Accessoires indispensables pour les personnes TSA</a:t>
            </a:r>
          </a:p>
          <a:p>
            <a:r>
              <a:rPr lang="fr-FR" dirty="0"/>
              <a:t>Formes différentes adaptées </a:t>
            </a:r>
          </a:p>
          <a:p>
            <a:pPr lvl="1"/>
            <a:r>
              <a:rPr lang="fr-FR" dirty="0"/>
              <a:t>au niveau de compréhension de l’enfant</a:t>
            </a:r>
          </a:p>
          <a:p>
            <a:pPr lvl="2"/>
            <a:r>
              <a:rPr lang="fr-FR" dirty="0"/>
              <a:t>Objet, photo, Image, Pictogramme, mots écrits</a:t>
            </a:r>
          </a:p>
          <a:p>
            <a:pPr lvl="1"/>
            <a:r>
              <a:rPr lang="fr-FR" dirty="0"/>
              <a:t>au contexte de communication</a:t>
            </a:r>
          </a:p>
          <a:p>
            <a:pPr lvl="2"/>
            <a:r>
              <a:rPr lang="fr-FR" dirty="0"/>
              <a:t>À la maison, à l’école, en sortie, dans le lieu de soin</a:t>
            </a:r>
          </a:p>
          <a:p>
            <a:r>
              <a:rPr lang="fr-FR" dirty="0"/>
              <a:t>Pour lui permettre de s’exprimer et de se faire comprendre : système </a:t>
            </a:r>
            <a:r>
              <a:rPr lang="fr-FR" b="1" dirty="0"/>
              <a:t>augmentatif</a:t>
            </a:r>
            <a:r>
              <a:rPr lang="fr-FR" dirty="0"/>
              <a:t> de la communication </a:t>
            </a:r>
          </a:p>
          <a:p>
            <a:r>
              <a:rPr lang="fr-FR" dirty="0"/>
              <a:t>Toujours associé au verbal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04B43F-5271-483F-801A-37DFC578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</p:spTree>
    <p:extLst>
      <p:ext uri="{BB962C8B-B14F-4D97-AF65-F5344CB8AC3E}">
        <p14:creationId xmlns:p14="http://schemas.microsoft.com/office/powerpoint/2010/main" val="176134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E3F17-88B4-459D-9F1B-32A8681D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exemples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AAB844-3AA9-4269-8B9F-BB2E41F4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pic>
        <p:nvPicPr>
          <p:cNvPr id="2056" name="Picture 8" descr="https://attachments.office.net/owa/Valerie.MONTREYNAUD%40ghu-paris.fr/service.svc/s/GetAttachmentThumbnail?id=AAMkADYxMmZkNzExLTgzYTYtNGNiZi1iN2MxLWZkMjAwN2FhNjU5NgBGAAAAAACZGXfljjoiS4iHzbeI1aXpBwDYH6pPCDI5Qa6Xn%2BGC3Xk7AAAAAAEMAADwbS%2Bz3YvRTq73m2LlnJC2AAFCY1nYAAABEgAQAF4Q5TDI3mVCsKKLi16%2FiPU%3D&amp;thumbnailType=2&amp;token=eyJhbGciOiJSUzI1NiIsImtpZCI6IjczRkI5QkJFRjYzNjc4RDRGN0U4NEI0NDBCQUJCMTJBMzM5RDlGOTgiLCJ0eXAiOiJKV1QiLCJ4NXQiOiJjX3VidnZZMmVOVDM2RXRFQzZ1eEtqT2RuNWcifQ.eyJvcmlnaW4iOiJodHRwczovL291dGxvb2sub2ZmaWNlLmNvbSIsInVjIjoiNDUwOWFkZWZhYmFmNGEzODkxOGEwOTE3OTI3ZWMxMTMiLCJzaWduaW5fc3RhdGUiOiJbXCJpbmtub3dubnR3a1wiXSIsInZlciI6IkV4Y2hhbmdlLkNhbGxiYWNrLlYxIiwiYXBwY3R4c2VuZGVyIjoiT3dhRG93bmxvYWRAZGZlYWFmZjMtMDhjOS00ODI3LWFmMjctODg5OGQ4YWEyYjk2IiwiaXNzcmluZyI6IldXIiwiYXBwY3R4Ijoie1wibXNleGNocHJvdFwiOlwib3dhXCIsXCJwdWlkXCI6XCIxMTUzODAxMTIwNzIyODY0Mzc3XCIsXCJzY29wZVwiOlwiT3dhRG93bmxvYWRcIixcIm9pZFwiOlwiMjU0YjZjN2YtYzUzMC00M2VhLTk4MjItOWQwMmMwOTAyNTllXCIsXCJwcmltYXJ5c2lkXCI6XCJTLTEtNS0yMS0yMTk3NjgxMTYxLTE1NTI5MzEyMjEtMzc0Mjc1NDQ4OC0xNDIyMDU3XCJ9IiwibmJmIjoxNjgzOTk3MDE3LCJleHAiOjE2ODM5OTc2MTcsImlzcyI6IjAwMDAwMDAyLTAwMDAtMGZmMS1jZTAwLTAwMDAwMDAwMDAwMEBkZmVhYWZmMy0wOGM5LTQ4MjctYWYyNy04ODk4ZDhhYTJiOTYiLCJhdWQiOiIwMDAwMDAwMi0wMDAwLTBmZjEtY2UwMC0wMDAwMDAwMDAwMDAvYXR0YWNobWVudHMub2ZmaWNlLm5ldEBkZmVhYWZmMy0wOGM5LTQ4MjctYWYyNy04ODk4ZDhhYTJiOTYiLCJoYXBwIjoib3dhIn0.DgjKq--1HJN0I1odUGR7NsmRYP3TcSJ4aNzSUSZ-GjHw2X3XwVlBeqAab_bzmKr-G67cmEK2vQw74fWnJ-HuZuzXqP6CETM-AZ-hS-qT6s8rguvT37uddQkj_gQuKULqjnus8vGeQyocnJeAtcb2lg7I3VSDDRTPiz4nNDHlhbwWIytMA-lyc6q3UFuu1z8Ljt5-U3jRgKdIv9SWNXrRtDZ2xTsHj4LlX0YD5lkSJ95Ief-YEx-cIRm8WTtnzzvl86YBMWV8OuT--esnfjCdS9vAbZ4m8N28_MBOP1YdJTWmj5r9fkuQt9RZJnuPgMeGycQirbPYDJdqHttX1gyX8w&amp;X-OWA-CANARY=tkT265Qb5EK-jEPQ8iPAheDV-E3TU9sYw4iGi2vdtT6Ho8EpdIr0-CYpnxh4zRvrPxqr0H7e2-s.&amp;owa=outlook.office.com&amp;scriptVer=20230505004.14&amp;animation=true">
            <a:extLst>
              <a:ext uri="{FF2B5EF4-FFF2-40B4-BE49-F238E27FC236}">
                <a16:creationId xmlns:a16="http://schemas.microsoft.com/office/drawing/2014/main" id="{BE73DB3A-1C4D-40A8-A240-FD941FE7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50" y="1442565"/>
            <a:ext cx="3609858" cy="48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 descr="Une image contenant intérieur, mur, réfrigérateur, électroménager&#10;&#10;Description générée automatiquement">
            <a:extLst>
              <a:ext uri="{FF2B5EF4-FFF2-40B4-BE49-F238E27FC236}">
                <a16:creationId xmlns:a16="http://schemas.microsoft.com/office/drawing/2014/main" id="{7B054875-6DD1-B746-B363-F6E5244C8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7" y="1442565"/>
            <a:ext cx="3608320" cy="4813143"/>
          </a:xfrm>
        </p:spPr>
      </p:pic>
    </p:spTree>
    <p:extLst>
      <p:ext uri="{BB962C8B-B14F-4D97-AF65-F5344CB8AC3E}">
        <p14:creationId xmlns:p14="http://schemas.microsoft.com/office/powerpoint/2010/main" val="1356042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Grand écran</PresentationFormat>
  <Paragraphs>98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 Favoriser la communication entre l’enfant présentant un TSA et sa famille </vt:lpstr>
      <vt:lpstr>Comprendre les difficultés de compréhension</vt:lpstr>
      <vt:lpstr>Le programme TEACCH</vt:lpstr>
      <vt:lpstr>La méthode PECS</vt:lpstr>
      <vt:lpstr>Des exemples</vt:lpstr>
      <vt:lpstr>Bandes phrases</vt:lpstr>
      <vt:lpstr>Exprimer ses émotions</vt:lpstr>
      <vt:lpstr>Supports visuels</vt:lpstr>
      <vt:lpstr>Des exemples</vt:lpstr>
      <vt:lpstr>Pourquoi des réticences à l’usage des images</vt:lpstr>
      <vt:lpstr>Avantages </vt:lpstr>
      <vt:lpstr>Communiquer n’est pas parler</vt:lpstr>
      <vt:lpstr>Particularités de l’enfant</vt:lpstr>
      <vt:lpstr>PEC précoce voire précocissime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Compte Microsoft</dc:creator>
  <cp:lastModifiedBy>D W</cp:lastModifiedBy>
  <cp:revision>25</cp:revision>
  <dcterms:created xsi:type="dcterms:W3CDTF">2023-04-22T17:12:41Z</dcterms:created>
  <dcterms:modified xsi:type="dcterms:W3CDTF">2023-05-29T19:35:58Z</dcterms:modified>
</cp:coreProperties>
</file>