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4"/>
  </p:notesMasterIdLst>
  <p:handoutMasterIdLst>
    <p:handoutMasterId r:id="rId15"/>
  </p:handoutMasterIdLst>
  <p:sldIdLst>
    <p:sldId id="287" r:id="rId3"/>
    <p:sldId id="267" r:id="rId4"/>
    <p:sldId id="285" r:id="rId5"/>
    <p:sldId id="286" r:id="rId6"/>
    <p:sldId id="270" r:id="rId7"/>
    <p:sldId id="282" r:id="rId8"/>
    <p:sldId id="269" r:id="rId9"/>
    <p:sldId id="264" r:id="rId10"/>
    <p:sldId id="283" r:id="rId11"/>
    <p:sldId id="284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8557-057D-489B-AD86-405FD14244F8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M. Ostermeyer RN MSc, A. Torne Celer RN MSc 9th-12th may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4A910-519C-49D3-9755-45537C0A3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526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6A1B-52EC-488A-A36C-0FD3E3BD2A2A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M. Ostermeyer RN MSc, A. Torne Celer RN MSc 9th-12th may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C44A-6BBB-412A-9546-536884CF8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0966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8179F-C7B5-43C5-9AAF-EFDE71DA6C0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50960" y="1027906"/>
            <a:ext cx="4294414" cy="4140087"/>
          </a:xfrm>
          <a:prstGeom prst="ellipse">
            <a:avLst/>
          </a:prstGeom>
          <a:solidFill>
            <a:srgbClr val="18B9DF"/>
          </a:solidFill>
        </p:spPr>
        <p:txBody>
          <a:bodyPr anchor="ctr" anchorCtr="0">
            <a:normAutofit/>
          </a:bodyPr>
          <a:lstStyle>
            <a:lvl1pPr algn="l">
              <a:defRPr sz="25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31707" y="3508731"/>
            <a:ext cx="2522572" cy="45677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llipse 6"/>
          <p:cNvSpPr/>
          <p:nvPr userDrawn="1"/>
        </p:nvSpPr>
        <p:spPr>
          <a:xfrm>
            <a:off x="465708" y="1027906"/>
            <a:ext cx="475397" cy="474701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 userDrawn="1"/>
        </p:nvSpPr>
        <p:spPr>
          <a:xfrm>
            <a:off x="10781613" y="-318407"/>
            <a:ext cx="944679" cy="943296"/>
          </a:xfrm>
          <a:prstGeom prst="ellipse">
            <a:avLst/>
          </a:prstGeom>
          <a:solidFill>
            <a:srgbClr val="93C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44B7-1E4D-458D-90C3-01FD73D2034B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63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7D26-0742-4575-9045-16C43569B597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2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B1FC-9492-4F11-AAEF-507C81C9A0F4}" type="datetime1">
              <a:rPr lang="fr-FR" smtClean="0"/>
              <a:t>29/05/2023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42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8733-DBD9-42AE-9C5A-54288CF9D9A7}" type="datetime1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5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8182-728F-422B-B73C-E3C8D7F8042A}" type="datetime1">
              <a:rPr lang="fr-FR" smtClean="0"/>
              <a:t>29/05/2023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3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C9D2-EB68-43C5-BC74-F7A0452BDDCD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7F6-FCAF-41EE-9166-2800C8FFD986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9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7FA8-149F-4B7E-89FC-35E4334E240D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0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6B8-7A7A-4C4D-85B3-AAA3288B6513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9970" r="9498" b="14460"/>
          <a:stretch/>
        </p:blipFill>
        <p:spPr>
          <a:xfrm>
            <a:off x="-259233" y="-106135"/>
            <a:ext cx="12710467" cy="5798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2938" y="557587"/>
            <a:ext cx="11166124" cy="449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1178175" y="832840"/>
            <a:ext cx="849492" cy="848248"/>
          </a:xfrm>
          <a:prstGeom prst="ellipse">
            <a:avLst/>
          </a:prstGeom>
          <a:solidFill>
            <a:srgbClr val="9A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33489" y="4010934"/>
            <a:ext cx="849492" cy="848248"/>
          </a:xfrm>
          <a:prstGeom prst="ellipse">
            <a:avLst/>
          </a:prstGeom>
          <a:solidFill>
            <a:srgbClr val="18B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69522" y="645806"/>
            <a:ext cx="4592136" cy="4316185"/>
          </a:xfrm>
          <a:prstGeom prst="ellipse">
            <a:avLst/>
          </a:prstGeom>
          <a:solidFill>
            <a:srgbClr val="555E5E"/>
          </a:solidFill>
          <a:ln>
            <a:noFill/>
          </a:ln>
        </p:spPr>
        <p:txBody>
          <a:bodyPr anchor="ctr" anchorCtr="0">
            <a:normAutofit/>
          </a:bodyPr>
          <a:lstStyle>
            <a:lvl1pPr marL="342900" indent="-342900">
              <a:buClr>
                <a:srgbClr val="18B9DF"/>
              </a:buClr>
              <a:buFont typeface="+mj-lt"/>
              <a:buAutoNum type="arabicPeriod"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DOLOR</a:t>
            </a:r>
          </a:p>
          <a:p>
            <a:pPr lvl="0"/>
            <a:r>
              <a:rPr lang="fr-FR" dirty="0"/>
              <a:t>SIT AMET, CONSECTETUER</a:t>
            </a:r>
          </a:p>
          <a:p>
            <a:pPr lvl="0"/>
            <a:r>
              <a:rPr lang="fr-FR" dirty="0"/>
              <a:t>ADIPISCING ELIT</a:t>
            </a:r>
          </a:p>
          <a:p>
            <a:pPr lvl="0"/>
            <a:r>
              <a:rPr lang="fr-FR" dirty="0"/>
              <a:t>SED DIAM NONUMMY NIBH</a:t>
            </a:r>
          </a:p>
          <a:p>
            <a:pPr lvl="0"/>
            <a:r>
              <a:rPr lang="fr-FR" dirty="0"/>
              <a:t>EUISMOD TINCIDUNT UT LAORE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9751" y="1475469"/>
            <a:ext cx="762000" cy="296182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PLAN</a:t>
            </a:r>
          </a:p>
        </p:txBody>
      </p:sp>
      <p:sp>
        <p:nvSpPr>
          <p:cNvPr id="11" name="Ellipse 10"/>
          <p:cNvSpPr/>
          <p:nvPr userDrawn="1"/>
        </p:nvSpPr>
        <p:spPr>
          <a:xfrm>
            <a:off x="5997204" y="938674"/>
            <a:ext cx="197591" cy="197302"/>
          </a:xfrm>
          <a:prstGeom prst="ellipse">
            <a:avLst/>
          </a:prstGeom>
          <a:solidFill>
            <a:srgbClr val="18B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284423" y="1979782"/>
            <a:ext cx="1482056" cy="1479886"/>
          </a:xfrm>
          <a:prstGeom prst="ellipse">
            <a:avLst/>
          </a:prstGeom>
          <a:solidFill>
            <a:srgbClr val="93C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7458" y="76545"/>
            <a:ext cx="10122159" cy="1325563"/>
          </a:xfrm>
        </p:spPr>
        <p:txBody>
          <a:bodyPr/>
          <a:lstStyle>
            <a:lvl1pPr>
              <a:defRPr>
                <a:solidFill>
                  <a:srgbClr val="18B9D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llipse 3"/>
          <p:cNvSpPr/>
          <p:nvPr userDrawn="1"/>
        </p:nvSpPr>
        <p:spPr>
          <a:xfrm>
            <a:off x="10781613" y="-318407"/>
            <a:ext cx="944679" cy="943296"/>
          </a:xfrm>
          <a:prstGeom prst="ellipse">
            <a:avLst/>
          </a:prstGeom>
          <a:solidFill>
            <a:srgbClr val="93C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 hasCustomPrompt="1"/>
          </p:nvPr>
        </p:nvSpPr>
        <p:spPr>
          <a:xfrm>
            <a:off x="465138" y="1874838"/>
            <a:ext cx="11431587" cy="3341687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llipse 8"/>
          <p:cNvSpPr/>
          <p:nvPr userDrawn="1"/>
        </p:nvSpPr>
        <p:spPr>
          <a:xfrm>
            <a:off x="465708" y="1027906"/>
            <a:ext cx="475397" cy="474701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5894799" y="4475895"/>
            <a:ext cx="5868857" cy="1084639"/>
          </a:xfrm>
          <a:solidFill>
            <a:srgbClr val="18B9DF"/>
          </a:solidFill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b="1"/>
            </a:lvl2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nonmummy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voluptat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22513" y="2214225"/>
            <a:ext cx="4512795" cy="90004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just">
              <a:defRPr sz="1800" b="1" baseline="0">
                <a:solidFill>
                  <a:srgbClr val="93C13C"/>
                </a:solidFill>
              </a:defRPr>
            </a:lvl1pPr>
          </a:lstStyle>
          <a:p>
            <a:r>
              <a:rPr lang="fr-FR" dirty="0"/>
              <a:t>LOREM IPSUM DOLOR SIT AMET CONSECTLOR ADIPISCING ELIT, SED DIAM NONUMMY NIBH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22513" y="3117846"/>
            <a:ext cx="4512796" cy="867747"/>
          </a:xfrm>
        </p:spPr>
        <p:txBody>
          <a:bodyPr/>
          <a:lstStyle>
            <a:lvl1pPr marL="0" indent="0" algn="just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EUISMOD TINCINDUNT UT LAOREET DERAT VOLUPTAT UT WISI ENIM AD MINIM VENIAM, QUIS NOSTRUD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522513" y="4014203"/>
            <a:ext cx="4512795" cy="1501865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9A9C9D"/>
                </a:solidFill>
              </a:defRPr>
            </a:lvl1pPr>
            <a:lvl2pPr marL="457200" indent="0" algn="just">
              <a:buNone/>
              <a:defRPr sz="1200" i="1" baseline="0">
                <a:solidFill>
                  <a:srgbClr val="9A9C9D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1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laboritis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esses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cons </a:t>
            </a:r>
            <a:r>
              <a:rPr lang="fr-FR" dirty="0" err="1"/>
              <a:t>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seds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94800" y="346057"/>
            <a:ext cx="5868855" cy="557463"/>
          </a:xfrm>
          <a:solidFill>
            <a:srgbClr val="18B9DF"/>
          </a:solidFill>
          <a:ln>
            <a:noFill/>
          </a:ln>
        </p:spPr>
        <p:txBody>
          <a:bodyPr anchor="b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LOREM IPSUM DOLOR SIT AMET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5894799" y="3918432"/>
            <a:ext cx="5868855" cy="557463"/>
          </a:xfrm>
          <a:solidFill>
            <a:srgbClr val="18B9DF"/>
          </a:solidFill>
          <a:ln>
            <a:noFill/>
          </a:ln>
        </p:spPr>
        <p:txBody>
          <a:bodyPr anchor="b" anchorCtr="0"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EUISMOD TINCIDUNT UT LAOREET DERAT VOLUPTAT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 hasCustomPrompt="1"/>
          </p:nvPr>
        </p:nvSpPr>
        <p:spPr>
          <a:xfrm>
            <a:off x="5894800" y="903520"/>
            <a:ext cx="5868857" cy="1310705"/>
          </a:xfrm>
          <a:solidFill>
            <a:srgbClr val="18B9DF"/>
          </a:solidFill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b="1"/>
            </a:lvl2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accusam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endParaRPr lang="fr-FR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5894800" y="2219110"/>
            <a:ext cx="5868855" cy="557463"/>
          </a:xfrm>
          <a:solidFill>
            <a:srgbClr val="18B9DF"/>
          </a:solidFill>
          <a:ln>
            <a:noFill/>
          </a:ln>
        </p:spPr>
        <p:txBody>
          <a:bodyPr anchor="b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LOREM IPSUM DOLOR SIT AMET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6" hasCustomPrompt="1"/>
          </p:nvPr>
        </p:nvSpPr>
        <p:spPr>
          <a:xfrm>
            <a:off x="5894800" y="2776573"/>
            <a:ext cx="5868857" cy="1310705"/>
          </a:xfrm>
          <a:solidFill>
            <a:srgbClr val="18B9DF"/>
          </a:solidFill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b="1"/>
            </a:lvl2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accusam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endParaRPr lang="fr-FR" dirty="0"/>
          </a:p>
        </p:txBody>
      </p:sp>
      <p:sp>
        <p:nvSpPr>
          <p:cNvPr id="22" name="Ellipse 21"/>
          <p:cNvSpPr/>
          <p:nvPr userDrawn="1"/>
        </p:nvSpPr>
        <p:spPr>
          <a:xfrm>
            <a:off x="2037882" y="-562742"/>
            <a:ext cx="1482056" cy="1479886"/>
          </a:xfrm>
          <a:prstGeom prst="ellipse">
            <a:avLst/>
          </a:prstGeom>
          <a:solidFill>
            <a:srgbClr val="55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sp>
        <p:nvSpPr>
          <p:cNvPr id="1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51354" y="1286481"/>
            <a:ext cx="5157787" cy="550026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 u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LOREM IPSUM      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750888" y="340857"/>
            <a:ext cx="4984102" cy="760276"/>
          </a:xfrm>
        </p:spPr>
        <p:txBody>
          <a:bodyPr anchor="t" anchorCtr="0">
            <a:normAutofit/>
          </a:bodyPr>
          <a:lstStyle>
            <a:lvl1pPr>
              <a:defRPr sz="1800" b="1" baseline="0">
                <a:solidFill>
                  <a:srgbClr val="18B9DF"/>
                </a:solidFill>
              </a:defRPr>
            </a:lvl1pPr>
          </a:lstStyle>
          <a:p>
            <a:r>
              <a:rPr lang="fr-FR" dirty="0"/>
              <a:t>LOREM IPSUM DOLOR SIT AMET, CONSECTETUER ADIPISCING ELIT, SED DIAM NONNUMMY NIBH</a:t>
            </a: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838198" y="1200284"/>
            <a:ext cx="4984102" cy="5359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rgbClr val="18B9D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fr-FR" b="0" dirty="0">
              <a:solidFill>
                <a:prstClr val="black"/>
              </a:solidFill>
            </a:endParaRP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751356" y="1843977"/>
            <a:ext cx="5183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20"/>
          <p:cNvSpPr>
            <a:spLocks noGrp="1"/>
          </p:cNvSpPr>
          <p:nvPr>
            <p:ph sz="quarter" idx="10"/>
          </p:nvPr>
        </p:nvSpPr>
        <p:spPr>
          <a:xfrm>
            <a:off x="750888" y="2005919"/>
            <a:ext cx="1929931" cy="5157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93C13C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11"/>
          </p:nvPr>
        </p:nvSpPr>
        <p:spPr>
          <a:xfrm>
            <a:off x="2680818" y="2005919"/>
            <a:ext cx="2842904" cy="515723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93C13C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6" name="Espace réservé du contenu 20"/>
          <p:cNvSpPr>
            <a:spLocks noGrp="1"/>
          </p:cNvSpPr>
          <p:nvPr>
            <p:ph sz="quarter" idx="12" hasCustomPrompt="1"/>
          </p:nvPr>
        </p:nvSpPr>
        <p:spPr>
          <a:xfrm>
            <a:off x="750888" y="2533645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27" name="Espace réservé du contenu 20"/>
          <p:cNvSpPr>
            <a:spLocks noGrp="1"/>
          </p:cNvSpPr>
          <p:nvPr>
            <p:ph sz="quarter" idx="13" hasCustomPrompt="1"/>
          </p:nvPr>
        </p:nvSpPr>
        <p:spPr>
          <a:xfrm>
            <a:off x="2680818" y="2536694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28" name="Espace réservé du contenu 20"/>
          <p:cNvSpPr>
            <a:spLocks noGrp="1"/>
          </p:cNvSpPr>
          <p:nvPr>
            <p:ph sz="quarter" idx="14"/>
          </p:nvPr>
        </p:nvSpPr>
        <p:spPr>
          <a:xfrm>
            <a:off x="750888" y="3274620"/>
            <a:ext cx="1929931" cy="5157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93C13C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contenu 20"/>
          <p:cNvSpPr>
            <a:spLocks noGrp="1"/>
          </p:cNvSpPr>
          <p:nvPr>
            <p:ph sz="quarter" idx="15" hasCustomPrompt="1"/>
          </p:nvPr>
        </p:nvSpPr>
        <p:spPr>
          <a:xfrm>
            <a:off x="750887" y="3790343"/>
            <a:ext cx="1955335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30" name="Espace réservé du contenu 20"/>
          <p:cNvSpPr>
            <a:spLocks noGrp="1"/>
          </p:cNvSpPr>
          <p:nvPr>
            <p:ph sz="quarter" idx="16"/>
          </p:nvPr>
        </p:nvSpPr>
        <p:spPr>
          <a:xfrm>
            <a:off x="2680818" y="3274620"/>
            <a:ext cx="1929931" cy="5157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93C13C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contenu 20"/>
          <p:cNvSpPr>
            <a:spLocks noGrp="1"/>
          </p:cNvSpPr>
          <p:nvPr>
            <p:ph sz="quarter" idx="17"/>
          </p:nvPr>
        </p:nvSpPr>
        <p:spPr>
          <a:xfrm>
            <a:off x="4441371" y="3278984"/>
            <a:ext cx="1493173" cy="5157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93C13C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2706221" y="3788947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33" name="Espace réservé du contenu 20"/>
          <p:cNvSpPr>
            <a:spLocks noGrp="1"/>
          </p:cNvSpPr>
          <p:nvPr>
            <p:ph sz="quarter" idx="19" hasCustomPrompt="1"/>
          </p:nvPr>
        </p:nvSpPr>
        <p:spPr>
          <a:xfrm>
            <a:off x="4441371" y="3781347"/>
            <a:ext cx="1493173" cy="439799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34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6301191" y="1286481"/>
            <a:ext cx="5157787" cy="557496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 u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LOREM IPSUM      </a:t>
            </a:r>
          </a:p>
        </p:txBody>
      </p:sp>
      <p:cxnSp>
        <p:nvCxnSpPr>
          <p:cNvPr id="35" name="Connecteur droit 34"/>
          <p:cNvCxnSpPr/>
          <p:nvPr userDrawn="1"/>
        </p:nvCxnSpPr>
        <p:spPr>
          <a:xfrm>
            <a:off x="6301191" y="1853213"/>
            <a:ext cx="5183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6304444" y="1998340"/>
            <a:ext cx="1929931" cy="5157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E629D"/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7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6319308" y="2533645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38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8249238" y="1998340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lang="fr-FR" sz="3600" b="1" kern="1200" dirty="0">
                <a:solidFill>
                  <a:srgbClr val="1E629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39" name="Espace réservé du contenu 20"/>
          <p:cNvSpPr>
            <a:spLocks noGrp="1"/>
          </p:cNvSpPr>
          <p:nvPr>
            <p:ph sz="quarter" idx="24"/>
          </p:nvPr>
        </p:nvSpPr>
        <p:spPr>
          <a:xfrm>
            <a:off x="10003504" y="1995191"/>
            <a:ext cx="1493173" cy="515723"/>
          </a:xfrm>
        </p:spPr>
        <p:txBody>
          <a:bodyPr>
            <a:noAutofit/>
          </a:bodyPr>
          <a:lstStyle>
            <a:lvl1pPr marL="0" indent="0">
              <a:buNone/>
              <a:defRPr lang="fr-FR" sz="3600" b="1" kern="1200" dirty="0">
                <a:solidFill>
                  <a:srgbClr val="1E629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0" name="Espace réservé du contenu 20"/>
          <p:cNvSpPr>
            <a:spLocks noGrp="1"/>
          </p:cNvSpPr>
          <p:nvPr>
            <p:ph sz="quarter" idx="25" hasCustomPrompt="1"/>
          </p:nvPr>
        </p:nvSpPr>
        <p:spPr>
          <a:xfrm>
            <a:off x="8249238" y="2532249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41" name="Espace réservé du contenu 20"/>
          <p:cNvSpPr>
            <a:spLocks noGrp="1"/>
          </p:cNvSpPr>
          <p:nvPr>
            <p:ph sz="quarter" idx="26" hasCustomPrompt="1"/>
          </p:nvPr>
        </p:nvSpPr>
        <p:spPr>
          <a:xfrm>
            <a:off x="10009791" y="2524649"/>
            <a:ext cx="1493173" cy="439799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42" name="Espace réservé du contenu 20"/>
          <p:cNvSpPr>
            <a:spLocks noGrp="1"/>
          </p:cNvSpPr>
          <p:nvPr>
            <p:ph sz="quarter" idx="27"/>
          </p:nvPr>
        </p:nvSpPr>
        <p:spPr>
          <a:xfrm>
            <a:off x="6304444" y="3243473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lang="fr-FR" sz="3600" b="1" kern="1200" dirty="0">
                <a:solidFill>
                  <a:srgbClr val="1E629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3" name="Espace réservé du contenu 20"/>
          <p:cNvSpPr>
            <a:spLocks noGrp="1"/>
          </p:cNvSpPr>
          <p:nvPr>
            <p:ph sz="quarter" idx="28"/>
          </p:nvPr>
        </p:nvSpPr>
        <p:spPr>
          <a:xfrm>
            <a:off x="8234374" y="3253642"/>
            <a:ext cx="2842904" cy="515723"/>
          </a:xfrm>
        </p:spPr>
        <p:txBody>
          <a:bodyPr>
            <a:noAutofit/>
          </a:bodyPr>
          <a:lstStyle>
            <a:lvl1pPr marL="0" indent="0">
              <a:buNone/>
              <a:defRPr lang="fr-FR" sz="3600" b="1" kern="1200" dirty="0">
                <a:solidFill>
                  <a:srgbClr val="1E629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4" name="Espace réservé du contenu 20"/>
          <p:cNvSpPr>
            <a:spLocks noGrp="1"/>
          </p:cNvSpPr>
          <p:nvPr>
            <p:ph sz="quarter" idx="29" hasCustomPrompt="1"/>
          </p:nvPr>
        </p:nvSpPr>
        <p:spPr>
          <a:xfrm>
            <a:off x="6304444" y="3781368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45" name="Espace réservé du contenu 20"/>
          <p:cNvSpPr>
            <a:spLocks noGrp="1"/>
          </p:cNvSpPr>
          <p:nvPr>
            <p:ph sz="quarter" idx="30" hasCustomPrompt="1"/>
          </p:nvPr>
        </p:nvSpPr>
        <p:spPr>
          <a:xfrm>
            <a:off x="8234374" y="3784417"/>
            <a:ext cx="1929931" cy="51572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9A9C9D"/>
                </a:solidFill>
                <a:latin typeface="Century Gothic" panose="020B0502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loborotis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5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41105" y="319125"/>
            <a:ext cx="3932237" cy="611527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18B9D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46215" y="739327"/>
            <a:ext cx="6033350" cy="4763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41105" y="1121470"/>
            <a:ext cx="3932237" cy="3811588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rgbClr val="9A9C9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465708" y="1027906"/>
            <a:ext cx="475397" cy="474701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10781613" y="-318407"/>
            <a:ext cx="944679" cy="943296"/>
          </a:xfrm>
          <a:prstGeom prst="ellipse">
            <a:avLst/>
          </a:prstGeom>
          <a:solidFill>
            <a:srgbClr val="93C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79325" y="796546"/>
            <a:ext cx="6033350" cy="4763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465708" y="1027906"/>
            <a:ext cx="475397" cy="474701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10781613" y="-318407"/>
            <a:ext cx="944679" cy="943296"/>
          </a:xfrm>
          <a:prstGeom prst="ellipse">
            <a:avLst/>
          </a:prstGeom>
          <a:solidFill>
            <a:srgbClr val="93C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5617753"/>
            <a:ext cx="12166921" cy="302963"/>
          </a:xfrm>
          <a:prstGeom prst="rect">
            <a:avLst/>
          </a:prstGeom>
        </p:spPr>
      </p:pic>
      <p:sp>
        <p:nvSpPr>
          <p:cNvPr id="12" name="Ellipse 11"/>
          <p:cNvSpPr/>
          <p:nvPr userDrawn="1"/>
        </p:nvSpPr>
        <p:spPr>
          <a:xfrm>
            <a:off x="11450971" y="3795428"/>
            <a:ext cx="1482056" cy="1479886"/>
          </a:xfrm>
          <a:prstGeom prst="ellipse">
            <a:avLst/>
          </a:prstGeom>
          <a:solidFill>
            <a:srgbClr val="55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41105" y="319125"/>
            <a:ext cx="3932237" cy="611527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18B9D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6071164"/>
            <a:ext cx="2179864" cy="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4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4A2-068C-4875-9D22-F0A78A59B570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4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264-E5DA-4BEC-B659-C944DE8B4545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0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65AD-EE0C-47FB-9C60-EBDE7F8C29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33E8-B8E4-41B6-BD8D-BEF8329E6A61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5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524" y="1985318"/>
            <a:ext cx="9160476" cy="2510356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just"/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thérapeutique en pédopsychiatrie : </a:t>
            </a:r>
            <a:r>
              <a:rPr lang="fr-F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accompagnement indispensable pour les enfants</a:t>
            </a:r>
            <a:r>
              <a:rPr lang="fr-FR" sz="3600" i="1" dirty="0"/>
              <a:t> et leurs </a:t>
            </a:r>
            <a:r>
              <a:rPr lang="fr-F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endParaRPr lang="fr-FR" sz="4800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53339"/>
            <a:ext cx="9144000" cy="1455580"/>
          </a:xfrm>
          <a:solidFill>
            <a:srgbClr val="1F497D"/>
          </a:solidFill>
        </p:spPr>
        <p:txBody>
          <a:bodyPr anchor="ctr">
            <a:normAutofit lnSpcReduction="10000"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Mirela VLASIE </a:t>
            </a:r>
          </a:p>
          <a:p>
            <a:r>
              <a:rPr lang="fr-FR" sz="1500" i="1" dirty="0">
                <a:solidFill>
                  <a:schemeClr val="bg1"/>
                </a:solidFill>
              </a:rPr>
              <a:t>Infirmière en pratique avancée</a:t>
            </a:r>
            <a:endParaRPr lang="fr-FR" sz="1500" dirty="0">
              <a:solidFill>
                <a:schemeClr val="bg1"/>
              </a:solidFill>
            </a:endParaRPr>
          </a:p>
          <a:p>
            <a:r>
              <a:rPr lang="fr-FR" sz="1500" i="1" dirty="0">
                <a:solidFill>
                  <a:schemeClr val="bg1"/>
                </a:solidFill>
              </a:rPr>
              <a:t>CREDAT, site Sainte-Anne</a:t>
            </a:r>
          </a:p>
          <a:p>
            <a:r>
              <a:rPr lang="fr-FR" sz="1500" i="1" dirty="0">
                <a:solidFill>
                  <a:schemeClr val="bg1"/>
                </a:solidFill>
              </a:rPr>
              <a:t>GHU PARIS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8" y="170806"/>
            <a:ext cx="2693721" cy="1229626"/>
          </a:xfrm>
          <a:prstGeom prst="rect">
            <a:avLst/>
          </a:prstGeom>
        </p:spPr>
      </p:pic>
      <p:pic>
        <p:nvPicPr>
          <p:cNvPr id="5" name="Image 4" descr="C:\Users\wuthina.CHIN2\AppData\Local\Microsoft\Windows\INetCache\Content.Word\Logo_Profami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78" y="347662"/>
            <a:ext cx="1175696" cy="8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_UNAFA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11" y="376237"/>
            <a:ext cx="1565189" cy="90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wuthina.CHIN2\AppData\Local\Microsoft\Windows\INetCache\Content.Word\imag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622" y="366712"/>
            <a:ext cx="1010932" cy="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5902" y="6356350"/>
            <a:ext cx="1161661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psychiatrie en Ile-de-France : quels outils au service des familles ? – Mercredi 31 mai 2023 – PARIS</a:t>
            </a:r>
          </a:p>
        </p:txBody>
      </p:sp>
    </p:spTree>
    <p:extLst>
      <p:ext uri="{BB962C8B-B14F-4D97-AF65-F5344CB8AC3E}">
        <p14:creationId xmlns:p14="http://schemas.microsoft.com/office/powerpoint/2010/main" val="24976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programme: exemple fiche traitement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3B4F71-9D7D-4EA6-BABF-572CD1AC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68" y="933052"/>
            <a:ext cx="6532322" cy="47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3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3700" y="1509204"/>
            <a:ext cx="11468099" cy="4055573"/>
          </a:xfrm>
        </p:spPr>
        <p:txBody>
          <a:bodyPr>
            <a:normAutofit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évaluations réalisées nous montrent une amélioration du vécu des troubles et du degré d’acceptation de ceux-ci pour le patient et pour sa famille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séances aboutissent à un renforcement de l’alliance thérapeutique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peut se poser la question du moment le plus opportun pour proposer l’ETP au cours de la prise en charge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renforcement des relations professionnelles entre l’intra et l’extra hospitalier, autour de projets communs est une des attentes de ce projet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Retours positifs des équipes qui se sentent renforcées dans leur identité professionnelle </a:t>
            </a:r>
          </a:p>
        </p:txBody>
      </p:sp>
    </p:spTree>
    <p:extLst>
      <p:ext uri="{BB962C8B-B14F-4D97-AF65-F5344CB8AC3E}">
        <p14:creationId xmlns:p14="http://schemas.microsoft.com/office/powerpoint/2010/main" val="263771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cadre réglementaire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5138" y="1562100"/>
            <a:ext cx="11431587" cy="4025900"/>
          </a:xfrm>
        </p:spPr>
        <p:txBody>
          <a:bodyPr>
            <a:normAutofit lnSpcReduction="10000"/>
          </a:bodyPr>
          <a:lstStyle/>
          <a:p>
            <a:r>
              <a:rPr lang="fr-FR" sz="1700" dirty="0">
                <a:latin typeface="Arial" pitchFamily="34" charset="0"/>
                <a:cs typeface="Arial" pitchFamily="34" charset="0"/>
              </a:rPr>
              <a:t>Selon 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HAS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, l’éducation thérapeutique (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ETP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) vise à aider les personnes atteintes d’une condition chronique (handicap, trouble ou maladie) et leur entourage, à acquérir ou maintenir les compétences dont ils ont besoin pour gérer au mieux leur vie </a:t>
            </a:r>
          </a:p>
          <a:p>
            <a:endParaRPr lang="fr-FR" sz="1700" dirty="0">
              <a:latin typeface="Arial" pitchFamily="34" charset="0"/>
              <a:cs typeface="Arial" pitchFamily="34" charset="0"/>
            </a:endParaRPr>
          </a:p>
          <a:p>
            <a:r>
              <a:rPr lang="fr-FR" sz="1700" dirty="0">
                <a:latin typeface="Arial" pitchFamily="34" charset="0"/>
                <a:cs typeface="Arial" pitchFamily="34" charset="0"/>
              </a:rPr>
              <a:t>L’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ETP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: inscrite dans la loi 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HPST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 de 2009 et ses arrêtés précisent les conditions de mise en œuvre  </a:t>
            </a:r>
          </a:p>
          <a:p>
            <a:endParaRPr lang="fr-FR" sz="1700" dirty="0"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ETP: </a:t>
            </a:r>
            <a:r>
              <a:rPr lang="fr-F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ensemble d’actions visant à aider la personne à comprendre et à éviter les complications liées à son trouble</a:t>
            </a:r>
          </a:p>
          <a:p>
            <a:pPr lvl="0" algn="l"/>
            <a:endParaRPr lang="fr-FR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Obligation de se former</a:t>
            </a:r>
            <a:r>
              <a:rPr lang="fr-F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pour tout professionnel qui dispense l’</a:t>
            </a:r>
            <a:r>
              <a:rPr 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ETP</a:t>
            </a:r>
            <a:r>
              <a:rPr lang="fr-F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ou qui coordonne un programme (40 heures minimum)</a:t>
            </a:r>
          </a:p>
          <a:p>
            <a:pPr lvl="0" algn="l"/>
            <a:endParaRPr lang="fr-FR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fr-F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Autorisation </a:t>
            </a:r>
            <a:r>
              <a:rPr lang="fr-FR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ARS</a:t>
            </a:r>
            <a:r>
              <a:rPr lang="fr-F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respect du cahier des charges</a:t>
            </a:r>
          </a:p>
        </p:txBody>
      </p:sp>
    </p:spTree>
    <p:extLst>
      <p:ext uri="{BB962C8B-B14F-4D97-AF65-F5344CB8AC3E}">
        <p14:creationId xmlns:p14="http://schemas.microsoft.com/office/powerpoint/2010/main" val="84496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cadre réglementaire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5138" y="1562100"/>
            <a:ext cx="11431587" cy="4025900"/>
          </a:xfrm>
        </p:spPr>
        <p:txBody>
          <a:bodyPr>
            <a:normAutofit/>
          </a:bodyPr>
          <a:lstStyle/>
          <a:p>
            <a:r>
              <a:rPr lang="fr-F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Recommandations HAS plan Autisme :</a:t>
            </a:r>
          </a:p>
          <a:p>
            <a:endParaRPr lang="fr-FR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L’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environnement familial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est un domaine auquel une attention particulière doit être portée par l’équipe d’interventions, pour tout enfant/adolescent avec TED, tout au long de son parcours… »</a:t>
            </a:r>
          </a:p>
          <a:p>
            <a:pPr marL="971550" lvl="1" indent="-285750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L’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entretiens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avec la famille et, selon ses capacités de communication avec l’enfant/ l’adolescent permettent d’appréhender avec eux leurs ressources et difficultés pour envisager et assurer la mise en œuvre des interventions dans les meilleures conditions possible pour eux. »</a:t>
            </a:r>
          </a:p>
        </p:txBody>
      </p:sp>
    </p:spTree>
    <p:extLst>
      <p:ext uri="{BB962C8B-B14F-4D97-AF65-F5344CB8AC3E}">
        <p14:creationId xmlns:p14="http://schemas.microsoft.com/office/powerpoint/2010/main" val="35584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: organisation du service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5138" y="1562100"/>
            <a:ext cx="11431587" cy="4025900"/>
          </a:xfrm>
        </p:spPr>
        <p:txBody>
          <a:bodyPr>
            <a:normAutofit fontScale="92500" lnSpcReduction="10000"/>
          </a:bodyPr>
          <a:lstStyle/>
          <a:p>
            <a:r>
              <a:rPr lang="fr-FR" sz="1900" b="1" dirty="0">
                <a:latin typeface="Arial" pitchFamily="34" charset="0"/>
                <a:cs typeface="Arial" pitchFamily="34" charset="0"/>
              </a:rPr>
              <a:t>Pôle XVI </a:t>
            </a:r>
            <a:r>
              <a:rPr lang="fr-FR" sz="1900" dirty="0">
                <a:latin typeface="Arial" pitchFamily="34" charset="0"/>
                <a:cs typeface="Arial" pitchFamily="34" charset="0"/>
              </a:rPr>
              <a:t>chef de pôle Dr DOYEN</a:t>
            </a:r>
          </a:p>
          <a:p>
            <a:pPr lvl="1"/>
            <a:r>
              <a:rPr lang="fr-FR" sz="1700" dirty="0">
                <a:latin typeface="Arial" pitchFamily="34" charset="0"/>
                <a:cs typeface="Arial" pitchFamily="34" charset="0"/>
              </a:rPr>
              <a:t>deux secteur de psychiatrie adulte (17 et 18 )</a:t>
            </a:r>
          </a:p>
          <a:p>
            <a:pPr lvl="1"/>
            <a:r>
              <a:rPr lang="fr-FR" sz="1700" dirty="0">
                <a:latin typeface="Arial" pitchFamily="34" charset="0"/>
                <a:cs typeface="Arial" pitchFamily="34" charset="0"/>
              </a:rPr>
              <a:t>IJ08</a:t>
            </a:r>
          </a:p>
          <a:p>
            <a:pPr lvl="1"/>
            <a:r>
              <a:rPr lang="fr-FR" sz="1700" dirty="0">
                <a:latin typeface="Arial" pitchFamily="34" charset="0"/>
                <a:cs typeface="Arial" pitchFamily="34" charset="0"/>
              </a:rPr>
              <a:t>CETPV  ( Centre d’Evaluation des Troubles Psychiques et du Vieillissement)</a:t>
            </a:r>
            <a:endParaRPr lang="fr-FR" sz="2200" b="1" dirty="0">
              <a:latin typeface="Arial" pitchFamily="34" charset="0"/>
              <a:cs typeface="Arial" pitchFamily="34" charset="0"/>
            </a:endParaRPr>
          </a:p>
          <a:p>
            <a:r>
              <a:rPr lang="fr-FR" sz="1900" b="1" dirty="0">
                <a:latin typeface="Arial" pitchFamily="34" charset="0"/>
                <a:cs typeface="Arial" pitchFamily="34" charset="0"/>
              </a:rPr>
              <a:t>IJ08</a:t>
            </a:r>
            <a:r>
              <a:rPr lang="fr-FR" sz="19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1900" i="1" dirty="0">
                <a:latin typeface="Arial" pitchFamily="34" charset="0"/>
                <a:cs typeface="Arial" pitchFamily="34" charset="0"/>
              </a:rPr>
              <a:t>Inter-secteur de psychiatrie infanto-juvénile du 16ème arrondissement de Paris</a:t>
            </a:r>
            <a:r>
              <a:rPr lang="fr-FR" sz="19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marL="971550" lvl="1" indent="-285750"/>
            <a:r>
              <a:rPr lang="fr-FR" sz="1700" dirty="0">
                <a:latin typeface="Arial" pitchFamily="34" charset="0"/>
                <a:cs typeface="Arial" pitchFamily="34" charset="0"/>
              </a:rPr>
              <a:t>des structures à vocation sectorielle et intersectorielle (Paris sud) :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CMP Picot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CMP-CATTP </a:t>
            </a:r>
            <a:r>
              <a:rPr lang="fr-FR" sz="1500" dirty="0" err="1">
                <a:latin typeface="Arial" pitchFamily="34" charset="0"/>
                <a:cs typeface="Arial" pitchFamily="34" charset="0"/>
              </a:rPr>
              <a:t>Niox</a:t>
            </a:r>
            <a:endParaRPr lang="fr-FR" sz="1500" dirty="0">
              <a:latin typeface="Arial" pitchFamily="34" charset="0"/>
              <a:cs typeface="Arial" pitchFamily="34" charset="0"/>
            </a:endParaRP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HDJ Picot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HDJ Paris Brune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UE rue de l’Ouest</a:t>
            </a:r>
          </a:p>
          <a:p>
            <a:pPr marL="971550" lvl="1" indent="-285750"/>
            <a:r>
              <a:rPr lang="fr-FR" sz="1700" dirty="0">
                <a:latin typeface="Arial" pitchFamily="34" charset="0"/>
                <a:cs typeface="Arial" pitchFamily="34" charset="0"/>
              </a:rPr>
              <a:t>des structures à vocation régionale :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CREDAT</a:t>
            </a:r>
          </a:p>
          <a:p>
            <a:pPr marL="1428750" lvl="2" indent="-285750"/>
            <a:r>
              <a:rPr lang="fr-FR" sz="1500" dirty="0">
                <a:latin typeface="Arial" pitchFamily="34" charset="0"/>
                <a:cs typeface="Arial" pitchFamily="34" charset="0"/>
              </a:rPr>
              <a:t>HDS</a:t>
            </a:r>
          </a:p>
          <a:p>
            <a:r>
              <a:rPr lang="fr-FR" sz="1900" dirty="0">
                <a:latin typeface="Arial" pitchFamily="34" charset="0"/>
                <a:cs typeface="Arial" pitchFamily="34" charset="0"/>
              </a:rPr>
              <a:t>GHU Paris Psychiatrie et Neurosciences, Site Sainte-Anne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5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: 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5138" y="1402108"/>
            <a:ext cx="11523662" cy="4452592"/>
          </a:xfrm>
        </p:spPr>
        <p:txBody>
          <a:bodyPr>
            <a:normAutofit/>
          </a:bodyPr>
          <a:lstStyle/>
          <a:p>
            <a:pPr algn="l"/>
            <a:r>
              <a:rPr lang="fr-FR" sz="1700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à l’intention </a:t>
            </a:r>
            <a:r>
              <a:rPr lang="fr-FR" sz="1700" b="1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enfants </a:t>
            </a:r>
            <a:r>
              <a:rPr lang="fr-FR" sz="1700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Troubles du Spectre Autistique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(TSA ) et/ou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Troubles du Comportement </a:t>
            </a:r>
            <a:r>
              <a:rPr lang="fr-FR" sz="1700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700" b="1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 parents </a:t>
            </a:r>
            <a:r>
              <a:rPr lang="fr-FR" sz="1700" dirty="0">
                <a:solidFill>
                  <a:srgbClr val="77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mieux connaître les troubles pour optimiser la prise en charge</a:t>
            </a:r>
          </a:p>
          <a:p>
            <a:pPr algn="l"/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Les spécificités</a:t>
            </a:r>
          </a:p>
          <a:p>
            <a:pPr marL="971550" lvl="1" indent="-285750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Il s’adresse simultanément à l’enfant et à sa famille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Il prend en compte les deux pathologies le plus souvent rencontrées dans le service </a:t>
            </a:r>
          </a:p>
          <a:p>
            <a:pPr marL="971550" lvl="1" indent="-285750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Il est commun aux structures en extra hospitalier et en intra hospitalier</a:t>
            </a:r>
          </a:p>
          <a:p>
            <a:pPr marL="971550" lvl="1" indent="-285750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Il sollicite un travail pluridisciplinaire associant le sanitaire et le médico-social  </a:t>
            </a:r>
          </a:p>
          <a:p>
            <a:pPr lvl="2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285750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Validé par l’ARS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en 2018 et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soutenu financièrement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depuis 2021</a:t>
            </a:r>
          </a:p>
        </p:txBody>
      </p:sp>
    </p:spTree>
    <p:extLst>
      <p:ext uri="{BB962C8B-B14F-4D97-AF65-F5344CB8AC3E}">
        <p14:creationId xmlns:p14="http://schemas.microsoft.com/office/powerpoint/2010/main" val="262357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: 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5138" y="1553592"/>
            <a:ext cx="11431587" cy="3662933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élaboré au sein du service IJ08 depuis plusieurs années et développé progressivement au sein de l’HDS et de l’HDJ Picot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S’appuyant sur des documents élaborés par les équipes (fiches par pathologies, fiches traitement)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Destiné aux enfants présentant des troubles du comportement dans le cadre de pathologies diverses: TSA, TDAH, Troubles de l’attachement, et à leurs parents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Modalités différentes selon la structure</a:t>
            </a:r>
          </a:p>
          <a:p>
            <a:pPr lvl="1"/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à 6 séances à l’HDS (sur 3 semaines)</a:t>
            </a:r>
          </a:p>
          <a:p>
            <a:pPr lvl="1"/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Tout au long de l’année pour l’HDJ, CMP</a:t>
            </a:r>
          </a:p>
          <a:p>
            <a:pPr lvl="1"/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Proposé dans toutes les structures du service de pédopsychiatrie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0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: objectifs et thématiques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65138" y="1580606"/>
            <a:ext cx="11431587" cy="3984171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Les objectifs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altLang="fr-F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</a:t>
            </a: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l’enfant et sa famille sur le trouble et le traitement.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Entrainer</a:t>
            </a: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l’enfant et sa famille sur la compréhension du trouble et de son traitement 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Rendre actrices </a:t>
            </a: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familles (avec leur accord) de la prise en charge de leur enfant en travaillant sur leurs représentations du trouble et du traitement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</a:t>
            </a: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l’autonomie de l’enfant en favorisant la compréhension des troubles de l’enfant dans sa famille.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Accompagner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les parents pour trouver des stratégies éducatives efficaces dans leur quotidien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endParaRPr lang="fr-FR" altLang="fr-F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Thèmes:</a:t>
            </a: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connaissances/compétences sur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trouble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connaissances/compétences sur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traitement </a:t>
            </a:r>
          </a:p>
          <a:p>
            <a:pPr marL="1028700" lvl="1" indent="-342900">
              <a:lnSpc>
                <a:spcPct val="80000"/>
              </a:lnSpc>
              <a:spcBef>
                <a:spcPts val="600"/>
              </a:spcBef>
              <a:buClr>
                <a:srgbClr val="464646"/>
              </a:buClr>
              <a:buSzPct val="73000"/>
            </a:pP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connaissances/compétences sur </a:t>
            </a:r>
            <a:r>
              <a:rPr lang="fr-FR" alt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du quotidien</a:t>
            </a:r>
            <a:r>
              <a:rPr lang="fr-FR" alt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2857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98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programme: la carte conceptuelle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63901" y="1029193"/>
            <a:ext cx="4405810" cy="45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programme: exemple fiche traitement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37473C-D782-4887-81BF-97B1A16C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23" y="899444"/>
            <a:ext cx="6495496" cy="45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17454"/>
      </p:ext>
    </p:extLst>
  </p:cSld>
  <p:clrMapOvr>
    <a:masterClrMapping/>
  </p:clrMapOvr>
</p:sld>
</file>

<file path=ppt/theme/theme1.xml><?xml version="1.0" encoding="utf-8"?>
<a:theme xmlns:a="http://schemas.openxmlformats.org/drawingml/2006/main" name="Ma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Grand écran</PresentationFormat>
  <Paragraphs>85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Maq</vt:lpstr>
      <vt:lpstr>Thème Office</vt:lpstr>
      <vt:lpstr>Education thérapeutique en pédopsychiatrie : un accompagnement indispensable pour les enfants et leurs parents</vt:lpstr>
      <vt:lpstr>Le cadre réglementaire </vt:lpstr>
      <vt:lpstr>Le cadre réglementaire </vt:lpstr>
      <vt:lpstr>Le programme : organisation du service  </vt:lpstr>
      <vt:lpstr>Le programme : généralités</vt:lpstr>
      <vt:lpstr>Le programme : généralités</vt:lpstr>
      <vt:lpstr>Le programme : objectifs et thématiques</vt:lpstr>
      <vt:lpstr>Le programme: la carte conceptuelle</vt:lpstr>
      <vt:lpstr>Le programme: exemple fiche traitement</vt:lpstr>
      <vt:lpstr>Le programme: exemple fiche traitement</vt:lpstr>
      <vt:lpstr>Conclusion </vt:lpstr>
    </vt:vector>
  </TitlesOfParts>
  <Company>CHSA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psycho-traumatisme : un dispositif de soins expérimental en psychiatrie à Paris</dc:title>
  <dc:creator>OSTERMEYER Monique</dc:creator>
  <cp:lastModifiedBy>D W</cp:lastModifiedBy>
  <cp:revision>138</cp:revision>
  <dcterms:created xsi:type="dcterms:W3CDTF">2019-02-22T12:24:15Z</dcterms:created>
  <dcterms:modified xsi:type="dcterms:W3CDTF">2023-05-29T19:34:11Z</dcterms:modified>
</cp:coreProperties>
</file>