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4019" r:id="rId3"/>
    <p:sldId id="267" r:id="rId4"/>
    <p:sldId id="4021" r:id="rId5"/>
    <p:sldId id="4037" r:id="rId6"/>
    <p:sldId id="4036" r:id="rId7"/>
    <p:sldId id="4038" r:id="rId8"/>
    <p:sldId id="320" r:id="rId9"/>
    <p:sldId id="4027" r:id="rId10"/>
    <p:sldId id="4031" r:id="rId11"/>
    <p:sldId id="4033" r:id="rId12"/>
    <p:sldId id="4023" r:id="rId13"/>
    <p:sldId id="4018" r:id="rId14"/>
    <p:sldId id="4035" r:id="rId15"/>
  </p:sldIdLst>
  <p:sldSz cx="12192000" cy="6858000"/>
  <p:notesSz cx="6889750" cy="1002188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8DC63F"/>
    <a:srgbClr val="1FC6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0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442940326108108"/>
          <c:y val="4.307807492501424E-2"/>
          <c:w val="0.50276594129288232"/>
          <c:h val="0.9138438501499714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73C4EF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Feuil1!$A$2:$A$3</c:f>
              <c:strCache>
                <c:ptCount val="2"/>
                <c:pt idx="0">
                  <c:v>Oui</c:v>
                </c:pt>
                <c:pt idx="1">
                  <c:v>Non</c:v>
                </c:pt>
              </c:strCache>
            </c:strRef>
          </c:cat>
          <c:val>
            <c:numRef>
              <c:f>Feuil1!$B$2:$B$3</c:f>
              <c:numCache>
                <c:formatCode>##0%</c:formatCode>
                <c:ptCount val="2"/>
                <c:pt idx="0">
                  <c:v>0.63036000000000003</c:v>
                </c:pt>
                <c:pt idx="1">
                  <c:v>0.36963999999999997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A4-4FD7-9085-38B6E32CAF2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778702976"/>
        <c:axId val="763868224"/>
      </c:barChart>
      <c:catAx>
        <c:axId val="7787029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63868224"/>
        <c:crosses val="autoZero"/>
        <c:auto val="1"/>
        <c:lblAlgn val="ctr"/>
        <c:lblOffset val="100"/>
        <c:noMultiLvlLbl val="0"/>
      </c:catAx>
      <c:valAx>
        <c:axId val="763868224"/>
        <c:scaling>
          <c:orientation val="minMax"/>
          <c:max val="1"/>
        </c:scaling>
        <c:delete val="1"/>
        <c:axPos val="t"/>
        <c:numFmt formatCode="##0%" sourceLinked="1"/>
        <c:majorTickMark val="out"/>
        <c:minorTickMark val="none"/>
        <c:tickLblPos val="nextTo"/>
        <c:crossAx val="778702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442936507936507"/>
          <c:y val="4.3078219798588467E-2"/>
          <c:w val="0.47635856979492625"/>
          <c:h val="0.9138438501499714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73C4EF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Feuil1!$A$2:$A$6</c:f>
              <c:strCache>
                <c:ptCount val="5"/>
                <c:pt idx="0">
                  <c:v>Logement accompagné</c:v>
                </c:pt>
                <c:pt idx="1">
                  <c:v>Services d'Accompagnement à la Vie Sociale (SAVS)</c:v>
                </c:pt>
                <c:pt idx="2">
                  <c:v>Service d'accompagnement médico-social pour adultes handicapés (SAMSAH)</c:v>
                </c:pt>
                <c:pt idx="3">
                  <c:v>Job coaching</c:v>
                </c:pt>
                <c:pt idx="4">
                  <c:v>Service d'Aide et d'Accompagnement à Domicile (SAAD)</c:v>
                </c:pt>
              </c:strCache>
            </c:strRef>
          </c:cat>
          <c:val>
            <c:numRef>
              <c:f>Feuil1!$B$2:$B$6</c:f>
              <c:numCache>
                <c:formatCode>##0%</c:formatCode>
                <c:ptCount val="5"/>
                <c:pt idx="0">
                  <c:v>0.10486000000000001</c:v>
                </c:pt>
                <c:pt idx="1">
                  <c:v>0.1047</c:v>
                </c:pt>
                <c:pt idx="2">
                  <c:v>9.4559999999999991E-2</c:v>
                </c:pt>
                <c:pt idx="3">
                  <c:v>7.3950000000000002E-2</c:v>
                </c:pt>
                <c:pt idx="4">
                  <c:v>4.9960000000000004E-2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6A-48C7-88F8-AE6DE8DC933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778702976"/>
        <c:axId val="763868224"/>
      </c:barChart>
      <c:catAx>
        <c:axId val="7787029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63868224"/>
        <c:crosses val="autoZero"/>
        <c:auto val="1"/>
        <c:lblAlgn val="ctr"/>
        <c:lblOffset val="100"/>
        <c:noMultiLvlLbl val="0"/>
      </c:catAx>
      <c:valAx>
        <c:axId val="763868224"/>
        <c:scaling>
          <c:orientation val="minMax"/>
          <c:max val="1"/>
        </c:scaling>
        <c:delete val="1"/>
        <c:axPos val="t"/>
        <c:numFmt formatCode="##0%" sourceLinked="1"/>
        <c:majorTickMark val="out"/>
        <c:minorTickMark val="none"/>
        <c:tickLblPos val="nextTo"/>
        <c:crossAx val="778702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="1"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442940326108108"/>
          <c:y val="4.307807492501424E-2"/>
          <c:w val="0.50276594129288232"/>
          <c:h val="0.9138438501499714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73C4EF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Feuil1!$A$2:$A$4</c:f>
              <c:strCache>
                <c:ptCount val="3"/>
                <c:pt idx="0">
                  <c:v>Q23. Je suis la première ressource financière du malade</c:v>
                </c:pt>
                <c:pt idx="1">
                  <c:v>Q24. La maladie de mon proche m'a fragilisé économiquement</c:v>
                </c:pt>
                <c:pt idx="2">
                  <c:v>Q25. Apporte une aide au proche malade</c:v>
                </c:pt>
              </c:strCache>
            </c:strRef>
          </c:cat>
          <c:val>
            <c:numRef>
              <c:f>Feuil1!$B$2:$B$4</c:f>
              <c:numCache>
                <c:formatCode>##0%</c:formatCode>
                <c:ptCount val="3"/>
                <c:pt idx="0">
                  <c:v>0.38411000000000001</c:v>
                </c:pt>
                <c:pt idx="1">
                  <c:v>0.38621</c:v>
                </c:pt>
                <c:pt idx="2">
                  <c:v>0.73197000000000001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B6-4058-B832-D51B777DBF7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778702976"/>
        <c:axId val="763868224"/>
      </c:barChart>
      <c:catAx>
        <c:axId val="7787029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63868224"/>
        <c:crosses val="autoZero"/>
        <c:auto val="1"/>
        <c:lblAlgn val="ctr"/>
        <c:lblOffset val="100"/>
        <c:noMultiLvlLbl val="0"/>
      </c:catAx>
      <c:valAx>
        <c:axId val="763868224"/>
        <c:scaling>
          <c:orientation val="minMax"/>
          <c:max val="1"/>
        </c:scaling>
        <c:delete val="1"/>
        <c:axPos val="t"/>
        <c:numFmt formatCode="##0%" sourceLinked="1"/>
        <c:majorTickMark val="out"/>
        <c:minorTickMark val="none"/>
        <c:tickLblPos val="nextTo"/>
        <c:crossAx val="778702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="1"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442940326108108"/>
          <c:y val="4.307807492501424E-2"/>
          <c:w val="0.38173660876258747"/>
          <c:h val="0.9138438501499714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73C4EF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1.0500195100863678E-16"/>
                  <c:y val="6.1672261882625973E-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006FB9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A86-4D03-8CE2-F8D22112FD3A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6FB9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Q29. La maladie de mon proche a introduit une rupture dans le déroulement de ma vie</c:v>
                </c:pt>
                <c:pt idx="1">
                  <c:v>Q31. La maladie de mon proche a impacté négativement mes relations sociales/sentimentales</c:v>
                </c:pt>
                <c:pt idx="2">
                  <c:v>Q33. La maladie du proche a eu un impact sur ma propre santé</c:v>
                </c:pt>
                <c:pt idx="3">
                  <c:v>Q32. Considère s'accorder suffisamment de temps de repos</c:v>
                </c:pt>
              </c:strCache>
            </c:strRef>
          </c:cat>
          <c:val>
            <c:numRef>
              <c:f>Feuil1!$B$2:$B$5</c:f>
              <c:numCache>
                <c:formatCode>##0%</c:formatCode>
                <c:ptCount val="4"/>
                <c:pt idx="0">
                  <c:v>0.90825</c:v>
                </c:pt>
                <c:pt idx="1">
                  <c:v>0.83572000000000002</c:v>
                </c:pt>
                <c:pt idx="2">
                  <c:v>0.7248699999999999</c:v>
                </c:pt>
                <c:pt idx="3">
                  <c:v>0.58389000000000002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86-4D03-8CE2-F8D22112FD3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778702976"/>
        <c:axId val="763868224"/>
      </c:barChart>
      <c:catAx>
        <c:axId val="7787029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006FB9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fr-FR"/>
          </a:p>
        </c:txPr>
        <c:crossAx val="763868224"/>
        <c:crosses val="autoZero"/>
        <c:auto val="1"/>
        <c:lblAlgn val="ctr"/>
        <c:lblOffset val="100"/>
        <c:noMultiLvlLbl val="0"/>
      </c:catAx>
      <c:valAx>
        <c:axId val="763868224"/>
        <c:scaling>
          <c:orientation val="minMax"/>
          <c:max val="1"/>
        </c:scaling>
        <c:delete val="1"/>
        <c:axPos val="t"/>
        <c:numFmt formatCode="##0%" sourceLinked="1"/>
        <c:majorTickMark val="out"/>
        <c:minorTickMark val="none"/>
        <c:tickLblPos val="nextTo"/>
        <c:crossAx val="778702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57D4B9B2-F736-4DDF-B3D4-A4D15FF30631}" type="datetimeFigureOut">
              <a:rPr lang="fr-FR" smtClean="0"/>
              <a:t>29/05/2023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3450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8975" y="4823034"/>
            <a:ext cx="5511800" cy="3946118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1208179F-C7B5-43C5-9AAF-EFDE71DA6C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5081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8179F-C7B5-43C5-9AAF-EFDE71DA6C00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5402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Espace réservé de l'image des diapositives 1">
            <a:extLst>
              <a:ext uri="{FF2B5EF4-FFF2-40B4-BE49-F238E27FC236}">
                <a16:creationId xmlns:a16="http://schemas.microsoft.com/office/drawing/2014/main" id="{71D6FC66-27E5-4EB9-AC58-4507A39B4D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198438" y="825500"/>
            <a:ext cx="7318376" cy="41179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Espace réservé des commentaires 2">
            <a:extLst>
              <a:ext uri="{FF2B5EF4-FFF2-40B4-BE49-F238E27FC236}">
                <a16:creationId xmlns:a16="http://schemas.microsoft.com/office/drawing/2014/main" id="{0083E665-03C5-42A9-8282-4142290AE25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fr-FR" b="1" u="sng"/>
          </a:p>
        </p:txBody>
      </p:sp>
      <p:sp>
        <p:nvSpPr>
          <p:cNvPr id="113668" name="Espace réservé du numéro de diapositive 3">
            <a:extLst>
              <a:ext uri="{FF2B5EF4-FFF2-40B4-BE49-F238E27FC236}">
                <a16:creationId xmlns:a16="http://schemas.microsoft.com/office/drawing/2014/main" id="{8C8CBADC-80FA-47FD-B0DE-5D66E942D0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93943" indent="-305362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221452" indent="-24429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710031" indent="-24429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198612" indent="-24429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687193" indent="-2442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175773" indent="-2442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664354" indent="-2442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4152933" indent="-2442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593DBB9-5E27-4669-BB23-F661FC4FB0FC}" type="slidenum">
              <a:rPr lang="fr-FR" altLang="fr-FR"/>
              <a:pPr/>
              <a:t>2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f2acc56bf5_2_7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7" name="Google Shape;227;gf2acc56bf5_2_780:notes"/>
          <p:cNvSpPr txBox="1">
            <a:spLocks noGrp="1"/>
          </p:cNvSpPr>
          <p:nvPr>
            <p:ph type="body" idx="1"/>
          </p:nvPr>
        </p:nvSpPr>
        <p:spPr>
          <a:xfrm>
            <a:off x="688975" y="4760397"/>
            <a:ext cx="5511800" cy="450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18" tIns="96618" rIns="96618" bIns="96618" anchor="t" anchorCtr="0">
            <a:noAutofit/>
          </a:bodyPr>
          <a:lstStyle/>
          <a:p>
            <a:pPr>
              <a:buSzPts val="1100"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-198438" y="825500"/>
            <a:ext cx="7318376" cy="411797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CEB0B8-830F-4D07-B93C-E3AA9E46FC07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844102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6" name="Google Shape;1486;p30:notes"/>
          <p:cNvSpPr txBox="1">
            <a:spLocks noGrp="1"/>
          </p:cNvSpPr>
          <p:nvPr>
            <p:ph type="body" idx="1"/>
          </p:nvPr>
        </p:nvSpPr>
        <p:spPr>
          <a:xfrm>
            <a:off x="1074275" y="3147130"/>
            <a:ext cx="8594406" cy="2981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18" tIns="96618" rIns="96618" bIns="96618" anchor="t" anchorCtr="0">
            <a:noAutofit/>
          </a:bodyPr>
          <a:lstStyle/>
          <a:p>
            <a:pPr>
              <a:buSzPts val="1100"/>
            </a:pPr>
            <a:endParaRPr/>
          </a:p>
        </p:txBody>
      </p:sp>
      <p:sp>
        <p:nvSpPr>
          <p:cNvPr id="1487" name="Google Shape;1487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62300" y="496888"/>
            <a:ext cx="4419600" cy="2486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378285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-198438" y="825500"/>
            <a:ext cx="7318376" cy="411797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Pair </a:t>
            </a:r>
            <a:r>
              <a:rPr lang="fr-FR" dirty="0" err="1"/>
              <a:t>aidance</a:t>
            </a:r>
            <a:r>
              <a:rPr lang="fr-FR" dirty="0"/>
              <a:t> bénévole………..a revoir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CEB0B8-830F-4D07-B93C-E3AA9E46FC07}" type="slidenum">
              <a:rPr lang="fr-FR" smtClean="0"/>
              <a:pPr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88754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A64A2-068C-4875-9D22-F0A78A59B570}" type="datetime1">
              <a:rPr lang="fr-FR" smtClean="0"/>
              <a:t>29/05/2023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psychiatrie en Ile-de-France : quels outils au service des familles ?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A4460-E8DB-41C0-9DF7-A28EE690AC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0085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27FA8-149F-4B7E-89FC-35E4334E240D}" type="datetime1">
              <a:rPr lang="fr-FR" smtClean="0"/>
              <a:t>29/05/2023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psychiatrie en Ile-de-France : quels outils au service des familles ?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A4460-E8DB-41C0-9DF7-A28EE690AC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6008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6A6B8-7A7A-4C4D-85B3-AAA3288B6513}" type="datetime1">
              <a:rPr lang="fr-FR" smtClean="0"/>
              <a:t>29/05/2023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psychiatrie en Ile-de-France : quels outils au service des familles ?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A4460-E8DB-41C0-9DF7-A28EE690AC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1238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itr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71E968-148A-EC41-AD9A-D601992F7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6112" y="2748163"/>
            <a:ext cx="5199407" cy="812112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Century Gothic Titre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D120733-4BED-7B4B-B857-21C1168E2D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4453" t="34892" r="41503" b="24093"/>
          <a:stretch/>
        </p:blipFill>
        <p:spPr>
          <a:xfrm>
            <a:off x="8816168" y="1611589"/>
            <a:ext cx="3375832" cy="4318911"/>
          </a:xfrm>
          <a:prstGeom prst="rect">
            <a:avLst/>
          </a:prstGeo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A76B13F-A07E-BD48-860F-64F4FDB5D4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6592" y="3672418"/>
            <a:ext cx="5199408" cy="618067"/>
          </a:xfrm>
        </p:spPr>
        <p:txBody>
          <a:bodyPr anchor="ctr"/>
          <a:lstStyle>
            <a:lvl1pPr>
              <a:defRPr sz="1400"/>
            </a:lvl1pPr>
          </a:lstStyle>
          <a:p>
            <a:pPr lvl="0"/>
            <a:r>
              <a:rPr lang="fr-FR"/>
              <a:t>CENTURY GOTHIC BOLD – SOUS TITRES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2CA1367-D478-B74A-BB79-5C4A1B3B47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41836" y="-293160"/>
            <a:ext cx="4343400" cy="7931151"/>
          </a:xfrm>
        </p:spPr>
        <p:txBody>
          <a:bodyPr/>
          <a:lstStyle>
            <a:lvl1pPr>
              <a:defRPr sz="49599">
                <a:ln w="19050">
                  <a:solidFill>
                    <a:schemeClr val="tx1"/>
                  </a:solidFill>
                </a:ln>
                <a:noFill/>
              </a:defRPr>
            </a:lvl1pPr>
          </a:lstStyle>
          <a:p>
            <a:pPr lvl="0"/>
            <a:r>
              <a:rPr lang="fr-FR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91889916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4_Texte sous-partie + photo_2">
  <p:cSld name="4_Texte sous-partie + photo_2">
    <p:bg>
      <p:bgPr>
        <a:solidFill>
          <a:schemeClr val="lt1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7"/>
          <p:cNvSpPr/>
          <p:nvPr/>
        </p:nvSpPr>
        <p:spPr>
          <a:xfrm>
            <a:off x="391982" y="2923705"/>
            <a:ext cx="316239" cy="1009683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042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47"/>
          <p:cNvSpPr txBox="1">
            <a:spLocks noGrp="1"/>
          </p:cNvSpPr>
          <p:nvPr>
            <p:ph type="body" idx="1"/>
          </p:nvPr>
        </p:nvSpPr>
        <p:spPr>
          <a:xfrm>
            <a:off x="800010" y="218374"/>
            <a:ext cx="4056157" cy="36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518693" marR="0" lvl="0" indent="-25934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42" b="1" i="0" u="none" strike="noStrike" cap="none">
                <a:solidFill>
                  <a:srgbClr val="FEFC4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037387" marR="0" lvl="1" indent="-25934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4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556080" marR="0" lvl="2" indent="-25934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4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074774" marR="0" lvl="3" indent="-25934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4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593467" marR="0" lvl="4" indent="-25934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4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112160" marR="0" lvl="5" indent="-25934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4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30854" marR="0" lvl="6" indent="-25934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4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149547" marR="0" lvl="7" indent="-25934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4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668241" marR="0" lvl="8" indent="-25934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4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47"/>
          <p:cNvSpPr txBox="1">
            <a:spLocks noGrp="1"/>
          </p:cNvSpPr>
          <p:nvPr>
            <p:ph type="body" idx="2"/>
          </p:nvPr>
        </p:nvSpPr>
        <p:spPr>
          <a:xfrm>
            <a:off x="1498661" y="1431906"/>
            <a:ext cx="8341632" cy="314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518693" marR="0" lvl="0" indent="-25934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042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037387" marR="0" lvl="1" indent="-25934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4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556080" marR="0" lvl="2" indent="-25934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4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074774" marR="0" lvl="3" indent="-25934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4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593467" marR="0" lvl="4" indent="-25934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4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112160" marR="0" lvl="5" indent="-25934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4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30854" marR="0" lvl="6" indent="-25934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4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149547" marR="0" lvl="7" indent="-25934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4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668241" marR="0" lvl="8" indent="-25934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4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47"/>
          <p:cNvSpPr txBox="1">
            <a:spLocks noGrp="1"/>
          </p:cNvSpPr>
          <p:nvPr>
            <p:ph type="body" idx="3"/>
          </p:nvPr>
        </p:nvSpPr>
        <p:spPr>
          <a:xfrm>
            <a:off x="1498661" y="1895594"/>
            <a:ext cx="8341632" cy="276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518693" marR="0" lvl="0" indent="-259347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037387" marR="0" lvl="1" indent="-25934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4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556080" marR="0" lvl="2" indent="-25934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4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074774" marR="0" lvl="3" indent="-25934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4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593467" marR="0" lvl="4" indent="-25934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4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112160" marR="0" lvl="5" indent="-25934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4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30854" marR="0" lvl="6" indent="-25934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4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149547" marR="0" lvl="7" indent="-25934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4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668241" marR="0" lvl="8" indent="-25934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4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47"/>
          <p:cNvSpPr txBox="1"/>
          <p:nvPr/>
        </p:nvSpPr>
        <p:spPr>
          <a:xfrm>
            <a:off x="991513" y="4628153"/>
            <a:ext cx="210620" cy="418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717" tIns="51845" rIns="103717" bIns="5184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042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043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E4264-E5DA-4BEC-B659-C944DE8B4545}" type="datetime1">
              <a:rPr lang="fr-FR" smtClean="0"/>
              <a:t>29/05/2023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psychiatrie en Ile-de-France : quels outils au service des familles ?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A4460-E8DB-41C0-9DF7-A28EE690AC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3738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144B7-1E4D-458D-90C3-01FD73D2034B}" type="datetime1">
              <a:rPr lang="fr-FR" smtClean="0"/>
              <a:t>29/05/2023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psychiatrie en Ile-de-France : quels outils au service des familles ?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A4460-E8DB-41C0-9DF7-A28EE690AC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5689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97D26-0742-4575-9045-16C43569B597}" type="datetime1">
              <a:rPr lang="fr-FR" smtClean="0"/>
              <a:t>29/05/2023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psychiatrie en Ile-de-France : quels outils au service des familles ?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A4460-E8DB-41C0-9DF7-A28EE690AC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3098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3B1FC-9492-4F11-AAEF-507C81C9A0F4}" type="datetime1">
              <a:rPr lang="fr-FR" smtClean="0"/>
              <a:t>29/05/2023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psychiatrie en Ile-de-France : quels outils au service des familles ?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A4460-E8DB-41C0-9DF7-A28EE690AC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8836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E8733-DBD9-42AE-9C5A-54288CF9D9A7}" type="datetime1">
              <a:rPr lang="fr-FR" smtClean="0"/>
              <a:t>29/05/2023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psychiatrie en Ile-de-France : quels outils au service des familles ?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A4460-E8DB-41C0-9DF7-A28EE690AC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8165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48182-728F-422B-B73C-E3C8D7F8042A}" type="datetime1">
              <a:rPr lang="fr-FR" smtClean="0"/>
              <a:t>29/05/2023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psychiatrie en Ile-de-France : quels outils au service des familles 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A4460-E8DB-41C0-9DF7-A28EE690AC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7120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C9D2-EB68-43C5-BC74-F7A0452BDDCD}" type="datetime1">
              <a:rPr lang="fr-FR" smtClean="0"/>
              <a:t>29/05/2023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psychiatrie en Ile-de-France : quels outils au service des familles ?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A4460-E8DB-41C0-9DF7-A28EE690AC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8694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E27F6-FCAF-41EE-9166-2800C8FFD986}" type="datetime1">
              <a:rPr lang="fr-FR" smtClean="0"/>
              <a:t>29/05/2023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psychiatrie en Ile-de-France : quels outils au service des familles ?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A4460-E8DB-41C0-9DF7-A28EE690AC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3483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B33E8-B8E4-41B6-BD8D-BEF8329E6A61}" type="datetime1">
              <a:rPr lang="fr-FR" smtClean="0"/>
              <a:t>29/05/2023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La psychiatrie en Ile-de-France : quels outils au service des familles ?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AA4460-E8DB-41C0-9DF7-A28EE690AC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8099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pixabay.com/fr/silhouette-l-homme-femme-enfant-74876/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lidarites-usagerspsy.fr/s-engager/retablissement-empowerment-et-inclusion-sociale/retablissemen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justice.cloppy.net/index.php/references/2008/10/01/qu-est-ce-que-le-traumatisme-cranier-leg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73425" y="1985318"/>
            <a:ext cx="10157791" cy="2510356"/>
          </a:xfrm>
          <a:solidFill>
            <a:schemeClr val="bg2"/>
          </a:solidFill>
        </p:spPr>
        <p:txBody>
          <a:bodyPr anchor="ctr">
            <a:normAutofit fontScale="90000"/>
          </a:bodyPr>
          <a:lstStyle/>
          <a:p>
            <a:r>
              <a:rPr lang="fr-FR" sz="53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Quand surviennent les troubles psychiques : des conséquences sous évaluées pour l’entourage</a:t>
            </a:r>
            <a:br>
              <a:rPr lang="fr-FR" sz="36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6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(données du baromètre Unafam)</a:t>
            </a:r>
            <a:endParaRPr lang="fr-FR" sz="48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73425" y="4553339"/>
            <a:ext cx="10157791" cy="1455580"/>
          </a:xfrm>
          <a:solidFill>
            <a:srgbClr val="1F497D"/>
          </a:solidFill>
        </p:spPr>
        <p:txBody>
          <a:bodyPr anchor="ctr"/>
          <a:lstStyle/>
          <a:p>
            <a:r>
              <a:rPr lang="fr-F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Marie-Jeanne</a:t>
            </a:r>
            <a:r>
              <a:rPr lang="fr-FR" dirty="0"/>
              <a:t> </a:t>
            </a:r>
            <a:r>
              <a:rPr lang="fr-F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RICHARD, Présidente de l’Unafam</a:t>
            </a:r>
          </a:p>
        </p:txBody>
      </p:sp>
      <p:pic>
        <p:nvPicPr>
          <p:cNvPr id="4" name="Imag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48" y="170806"/>
            <a:ext cx="2693721" cy="1229626"/>
          </a:xfrm>
          <a:prstGeom prst="rect">
            <a:avLst/>
          </a:prstGeom>
        </p:spPr>
      </p:pic>
      <p:pic>
        <p:nvPicPr>
          <p:cNvPr id="5" name="Image 4" descr="C:\Users\wuthina.CHIN2\AppData\Local\Microsoft\Windows\INetCache\Content.Word\Logo_Profamille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878" y="347662"/>
            <a:ext cx="1175696" cy="879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 descr="Logo_UNAFAM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211" y="376237"/>
            <a:ext cx="1565189" cy="908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 descr="C:\Users\wuthina.CHIN2\AppData\Local\Microsoft\Windows\INetCache\Content.Word\image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622" y="366712"/>
            <a:ext cx="1010932" cy="86072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35902" y="6356350"/>
            <a:ext cx="11616611" cy="365125"/>
          </a:xfrm>
        </p:spPr>
        <p:txBody>
          <a:bodyPr/>
          <a:lstStyle/>
          <a:p>
            <a:r>
              <a:rPr lang="fr-FR" sz="18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psychiatrie en Ile-de-France : quels outils au service des familles ? – Mercredi 31 mai 2023 – PARIS</a:t>
            </a:r>
          </a:p>
        </p:txBody>
      </p:sp>
    </p:spTree>
    <p:extLst>
      <p:ext uri="{BB962C8B-B14F-4D97-AF65-F5344CB8AC3E}">
        <p14:creationId xmlns:p14="http://schemas.microsoft.com/office/powerpoint/2010/main" val="249763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3A7F8A2-CA46-46EE-87D1-5E1CC8E459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81201" y="6281324"/>
            <a:ext cx="2133600" cy="365125"/>
          </a:xfrm>
        </p:spPr>
        <p:txBody>
          <a:bodyPr/>
          <a:lstStyle/>
          <a:p>
            <a:pPr>
              <a:defRPr/>
            </a:pPr>
            <a:fld id="{D09CD1D4-ACF9-4823-8BBE-A972E06594B8}" type="datetime1">
              <a:rPr lang="fr-FR" smtClean="0"/>
              <a:t>29/05/2023</a:t>
            </a:fld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AA33714-5CD9-49BA-88E5-793B7D97F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6780B-A2E3-43D4-8117-43BFC9042D34}" type="slidenum">
              <a:rPr lang="fr-FR" altLang="fr-FR" smtClean="0"/>
              <a:pPr/>
              <a:t>10</a:t>
            </a:fld>
            <a:endParaRPr lang="fr-FR" altLang="fr-FR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4ACE1818-FBBE-4BF4-A667-31BE821BBC6E}"/>
              </a:ext>
            </a:extLst>
          </p:cNvPr>
          <p:cNvSpPr txBox="1">
            <a:spLocks/>
          </p:cNvSpPr>
          <p:nvPr/>
        </p:nvSpPr>
        <p:spPr>
          <a:xfrm>
            <a:off x="449559" y="404881"/>
            <a:ext cx="11125236" cy="130100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lang="fr-FR" sz="2800" b="0" kern="1200" cap="all" baseline="0" dirty="0" smtClean="0">
                <a:solidFill>
                  <a:srgbClr val="0072C6"/>
                </a:solidFill>
                <a:latin typeface="Impact" pitchFamily="34" charset="0"/>
                <a:ea typeface="+mj-ea"/>
                <a:cs typeface="+mj-cs"/>
              </a:defRPr>
            </a:lvl1pPr>
          </a:lstStyle>
          <a:p>
            <a:r>
              <a:rPr lang="fr-FR" dirty="0"/>
              <a:t>Changement de paradigme: la famille ressource et partenaire </a:t>
            </a:r>
          </a:p>
          <a:p>
            <a:r>
              <a:rPr lang="fr-FR" dirty="0"/>
              <a:t>mais pas </a:t>
            </a:r>
            <a:r>
              <a:rPr lang="fr-FR" sz="4400" dirty="0"/>
              <a:t>LA</a:t>
            </a:r>
            <a:r>
              <a:rPr lang="fr-FR" dirty="0"/>
              <a:t> solution</a:t>
            </a:r>
            <a:endParaRPr lang="fr-FR" cap="none" dirty="0">
              <a:latin typeface="TimesNewRomanPSMT"/>
            </a:endParaRPr>
          </a:p>
          <a:p>
            <a:endParaRPr lang="fr-FR" cap="none" dirty="0">
              <a:latin typeface="TimesNewRomanPSMT"/>
            </a:endParaRPr>
          </a:p>
          <a:p>
            <a:endParaRPr lang="fr-FR" cap="none" dirty="0">
              <a:latin typeface="TimesNewRomanPSMT"/>
            </a:endParaRPr>
          </a:p>
          <a:p>
            <a:r>
              <a:rPr lang="fr-FR" cap="none" dirty="0">
                <a:latin typeface="TimesNewRomanPSMT"/>
              </a:rPr>
              <a:t>La famille est l’une des </a:t>
            </a:r>
            <a:r>
              <a:rPr lang="fr-FR" b="1" cap="none" dirty="0">
                <a:latin typeface="TimesNewRomanPSMT"/>
              </a:rPr>
              <a:t>ressources</a:t>
            </a:r>
            <a:r>
              <a:rPr lang="fr-FR" cap="none" dirty="0">
                <a:latin typeface="TimesNewRomanPSMT"/>
              </a:rPr>
              <a:t> essentielles dont chacun dispose dans sa vie, particulièrement dans les difficultés. </a:t>
            </a:r>
          </a:p>
          <a:p>
            <a:endParaRPr lang="fr-FR" cap="none" dirty="0">
              <a:latin typeface="TimesNewRomanPSMT"/>
            </a:endParaRPr>
          </a:p>
          <a:p>
            <a:r>
              <a:rPr lang="fr-FR" cap="none" dirty="0">
                <a:latin typeface="TimesNewRomanPSMT"/>
              </a:rPr>
              <a:t>Mise à mal par la maladie, elle peut retrouver ses capacités/ se rétablir         </a:t>
            </a:r>
          </a:p>
          <a:p>
            <a:endParaRPr lang="fr-FR" cap="none" dirty="0">
              <a:latin typeface="TimesNewRomanPSMT"/>
            </a:endParaRPr>
          </a:p>
          <a:p>
            <a:endParaRPr lang="fr-FR" cap="none" dirty="0">
              <a:latin typeface="TimesNewRomanPSMT"/>
            </a:endParaRPr>
          </a:p>
          <a:p>
            <a:r>
              <a:rPr lang="fr-FR" b="1" cap="none" dirty="0">
                <a:latin typeface="TimesNewRomanPSMT"/>
              </a:rPr>
              <a:t>						</a:t>
            </a:r>
            <a:r>
              <a:rPr lang="fr-FR" sz="3600" b="1" cap="none" dirty="0">
                <a:latin typeface="TimesNewRomanPSMT"/>
              </a:rPr>
              <a:t>Famille partenaire</a:t>
            </a:r>
            <a:endParaRPr lang="fr-FR" sz="3600" cap="none" dirty="0">
              <a:latin typeface="TimesNewRomanPSMT"/>
            </a:endParaRPr>
          </a:p>
          <a:p>
            <a:r>
              <a:rPr lang="fr-FR" cap="none" dirty="0">
                <a:latin typeface="TimesNewRomanPSMT"/>
              </a:rPr>
              <a:t>		</a:t>
            </a:r>
            <a:endParaRPr lang="fr-FR" sz="4400" b="1" cap="none" dirty="0">
              <a:latin typeface="TimesNewRomanPSMT"/>
            </a:endParaRPr>
          </a:p>
          <a:p>
            <a:endParaRPr lang="fr-FR" cap="none" dirty="0">
              <a:latin typeface="TimesNewRomanPSMT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3B118AC-4E55-4841-8B91-618C3FCCAD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048001" y="4033700"/>
            <a:ext cx="3699468" cy="2612749"/>
          </a:xfrm>
          <a:prstGeom prst="rect">
            <a:avLst/>
          </a:prstGeom>
        </p:spPr>
      </p:pic>
      <p:pic>
        <p:nvPicPr>
          <p:cNvPr id="7" name="Google Shape;235;gf2acc56bf5_2_780">
            <a:extLst>
              <a:ext uri="{FF2B5EF4-FFF2-40B4-BE49-F238E27FC236}">
                <a16:creationId xmlns:a16="http://schemas.microsoft.com/office/drawing/2014/main" id="{EBBEB854-F484-4B03-983E-60B69FDE989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13165" y="5752974"/>
            <a:ext cx="1196710" cy="12282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3036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2590" y="461046"/>
            <a:ext cx="11316360" cy="597713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0070C0"/>
                </a:solidFill>
                <a:latin typeface="TimesNewRomanPSMT"/>
              </a:rPr>
              <a:t>L’UNAFAM s’est inscrite dans la pair-</a:t>
            </a:r>
            <a:r>
              <a:rPr lang="fr-FR" b="1" dirty="0" err="1">
                <a:solidFill>
                  <a:srgbClr val="0070C0"/>
                </a:solidFill>
                <a:latin typeface="TimesNewRomanPSMT"/>
              </a:rPr>
              <a:t>aidance</a:t>
            </a:r>
            <a:r>
              <a:rPr lang="fr-FR" b="1" dirty="0">
                <a:solidFill>
                  <a:srgbClr val="0070C0"/>
                </a:solidFill>
                <a:latin typeface="TimesNewRomanPSMT"/>
              </a:rPr>
              <a:t> famille depuis sa création.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00989-B75F-4602-84D8-19856CD6A586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586B74E-E61C-41D2-8120-CC474E753A7D}"/>
              </a:ext>
            </a:extLst>
          </p:cNvPr>
          <p:cNvSpPr txBox="1"/>
          <p:nvPr/>
        </p:nvSpPr>
        <p:spPr>
          <a:xfrm>
            <a:off x="1487488" y="1556792"/>
            <a:ext cx="999411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ü"/>
            </a:pPr>
            <a:r>
              <a:rPr lang="fr-FR" sz="2000" b="1" dirty="0">
                <a:latin typeface="Arial Narrow" panose="020B0606020202030204" pitchFamily="34" charset="0"/>
              </a:rPr>
              <a:t>Ecoute active et convivialité pour accompagner dans la durée la personne accueillie vers la sortie de son isolement .</a:t>
            </a:r>
          </a:p>
          <a:p>
            <a:endParaRPr lang="fr-FR" sz="2000" b="1" dirty="0">
              <a:latin typeface="Arial Narrow" panose="020B0606020202030204" pitchFamily="34" charset="0"/>
            </a:endParaRP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fr-FR" sz="2000" b="1" dirty="0">
                <a:latin typeface="Arial Narrow" panose="020B0606020202030204" pitchFamily="34" charset="0"/>
              </a:rPr>
              <a:t>Redonner espoir aux familles accueillies puisqu’il a lui-même affronté et franchi les difficultés liés à la maladie mentale d’un proche et qu’il a développé des stratégies facilitant le processus de </a:t>
            </a:r>
            <a:r>
              <a:rPr lang="fr-FR" sz="2000" b="1" dirty="0">
                <a:latin typeface="Arial Narrow" panose="020B0606020202030204" pitchFamily="34" charset="0"/>
                <a:hlinkClick r:id="rId3" tooltip="http://www.solidarites-usagerspsy.fr/s-engager/retablissement-empowerment-et-inclusion-sociale/retablissement/"/>
              </a:rPr>
              <a:t>«rétablissement</a:t>
            </a:r>
            <a:r>
              <a:rPr lang="fr-FR" sz="2000" b="1" dirty="0">
                <a:latin typeface="Arial Narrow" panose="020B0606020202030204" pitchFamily="34" charset="0"/>
              </a:rPr>
              <a:t> » . </a:t>
            </a:r>
          </a:p>
          <a:p>
            <a:r>
              <a:rPr lang="fr-FR" sz="2000" b="1" dirty="0">
                <a:latin typeface="Arial Narrow" panose="020B0606020202030204" pitchFamily="34" charset="0"/>
              </a:rPr>
              <a:t>  </a:t>
            </a:r>
          </a:p>
          <a:p>
            <a:pPr marL="257175" indent="-257175">
              <a:buFont typeface="Wingdings" panose="05000000000000000000" pitchFamily="2" charset="2"/>
              <a:buChar char="ü"/>
            </a:pPr>
            <a:r>
              <a:rPr lang="fr-FR" sz="2000" b="1" dirty="0">
                <a:latin typeface="Arial Narrow" panose="020B0606020202030204" pitchFamily="34" charset="0"/>
              </a:rPr>
              <a:t>Soutenir et responsabiliser la personne accueillie dans la reprise du fil de sa vie (groupe de paroles, groupe d’entraide prospect) en l’aidant à mobiliser ses ressources de résilience. </a:t>
            </a:r>
          </a:p>
          <a:p>
            <a:endParaRPr lang="fr-FR" sz="2000" b="1" dirty="0">
              <a:latin typeface="Arial Narrow" panose="020B0606020202030204" pitchFamily="34" charset="0"/>
            </a:endParaRPr>
          </a:p>
          <a:p>
            <a:pPr marL="257175" indent="-257175">
              <a:buFont typeface="Wingdings" panose="05000000000000000000" pitchFamily="2" charset="2"/>
              <a:buChar char="ü"/>
            </a:pPr>
            <a:r>
              <a:rPr lang="fr-FR" sz="2000" b="1" dirty="0">
                <a:latin typeface="Arial Narrow" panose="020B0606020202030204" pitchFamily="34" charset="0"/>
              </a:rPr>
              <a:t> Informer, former, apporter de l’ expertise (e-learning, offre d’une palette de formation à la carte dans un souci de pair-éducation, colloque, …)</a:t>
            </a:r>
          </a:p>
          <a:p>
            <a:pPr marL="257175" indent="-257175">
              <a:buFont typeface="Wingdings" panose="05000000000000000000" pitchFamily="2" charset="2"/>
              <a:buChar char="ü"/>
            </a:pPr>
            <a:endParaRPr lang="fr-FR" sz="2000" b="1" dirty="0">
              <a:latin typeface="Arial Narrow" panose="020B0606020202030204" pitchFamily="34" charset="0"/>
            </a:endParaRPr>
          </a:p>
          <a:p>
            <a:pPr marL="257175" indent="-257175">
              <a:buFont typeface="Wingdings" panose="05000000000000000000" pitchFamily="2" charset="2"/>
              <a:buChar char="ü"/>
            </a:pPr>
            <a:r>
              <a:rPr lang="fr-FR" sz="2000" b="1" dirty="0">
                <a:latin typeface="Arial Narrow" panose="020B0606020202030204" pitchFamily="34" charset="0"/>
              </a:rPr>
              <a:t>Déstigmatiser et Porter des plaidoyers (pratiques de soins et d’accompagnement) </a:t>
            </a:r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C1D3D268-BF86-4AB0-B1D9-EB6959CF8491}"/>
              </a:ext>
            </a:extLst>
          </p:cNvPr>
          <p:cNvSpPr/>
          <p:nvPr/>
        </p:nvSpPr>
        <p:spPr>
          <a:xfrm>
            <a:off x="522590" y="1556792"/>
            <a:ext cx="964898" cy="5150294"/>
          </a:xfrm>
          <a:prstGeom prst="downArrow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FORMER-INFORMER</a:t>
            </a:r>
          </a:p>
        </p:txBody>
      </p:sp>
      <p:pic>
        <p:nvPicPr>
          <p:cNvPr id="6" name="Google Shape;235;gf2acc56bf5_2_780">
            <a:extLst>
              <a:ext uri="{FF2B5EF4-FFF2-40B4-BE49-F238E27FC236}">
                <a16:creationId xmlns:a16="http://schemas.microsoft.com/office/drawing/2014/main" id="{8B662F81-0460-4C73-A0B1-D5081DE7B42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13165" y="5752974"/>
            <a:ext cx="1196710" cy="12282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7889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0F0F686-625B-47D3-ABBE-B7105B956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8D766-E39B-4A96-A445-6CD16123FC18}" type="datetime1">
              <a:rPr lang="fr-FR" smtClean="0"/>
              <a:pPr/>
              <a:t>29/05/2023</a:t>
            </a:fld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15B9000-C0AF-4A79-AF3E-0CFB97DA3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54702" y="6520291"/>
            <a:ext cx="2133600" cy="365125"/>
          </a:xfrm>
        </p:spPr>
        <p:txBody>
          <a:bodyPr/>
          <a:lstStyle/>
          <a:p>
            <a:fld id="{C8100989-B75F-4602-84D8-19856CD6A586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D93E5845-3E90-4BA4-B303-5A5AC02D9235}"/>
              </a:ext>
            </a:extLst>
          </p:cNvPr>
          <p:cNvSpPr txBox="1">
            <a:spLocks/>
          </p:cNvSpPr>
          <p:nvPr/>
        </p:nvSpPr>
        <p:spPr>
          <a:xfrm>
            <a:off x="651641" y="129010"/>
            <a:ext cx="10310649" cy="99169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fr-FR" sz="2800" cap="all" dirty="0">
                <a:solidFill>
                  <a:srgbClr val="0072C6"/>
                </a:solidFill>
                <a:latin typeface="Impact" pitchFamily="34" charset="0"/>
              </a:rPr>
              <a:t>Donner A L’Aidant  LA possibilité (et </a:t>
            </a:r>
            <a:r>
              <a:rPr lang="fr-FR" sz="2800" cap="all" dirty="0" err="1">
                <a:solidFill>
                  <a:srgbClr val="0072C6"/>
                </a:solidFill>
                <a:latin typeface="Impact" pitchFamily="34" charset="0"/>
              </a:rPr>
              <a:t>lE</a:t>
            </a:r>
            <a:r>
              <a:rPr lang="fr-FR" sz="2800" cap="all" dirty="0">
                <a:solidFill>
                  <a:srgbClr val="0072C6"/>
                </a:solidFill>
                <a:latin typeface="Impact" pitchFamily="34" charset="0"/>
              </a:rPr>
              <a:t> TEMPS) DE CONSTRUIRE SON chemin personnel d’EMPOWERMENT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B5C9DDD6-ECE9-4EBE-9AED-FA014F7F8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6802" y="1675127"/>
            <a:ext cx="8229600" cy="4383891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endParaRPr lang="fr-FR" sz="2800" b="1" dirty="0"/>
          </a:p>
          <a:p>
            <a:pPr marL="0" lvl="1" indent="0">
              <a:buNone/>
            </a:pPr>
            <a:endParaRPr lang="fr-FR" sz="2800" b="1" dirty="0"/>
          </a:p>
          <a:p>
            <a:pPr marL="342900" lvl="1" indent="-342900">
              <a:buFont typeface="Wingdings" pitchFamily="2" charset="2"/>
              <a:buChar char="§"/>
            </a:pPr>
            <a:endParaRPr lang="fr-FR" sz="2800" b="1" dirty="0"/>
          </a:p>
          <a:p>
            <a:pPr marL="400050" lvl="2" indent="0">
              <a:buNone/>
            </a:pPr>
            <a:endParaRPr lang="fr-FR" sz="2600" b="1" dirty="0"/>
          </a:p>
          <a:p>
            <a:pPr marL="342900" lvl="1" indent="-342900">
              <a:buFont typeface="Wingdings" pitchFamily="2" charset="2"/>
              <a:buChar char="§"/>
            </a:pPr>
            <a:endParaRPr lang="fr-FR" sz="2800" b="1" dirty="0"/>
          </a:p>
          <a:p>
            <a:pPr marL="400050" lvl="2" indent="0">
              <a:buNone/>
            </a:pPr>
            <a:endParaRPr lang="fr-FR" sz="2600" b="1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136772AC-3E45-4F44-8EA6-672A26BC958D}"/>
              </a:ext>
            </a:extLst>
          </p:cNvPr>
          <p:cNvSpPr/>
          <p:nvPr/>
        </p:nvSpPr>
        <p:spPr>
          <a:xfrm>
            <a:off x="4948131" y="1563110"/>
            <a:ext cx="2053966" cy="95588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tx1"/>
                </a:solidFill>
              </a:rPr>
              <a:t>Pouvoir d’agir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FEFD5C62-3559-43F0-86A6-68B4DA068702}"/>
              </a:ext>
            </a:extLst>
          </p:cNvPr>
          <p:cNvSpPr/>
          <p:nvPr/>
        </p:nvSpPr>
        <p:spPr>
          <a:xfrm>
            <a:off x="1345324" y="2360064"/>
            <a:ext cx="3386009" cy="147321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tx1"/>
                </a:solidFill>
              </a:rPr>
              <a:t>Agir</a:t>
            </a:r>
          </a:p>
          <a:p>
            <a:pPr algn="ctr"/>
            <a:r>
              <a:rPr lang="fr-FR" sz="2000" b="1" dirty="0">
                <a:solidFill>
                  <a:schemeClr val="tx1"/>
                </a:solidFill>
              </a:rPr>
              <a:t>Passer de « proche-aidant » à « pair-aidant  famille »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E95C3820-3C8B-414A-818D-81D25BE7A600}"/>
              </a:ext>
            </a:extLst>
          </p:cNvPr>
          <p:cNvSpPr/>
          <p:nvPr/>
        </p:nvSpPr>
        <p:spPr>
          <a:xfrm>
            <a:off x="1955031" y="4107076"/>
            <a:ext cx="2446342" cy="107565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tx1"/>
                </a:solidFill>
              </a:rPr>
              <a:t>Reconnaitre sa propre expertise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DF0A4B5B-9F29-4010-AC63-D9311767138D}"/>
              </a:ext>
            </a:extLst>
          </p:cNvPr>
          <p:cNvSpPr/>
          <p:nvPr/>
        </p:nvSpPr>
        <p:spPr>
          <a:xfrm>
            <a:off x="7200076" y="2560188"/>
            <a:ext cx="2574309" cy="95202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 b="1" dirty="0">
              <a:solidFill>
                <a:schemeClr val="tx1"/>
              </a:solidFill>
            </a:endParaRPr>
          </a:p>
          <a:p>
            <a:pPr algn="ctr"/>
            <a:r>
              <a:rPr lang="fr-FR" sz="2000" b="1" dirty="0">
                <a:solidFill>
                  <a:schemeClr val="tx1"/>
                </a:solidFill>
              </a:rPr>
              <a:t>Pas de côté</a:t>
            </a:r>
          </a:p>
          <a:p>
            <a:pPr algn="ctr"/>
            <a:r>
              <a:rPr lang="fr-FR" sz="2000" b="1" dirty="0">
                <a:solidFill>
                  <a:schemeClr val="tx1"/>
                </a:solidFill>
              </a:rPr>
              <a:t>Ne plus subir Partenaire</a:t>
            </a:r>
          </a:p>
          <a:p>
            <a:pPr algn="ctr"/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AC97A8EB-B0EC-4281-846F-C84048724922}"/>
              </a:ext>
            </a:extLst>
          </p:cNvPr>
          <p:cNvSpPr/>
          <p:nvPr/>
        </p:nvSpPr>
        <p:spPr>
          <a:xfrm>
            <a:off x="3284514" y="5182730"/>
            <a:ext cx="2807089" cy="1182781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tx1"/>
                </a:solidFill>
              </a:rPr>
              <a:t>Retrouver confiance en soi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DE0C5703-C6B5-4FD8-BF66-0E22E5A18309}"/>
              </a:ext>
            </a:extLst>
          </p:cNvPr>
          <p:cNvSpPr/>
          <p:nvPr/>
        </p:nvSpPr>
        <p:spPr>
          <a:xfrm>
            <a:off x="7254872" y="3657819"/>
            <a:ext cx="2608680" cy="106301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tx1"/>
                </a:solidFill>
              </a:rPr>
              <a:t>Sortir de la «marginalité »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8442AA94-13E6-43D3-98B1-6C1769AE94D4}"/>
              </a:ext>
            </a:extLst>
          </p:cNvPr>
          <p:cNvSpPr/>
          <p:nvPr/>
        </p:nvSpPr>
        <p:spPr>
          <a:xfrm>
            <a:off x="6623720" y="5190622"/>
            <a:ext cx="2520280" cy="1063013"/>
          </a:xfrm>
          <a:prstGeom prst="ellipse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tx1"/>
                </a:solidFill>
              </a:rPr>
              <a:t>Apprendre</a:t>
            </a:r>
          </a:p>
        </p:txBody>
      </p:sp>
      <p:grpSp>
        <p:nvGrpSpPr>
          <p:cNvPr id="15" name="Groupe 5">
            <a:extLst>
              <a:ext uri="{FF2B5EF4-FFF2-40B4-BE49-F238E27FC236}">
                <a16:creationId xmlns:a16="http://schemas.microsoft.com/office/drawing/2014/main" id="{5B4D117A-9277-4AA5-8206-35B1AAC23548}"/>
              </a:ext>
            </a:extLst>
          </p:cNvPr>
          <p:cNvGrpSpPr>
            <a:grpSpLocks/>
          </p:cNvGrpSpPr>
          <p:nvPr/>
        </p:nvGrpSpPr>
        <p:grpSpPr bwMode="auto">
          <a:xfrm>
            <a:off x="5178153" y="2115382"/>
            <a:ext cx="1598343" cy="2741188"/>
            <a:chOff x="6084888" y="496482"/>
            <a:chExt cx="1949450" cy="3488143"/>
          </a:xfrm>
        </p:grpSpPr>
        <p:pic>
          <p:nvPicPr>
            <p:cNvPr id="16" name="Image 7" descr="blueman_106_01.png">
              <a:extLst>
                <a:ext uri="{FF2B5EF4-FFF2-40B4-BE49-F238E27FC236}">
                  <a16:creationId xmlns:a16="http://schemas.microsoft.com/office/drawing/2014/main" id="{5CB28307-FFE4-451E-84EC-47254256F9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888" y="1268413"/>
              <a:ext cx="1949450" cy="2716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ZoneTexte 17">
              <a:extLst>
                <a:ext uri="{FF2B5EF4-FFF2-40B4-BE49-F238E27FC236}">
                  <a16:creationId xmlns:a16="http://schemas.microsoft.com/office/drawing/2014/main" id="{0FF76AE0-3A4A-417A-9597-B983D7511B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384511">
              <a:off x="7283450" y="496482"/>
              <a:ext cx="720725" cy="1840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8800" dirty="0">
                  <a:solidFill>
                    <a:srgbClr val="0070C0"/>
                  </a:solidFill>
                  <a:latin typeface="Amienne" pitchFamily="82" charset="0"/>
                </a:rPr>
                <a:t>?</a:t>
              </a:r>
            </a:p>
          </p:txBody>
        </p:sp>
      </p:grpSp>
      <p:sp>
        <p:nvSpPr>
          <p:cNvPr id="2" name="Éclair 1">
            <a:extLst>
              <a:ext uri="{FF2B5EF4-FFF2-40B4-BE49-F238E27FC236}">
                <a16:creationId xmlns:a16="http://schemas.microsoft.com/office/drawing/2014/main" id="{E1D525AF-010C-42B9-9C46-18C185DFB346}"/>
              </a:ext>
            </a:extLst>
          </p:cNvPr>
          <p:cNvSpPr/>
          <p:nvPr/>
        </p:nvSpPr>
        <p:spPr>
          <a:xfrm rot="5400000">
            <a:off x="9112395" y="1472708"/>
            <a:ext cx="1316472" cy="1451811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55A426D-C3C5-443F-88F9-90A4E223DD28}"/>
              </a:ext>
            </a:extLst>
          </p:cNvPr>
          <p:cNvSpPr txBox="1"/>
          <p:nvPr/>
        </p:nvSpPr>
        <p:spPr>
          <a:xfrm>
            <a:off x="7647172" y="1320828"/>
            <a:ext cx="20358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Sensibilisation</a:t>
            </a:r>
          </a:p>
          <a:p>
            <a:r>
              <a:rPr lang="fr-FR" b="1" dirty="0"/>
              <a:t>des Partenaires</a:t>
            </a:r>
          </a:p>
          <a:p>
            <a:r>
              <a:rPr lang="fr-FR" b="1" dirty="0"/>
              <a:t>À l’aide aux aidants</a:t>
            </a:r>
          </a:p>
        </p:txBody>
      </p:sp>
      <p:sp>
        <p:nvSpPr>
          <p:cNvPr id="18" name="Nuage 17">
            <a:extLst>
              <a:ext uri="{FF2B5EF4-FFF2-40B4-BE49-F238E27FC236}">
                <a16:creationId xmlns:a16="http://schemas.microsoft.com/office/drawing/2014/main" id="{02E24D74-CA38-4703-AB69-D5F0A3611B56}"/>
              </a:ext>
            </a:extLst>
          </p:cNvPr>
          <p:cNvSpPr/>
          <p:nvPr/>
        </p:nvSpPr>
        <p:spPr>
          <a:xfrm>
            <a:off x="8855936" y="4929434"/>
            <a:ext cx="3198583" cy="819943"/>
          </a:xfrm>
          <a:prstGeom prst="cloud">
            <a:avLst/>
          </a:prstGeom>
          <a:ln>
            <a:solidFill>
              <a:srgbClr val="0072C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/>
              <a:t>Formations, Groupe de paroles, colloque</a:t>
            </a:r>
          </a:p>
        </p:txBody>
      </p:sp>
      <p:sp>
        <p:nvSpPr>
          <p:cNvPr id="19" name="Nuage 18">
            <a:extLst>
              <a:ext uri="{FF2B5EF4-FFF2-40B4-BE49-F238E27FC236}">
                <a16:creationId xmlns:a16="http://schemas.microsoft.com/office/drawing/2014/main" id="{180DD38B-8498-4888-8B62-D0B2176E3133}"/>
              </a:ext>
            </a:extLst>
          </p:cNvPr>
          <p:cNvSpPr/>
          <p:nvPr/>
        </p:nvSpPr>
        <p:spPr>
          <a:xfrm>
            <a:off x="8432081" y="5658775"/>
            <a:ext cx="1909140" cy="995103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/>
              <a:t>BREF</a:t>
            </a:r>
          </a:p>
          <a:p>
            <a:pPr algn="ctr"/>
            <a:r>
              <a:rPr lang="fr-FR" b="1" dirty="0" err="1"/>
              <a:t>Profamille</a:t>
            </a:r>
            <a:endParaRPr lang="fr-FR" b="1" dirty="0"/>
          </a:p>
          <a:p>
            <a:pPr algn="ctr"/>
            <a:r>
              <a:rPr lang="fr-FR" b="1" dirty="0"/>
              <a:t>AVEC…</a:t>
            </a:r>
          </a:p>
        </p:txBody>
      </p:sp>
      <p:sp>
        <p:nvSpPr>
          <p:cNvPr id="20" name="Nuage 19">
            <a:extLst>
              <a:ext uri="{FF2B5EF4-FFF2-40B4-BE49-F238E27FC236}">
                <a16:creationId xmlns:a16="http://schemas.microsoft.com/office/drawing/2014/main" id="{83E6F135-A8AB-421C-A132-54E7A7CA2893}"/>
              </a:ext>
            </a:extLst>
          </p:cNvPr>
          <p:cNvSpPr/>
          <p:nvPr/>
        </p:nvSpPr>
        <p:spPr>
          <a:xfrm>
            <a:off x="9253225" y="3406607"/>
            <a:ext cx="2041174" cy="704946"/>
          </a:xfrm>
          <a:prstGeom prst="cloud">
            <a:avLst/>
          </a:prstGeom>
          <a:ln>
            <a:solidFill>
              <a:srgbClr val="0072C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/>
              <a:t>Accueil de proximité </a:t>
            </a:r>
          </a:p>
        </p:txBody>
      </p:sp>
      <p:sp>
        <p:nvSpPr>
          <p:cNvPr id="21" name="Nuage 20">
            <a:extLst>
              <a:ext uri="{FF2B5EF4-FFF2-40B4-BE49-F238E27FC236}">
                <a16:creationId xmlns:a16="http://schemas.microsoft.com/office/drawing/2014/main" id="{B95EE9CA-B936-4E96-A167-9E34C24F0EA5}"/>
              </a:ext>
            </a:extLst>
          </p:cNvPr>
          <p:cNvSpPr/>
          <p:nvPr/>
        </p:nvSpPr>
        <p:spPr>
          <a:xfrm>
            <a:off x="1955032" y="5117010"/>
            <a:ext cx="1565257" cy="704946"/>
          </a:xfrm>
          <a:prstGeom prst="cloud">
            <a:avLst/>
          </a:prstGeom>
          <a:ln>
            <a:solidFill>
              <a:srgbClr val="0072C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/>
              <a:t>Prospect</a:t>
            </a:r>
          </a:p>
        </p:txBody>
      </p:sp>
      <p:sp>
        <p:nvSpPr>
          <p:cNvPr id="23" name="Nuage 22">
            <a:extLst>
              <a:ext uri="{FF2B5EF4-FFF2-40B4-BE49-F238E27FC236}">
                <a16:creationId xmlns:a16="http://schemas.microsoft.com/office/drawing/2014/main" id="{B95EE9CA-B936-4E96-A167-9E34C24F0EA5}"/>
              </a:ext>
            </a:extLst>
          </p:cNvPr>
          <p:cNvSpPr/>
          <p:nvPr/>
        </p:nvSpPr>
        <p:spPr>
          <a:xfrm>
            <a:off x="3057947" y="1773744"/>
            <a:ext cx="1712198" cy="742028"/>
          </a:xfrm>
          <a:prstGeom prst="cloud">
            <a:avLst/>
          </a:prstGeom>
          <a:ln>
            <a:solidFill>
              <a:srgbClr val="0072C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/>
              <a:t>Bénévole</a:t>
            </a:r>
          </a:p>
        </p:txBody>
      </p:sp>
      <p:sp>
        <p:nvSpPr>
          <p:cNvPr id="22" name="Flèche courbée vers le bas 21"/>
          <p:cNvSpPr/>
          <p:nvPr/>
        </p:nvSpPr>
        <p:spPr>
          <a:xfrm>
            <a:off x="4016300" y="1215610"/>
            <a:ext cx="3807893" cy="53991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25" name="Google Shape;235;gf2acc56bf5_2_780">
            <a:extLst>
              <a:ext uri="{FF2B5EF4-FFF2-40B4-BE49-F238E27FC236}">
                <a16:creationId xmlns:a16="http://schemas.microsoft.com/office/drawing/2014/main" id="{81EBFE7F-EED7-48D2-90F8-734D4F7D28A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13165" y="5752974"/>
            <a:ext cx="1196710" cy="12282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044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3" grpId="0"/>
      <p:bldP spid="18" grpId="0" animBg="1"/>
      <p:bldP spid="19" grpId="0" animBg="1"/>
      <p:bldP spid="20" grpId="0" animBg="1"/>
      <p:bldP spid="21" grpId="0" animBg="1"/>
      <p:bldP spid="23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9F2858-0CB2-49B7-91C3-4368D8AFD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80" y="-276846"/>
            <a:ext cx="10515600" cy="1325563"/>
          </a:xfrm>
        </p:spPr>
        <p:txBody>
          <a:bodyPr/>
          <a:lstStyle/>
          <a:p>
            <a:r>
              <a:rPr lang="fr-FR" b="1" dirty="0">
                <a:solidFill>
                  <a:srgbClr val="0070C0"/>
                </a:solidFill>
              </a:rPr>
              <a:t>Un point d’attention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F1DB4C7-513B-4F79-A3A6-9B3FF6A2A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8D766-E39B-4A96-A445-6CD16123FC18}" type="datetime1">
              <a:rPr lang="fr-FR" smtClean="0"/>
              <a:pPr/>
              <a:t>29/05/2023</a:t>
            </a:fld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4BD868B-3428-4950-8EEB-D180CE97F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00989-B75F-4602-84D8-19856CD6A586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290C71D9-1F67-4974-B12B-41AF6CDBAA25}"/>
              </a:ext>
            </a:extLst>
          </p:cNvPr>
          <p:cNvSpPr txBox="1">
            <a:spLocks/>
          </p:cNvSpPr>
          <p:nvPr/>
        </p:nvSpPr>
        <p:spPr>
          <a:xfrm>
            <a:off x="261611" y="2612102"/>
            <a:ext cx="763999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fr-FR" sz="2000" b="1" dirty="0">
                <a:solidFill>
                  <a:srgbClr val="0073C5"/>
                </a:solidFill>
              </a:rPr>
              <a:t>     D’informations :                                              </a:t>
            </a:r>
            <a:r>
              <a:rPr lang="fr-FR" sz="2000" b="1" dirty="0">
                <a:solidFill>
                  <a:srgbClr val="FF0000"/>
                </a:solidFill>
              </a:rPr>
              <a:t>41,5%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FR" sz="2000" b="1" dirty="0">
                <a:solidFill>
                  <a:srgbClr val="0073C5"/>
                </a:solidFill>
              </a:rPr>
              <a:t>     De formation :                                                 </a:t>
            </a:r>
            <a:r>
              <a:rPr lang="fr-FR" sz="2000" b="1" dirty="0">
                <a:solidFill>
                  <a:srgbClr val="41C3F4"/>
                </a:solidFill>
              </a:rPr>
              <a:t>19,6%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FR" sz="2000" b="1" dirty="0">
                <a:solidFill>
                  <a:srgbClr val="0073C5"/>
                </a:solidFill>
              </a:rPr>
              <a:t>     D’échanges :                                                    </a:t>
            </a:r>
            <a:r>
              <a:rPr lang="fr-FR" sz="2000" b="1" dirty="0">
                <a:solidFill>
                  <a:srgbClr val="FF0000"/>
                </a:solidFill>
              </a:rPr>
              <a:t>38,7%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FR" sz="2000" b="1" dirty="0">
                <a:solidFill>
                  <a:srgbClr val="0073C5"/>
                </a:solidFill>
              </a:rPr>
              <a:t>     De relais par un professionnel :                  </a:t>
            </a:r>
            <a:r>
              <a:rPr lang="fr-FR" sz="2000" b="1" dirty="0">
                <a:solidFill>
                  <a:srgbClr val="FF0000"/>
                </a:solidFill>
              </a:rPr>
              <a:t>40,8%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FR" sz="2000" b="1" dirty="0">
                <a:solidFill>
                  <a:srgbClr val="0073C5"/>
                </a:solidFill>
              </a:rPr>
              <a:t>     De repos et de répit :                                     </a:t>
            </a:r>
            <a:r>
              <a:rPr lang="fr-FR" sz="2000" b="1" dirty="0">
                <a:solidFill>
                  <a:srgbClr val="FF0000"/>
                </a:solidFill>
              </a:rPr>
              <a:t>31,3%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FR" sz="2000" b="1" dirty="0">
                <a:solidFill>
                  <a:srgbClr val="0073C5"/>
                </a:solidFill>
              </a:rPr>
              <a:t>     D’un suivi médical :                                        </a:t>
            </a:r>
            <a:r>
              <a:rPr lang="fr-FR" sz="2000" b="1" dirty="0">
                <a:solidFill>
                  <a:srgbClr val="41C3F4"/>
                </a:solidFill>
              </a:rPr>
              <a:t>15,4%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FR" sz="2000" b="1" dirty="0">
                <a:solidFill>
                  <a:srgbClr val="0073C5"/>
                </a:solidFill>
              </a:rPr>
              <a:t>     D’aménagement de la vie professionnelle :    </a:t>
            </a:r>
            <a:r>
              <a:rPr lang="fr-FR" sz="2000" b="1" dirty="0">
                <a:solidFill>
                  <a:srgbClr val="41C3F4"/>
                </a:solidFill>
              </a:rPr>
              <a:t>7%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FR" sz="2000" b="1" dirty="0">
                <a:solidFill>
                  <a:srgbClr val="0073C5"/>
                </a:solidFill>
              </a:rPr>
              <a:t>    D’un soutien administratif :                          </a:t>
            </a:r>
            <a:r>
              <a:rPr lang="fr-FR" sz="2000" b="1" dirty="0">
                <a:solidFill>
                  <a:srgbClr val="41C3F4"/>
                </a:solidFill>
              </a:rPr>
              <a:t>26,7%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FR" sz="2000" b="1" dirty="0">
                <a:solidFill>
                  <a:srgbClr val="0073C5"/>
                </a:solidFill>
              </a:rPr>
              <a:t>    Autre chose :                                                    </a:t>
            </a:r>
            <a:r>
              <a:rPr lang="fr-FR" sz="2000" b="1" dirty="0">
                <a:solidFill>
                  <a:srgbClr val="41C3F4"/>
                </a:solidFill>
              </a:rPr>
              <a:t>20,7%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FR" sz="2000" b="1" dirty="0">
                <a:solidFill>
                  <a:srgbClr val="0073C5"/>
                </a:solidFill>
              </a:rPr>
              <a:t>    Rien :                                                                       </a:t>
            </a:r>
            <a:r>
              <a:rPr lang="fr-FR" sz="2000" b="1" dirty="0">
                <a:solidFill>
                  <a:srgbClr val="41C3F4"/>
                </a:solidFill>
              </a:rPr>
              <a:t>8%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E664528-8BD6-4CD7-A4DE-3EA97EAA988C}"/>
              </a:ext>
            </a:extLst>
          </p:cNvPr>
          <p:cNvSpPr/>
          <p:nvPr/>
        </p:nvSpPr>
        <p:spPr>
          <a:xfrm>
            <a:off x="174080" y="893349"/>
            <a:ext cx="118438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/>
              <a:t>Diminuer la charge mentale de l’entourage c’est aussi soutenir l’autonomie de la personne vivant avec des troubles psychiques.</a:t>
            </a:r>
            <a:endParaRPr lang="fr-FR" sz="2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735372-7000-416C-9AE9-1A2AC7246DC2}"/>
              </a:ext>
            </a:extLst>
          </p:cNvPr>
          <p:cNvSpPr/>
          <p:nvPr/>
        </p:nvSpPr>
        <p:spPr>
          <a:xfrm>
            <a:off x="288115" y="2076539"/>
            <a:ext cx="5960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i="1" dirty="0">
                <a:solidFill>
                  <a:srgbClr val="0073C5"/>
                </a:solidFill>
              </a:rPr>
              <a:t>De quoi auriez-vous le plus besoin à l’avenir ?</a:t>
            </a:r>
            <a:endParaRPr lang="fr-FR" sz="2400" b="1" i="1" dirty="0"/>
          </a:p>
        </p:txBody>
      </p:sp>
      <p:pic>
        <p:nvPicPr>
          <p:cNvPr id="13" name="Google Shape;235;gf2acc56bf5_2_780">
            <a:extLst>
              <a:ext uri="{FF2B5EF4-FFF2-40B4-BE49-F238E27FC236}">
                <a16:creationId xmlns:a16="http://schemas.microsoft.com/office/drawing/2014/main" id="{A658C193-06F9-4061-BD6F-44E11858997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13165" y="5752974"/>
            <a:ext cx="1196710" cy="12282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509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A556893-A991-405B-8EC6-07F8171D9391}"/>
              </a:ext>
            </a:extLst>
          </p:cNvPr>
          <p:cNvSpPr/>
          <p:nvPr/>
        </p:nvSpPr>
        <p:spPr>
          <a:xfrm>
            <a:off x="3810000" y="2138071"/>
            <a:ext cx="4572000" cy="34406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</a:pP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4B25E986-BC86-4781-A05C-EFE679EB11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9336" y="2111167"/>
            <a:ext cx="8712968" cy="4030703"/>
          </a:xfrm>
        </p:spPr>
        <p:txBody>
          <a:bodyPr>
            <a:noAutofit/>
          </a:bodyPr>
          <a:lstStyle/>
          <a:p>
            <a:pPr marL="342892" indent="-342892">
              <a:buFont typeface="Calibri" panose="020F0502020204030204" pitchFamily="34" charset="0"/>
              <a:buChar char="-"/>
            </a:pPr>
            <a:r>
              <a:rPr lang="fr-FR" sz="2400" b="1" dirty="0">
                <a:solidFill>
                  <a:srgbClr val="0070C0"/>
                </a:solidFill>
                <a:latin typeface="+mn-lt"/>
              </a:rPr>
              <a:t>Amorce d’un cercle vertueux </a:t>
            </a:r>
            <a:r>
              <a:rPr lang="fr-FR" sz="2400" b="1" dirty="0">
                <a:solidFill>
                  <a:srgbClr val="0070C0"/>
                </a:solidFill>
              </a:rPr>
              <a:t>favorisant le processus de rétablissement de la personne </a:t>
            </a:r>
            <a:r>
              <a:rPr lang="fr-FR" sz="2400" dirty="0">
                <a:latin typeface="+mn-lt"/>
                <a:ea typeface="Times New Roman" panose="02020603050405020304" pitchFamily="18" charset="0"/>
              </a:rPr>
              <a:t>qui vit avec un trouble psychique </a:t>
            </a:r>
            <a:endParaRPr lang="fr-FR" sz="2400" dirty="0">
              <a:latin typeface="+mn-lt"/>
            </a:endParaRPr>
          </a:p>
          <a:p>
            <a:pPr marL="342892" indent="-342892">
              <a:buFont typeface="Calibri" panose="020F0502020204030204" pitchFamily="34" charset="0"/>
              <a:buChar char="-"/>
            </a:pPr>
            <a:endParaRPr lang="fr-FR" sz="2400" dirty="0">
              <a:latin typeface="+mn-lt"/>
            </a:endParaRPr>
          </a:p>
          <a:p>
            <a:pPr marL="342892" indent="-342892">
              <a:buFont typeface="Calibri" panose="020F0502020204030204" pitchFamily="34" charset="0"/>
              <a:buChar char="-"/>
            </a:pPr>
            <a:r>
              <a:rPr lang="fr-FR" sz="2400" b="1" dirty="0">
                <a:solidFill>
                  <a:srgbClr val="0070C0"/>
                </a:solidFill>
                <a:latin typeface="+mn-lt"/>
                <a:ea typeface="Times New Roman" panose="02020603050405020304" pitchFamily="18" charset="0"/>
              </a:rPr>
              <a:t>Investissement à court et long terme pour </a:t>
            </a:r>
            <a:r>
              <a:rPr lang="fr-FR" sz="2400" b="1" dirty="0">
                <a:solidFill>
                  <a:srgbClr val="0070C0"/>
                </a:solidFill>
                <a:latin typeface="+mn-lt"/>
              </a:rPr>
              <a:t>le maintien de l’entourage en bonne santé </a:t>
            </a:r>
            <a:endParaRPr lang="fr-FR" sz="2400" dirty="0">
              <a:latin typeface="+mn-lt"/>
            </a:endParaRPr>
          </a:p>
          <a:p>
            <a:pPr marL="342892" indent="-342892">
              <a:buFont typeface="Calibri" panose="020F0502020204030204" pitchFamily="34" charset="0"/>
              <a:buChar char="-"/>
            </a:pPr>
            <a:endParaRPr lang="fr-FR" sz="2400" dirty="0">
              <a:latin typeface="+mn-lt"/>
            </a:endParaRPr>
          </a:p>
          <a:p>
            <a:pPr marL="342892" indent="-342892">
              <a:buFont typeface="Calibri" panose="020F0502020204030204" pitchFamily="34" charset="0"/>
              <a:buChar char="-"/>
            </a:pPr>
            <a:r>
              <a:rPr lang="fr-FR" sz="2400" b="1" dirty="0">
                <a:solidFill>
                  <a:srgbClr val="0070C0"/>
                </a:solidFill>
              </a:rPr>
              <a:t>Un puissant levier de transformation</a:t>
            </a:r>
            <a:r>
              <a:rPr lang="fr-FR" sz="2400" dirty="0">
                <a:latin typeface="+mn-lt"/>
              </a:rPr>
              <a:t> </a:t>
            </a:r>
          </a:p>
          <a:p>
            <a:pPr marL="642937" lvl="1" indent="-342900">
              <a:buFont typeface="Wingdings" panose="05000000000000000000" pitchFamily="2" charset="2"/>
              <a:buChar char="Ø"/>
            </a:pPr>
            <a:r>
              <a:rPr lang="fr-FR" sz="2400" dirty="0">
                <a:latin typeface="+mn-lt"/>
              </a:rPr>
              <a:t>Individuelle: ne plus subir mais agir</a:t>
            </a:r>
            <a:r>
              <a:rPr lang="fr-FR" dirty="0"/>
              <a:t> </a:t>
            </a:r>
            <a:r>
              <a:rPr lang="fr-FR" sz="2400" dirty="0">
                <a:latin typeface="+mn-lt"/>
              </a:rPr>
              <a:t>sur </a:t>
            </a:r>
            <a:r>
              <a:rPr lang="fr-FR" dirty="0"/>
              <a:t>ses propres conduites…</a:t>
            </a:r>
          </a:p>
          <a:p>
            <a:pPr marL="642937" lvl="1" indent="-342900">
              <a:buFont typeface="Wingdings" panose="05000000000000000000" pitchFamily="2" charset="2"/>
              <a:buChar char="Ø"/>
            </a:pPr>
            <a:r>
              <a:rPr lang="fr-FR" dirty="0"/>
              <a:t>Collective:</a:t>
            </a:r>
            <a:endParaRPr lang="fr-FR" sz="2400" dirty="0"/>
          </a:p>
          <a:p>
            <a:pPr marL="1100137" lvl="2" indent="-342900">
              <a:buFont typeface="Wingdings" panose="05000000000000000000" pitchFamily="2" charset="2"/>
              <a:buChar char="v"/>
            </a:pPr>
            <a:r>
              <a:rPr lang="fr-FR" sz="2400" dirty="0"/>
              <a:t>agir sur les organisations, les pratiques</a:t>
            </a:r>
            <a:r>
              <a:rPr lang="fr-FR" sz="2400" dirty="0">
                <a:latin typeface="+mn-lt"/>
              </a:rPr>
              <a:t>, </a:t>
            </a:r>
          </a:p>
          <a:p>
            <a:pPr marL="1100137" lvl="2" indent="-342900">
              <a:buFont typeface="Wingdings" panose="05000000000000000000" pitchFamily="2" charset="2"/>
              <a:buChar char="v"/>
            </a:pPr>
            <a:r>
              <a:rPr lang="fr-FR" sz="2400" dirty="0">
                <a:latin typeface="+mn-lt"/>
              </a:rPr>
              <a:t>participer à la déstigmatisation</a:t>
            </a:r>
          </a:p>
          <a:p>
            <a:endParaRPr lang="fr-FR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0429F5-B526-4921-923E-9472467759B8}"/>
              </a:ext>
            </a:extLst>
          </p:cNvPr>
          <p:cNvSpPr/>
          <p:nvPr/>
        </p:nvSpPr>
        <p:spPr>
          <a:xfrm>
            <a:off x="8832304" y="4659176"/>
            <a:ext cx="1512168" cy="1458162"/>
          </a:xfrm>
          <a:prstGeom prst="rect">
            <a:avLst/>
          </a:prstGeom>
          <a:gradFill flip="none" rotWithShape="1">
            <a:gsLst>
              <a:gs pos="0">
                <a:srgbClr val="0072C6">
                  <a:shade val="30000"/>
                  <a:satMod val="115000"/>
                </a:srgbClr>
              </a:gs>
              <a:gs pos="50000">
                <a:srgbClr val="0072C6">
                  <a:shade val="67500"/>
                  <a:satMod val="115000"/>
                </a:srgbClr>
              </a:gs>
              <a:gs pos="100000">
                <a:srgbClr val="0072C6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F145E28F-F42F-47B4-BC0C-07C66CE20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852" y="171218"/>
            <a:ext cx="11708296" cy="796950"/>
          </a:xfrm>
          <a:noFill/>
        </p:spPr>
        <p:txBody>
          <a:bodyPr>
            <a:noAutofit/>
          </a:bodyPr>
          <a:lstStyle/>
          <a:p>
            <a:r>
              <a:rPr lang="fr-FR" sz="3600" b="1" dirty="0">
                <a:solidFill>
                  <a:srgbClr val="0072C6"/>
                </a:solidFill>
                <a:latin typeface="+mn-lt"/>
              </a:rPr>
              <a:t>L’aide aux aidants, </a:t>
            </a:r>
            <a:r>
              <a:rPr lang="fr-FR" sz="3600" b="1" dirty="0">
                <a:solidFill>
                  <a:srgbClr val="0072C6"/>
                </a:solidFill>
                <a:latin typeface="+mn-lt"/>
                <a:ea typeface="Times New Roman" panose="02020603050405020304" pitchFamily="18" charset="0"/>
              </a:rPr>
              <a:t>soutien à  l’entourage: un </a:t>
            </a:r>
            <a:r>
              <a:rPr lang="fr-FR" sz="3600" b="1" dirty="0">
                <a:solidFill>
                  <a:srgbClr val="0072C6"/>
                </a:solidFill>
                <a:latin typeface="+mn-lt"/>
              </a:rPr>
              <a:t>enjeu à relever</a:t>
            </a:r>
          </a:p>
        </p:txBody>
      </p:sp>
      <p:pic>
        <p:nvPicPr>
          <p:cNvPr id="8" name="Image 7" descr="sablier02.jpg">
            <a:extLst>
              <a:ext uri="{FF2B5EF4-FFF2-40B4-BE49-F238E27FC236}">
                <a16:creationId xmlns:a16="http://schemas.microsoft.com/office/drawing/2014/main" id="{995DAC47-A379-4516-9B82-E92E402676A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0036412" y="2210280"/>
            <a:ext cx="1214683" cy="1304738"/>
          </a:xfrm>
          <a:prstGeom prst="ellipse">
            <a:avLst/>
          </a:prstGeom>
        </p:spPr>
      </p:pic>
      <p:pic>
        <p:nvPicPr>
          <p:cNvPr id="9" name="Image 8" descr="imagesCAU3G6MQ.jpg">
            <a:extLst>
              <a:ext uri="{FF2B5EF4-FFF2-40B4-BE49-F238E27FC236}">
                <a16:creationId xmlns:a16="http://schemas.microsoft.com/office/drawing/2014/main" id="{FD45745D-F295-48F1-98E3-D09BA35BFDF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0811647" y="3909872"/>
            <a:ext cx="1298228" cy="1298266"/>
          </a:xfrm>
          <a:prstGeom prst="ellipse">
            <a:avLst/>
          </a:prstGeom>
        </p:spPr>
      </p:pic>
      <p:pic>
        <p:nvPicPr>
          <p:cNvPr id="11" name="Google Shape;235;gf2acc56bf5_2_780">
            <a:extLst>
              <a:ext uri="{FF2B5EF4-FFF2-40B4-BE49-F238E27FC236}">
                <a16:creationId xmlns:a16="http://schemas.microsoft.com/office/drawing/2014/main" id="{C1084A45-4033-467D-8B0B-D58515EE595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13165" y="5752974"/>
            <a:ext cx="1196710" cy="122822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472BC4F-B809-4488-9150-8C693CBD7725}"/>
              </a:ext>
            </a:extLst>
          </p:cNvPr>
          <p:cNvSpPr/>
          <p:nvPr/>
        </p:nvSpPr>
        <p:spPr>
          <a:xfrm>
            <a:off x="9389818" y="3485230"/>
            <a:ext cx="27508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</a:rPr>
              <a:t>Du temps et des moyens</a:t>
            </a:r>
          </a:p>
        </p:txBody>
      </p:sp>
    </p:spTree>
    <p:extLst>
      <p:ext uri="{BB962C8B-B14F-4D97-AF65-F5344CB8AC3E}">
        <p14:creationId xmlns:p14="http://schemas.microsoft.com/office/powerpoint/2010/main" val="221378457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ce réservé du numéro de diapositive 1">
            <a:extLst>
              <a:ext uri="{FF2B5EF4-FFF2-40B4-BE49-F238E27FC236}">
                <a16:creationId xmlns:a16="http://schemas.microsoft.com/office/drawing/2014/main" id="{690B61CF-F16F-4A70-B53E-758A450B8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767E78B-A4E6-42E9-809A-DBAAD3F5E908}" type="slidenum">
              <a:rPr lang="fr-FR" altLang="fr-FR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7" name="Sous-titre 2">
            <a:extLst>
              <a:ext uri="{FF2B5EF4-FFF2-40B4-BE49-F238E27FC236}">
                <a16:creationId xmlns:a16="http://schemas.microsoft.com/office/drawing/2014/main" id="{513A560E-832B-495C-A7FD-59B845123B5B}"/>
              </a:ext>
            </a:extLst>
          </p:cNvPr>
          <p:cNvSpPr txBox="1">
            <a:spLocks/>
          </p:cNvSpPr>
          <p:nvPr/>
        </p:nvSpPr>
        <p:spPr>
          <a:xfrm>
            <a:off x="696616" y="3601950"/>
            <a:ext cx="10657184" cy="2663825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  <a:defRPr/>
            </a:pPr>
            <a:endParaRPr lang="fr-FR" b="1" i="1" dirty="0">
              <a:solidFill>
                <a:srgbClr val="0070C0"/>
              </a:solidFill>
            </a:endParaRPr>
          </a:p>
          <a:p>
            <a:pPr marL="0" indent="0" algn="ctr">
              <a:lnSpc>
                <a:spcPct val="120000"/>
              </a:lnSpc>
              <a:buNone/>
              <a:defRPr/>
            </a:pPr>
            <a:r>
              <a:rPr lang="fr-FR" sz="2800" cap="all" dirty="0">
                <a:solidFill>
                  <a:srgbClr val="0072C6"/>
                </a:solidFill>
                <a:latin typeface="Impact" pitchFamily="34" charset="0"/>
                <a:ea typeface="+mj-ea"/>
                <a:cs typeface="+mj-cs"/>
              </a:rPr>
              <a:t>Avant l’accès aux soins</a:t>
            </a:r>
            <a:r>
              <a:rPr lang="fr-FR" b="1" i="1" dirty="0">
                <a:solidFill>
                  <a:srgbClr val="0070C0"/>
                </a:solidFill>
              </a:rPr>
              <a:t>, la famille est souvent seule face aux réalités des premiers troubles engendrés par la maladie de son proche. </a:t>
            </a:r>
            <a:endParaRPr lang="fr-FR" b="1" i="1" cap="small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 algn="ctr">
              <a:lnSpc>
                <a:spcPct val="120000"/>
              </a:lnSpc>
              <a:buNone/>
              <a:defRPr/>
            </a:pPr>
            <a:r>
              <a:rPr lang="fr-FR" sz="2800" b="1" i="1" cap="small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Baromètre Unafam: 92% </a:t>
            </a:r>
            <a:r>
              <a:rPr lang="fr-FR" sz="2800" b="1" i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des répondants se sont sentis seuls face à la maladie/handicap d’un proche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DE63CE8A-F7B2-4C44-9155-51E30BDD20F8}"/>
              </a:ext>
            </a:extLst>
          </p:cNvPr>
          <p:cNvSpPr txBox="1">
            <a:spLocks/>
          </p:cNvSpPr>
          <p:nvPr/>
        </p:nvSpPr>
        <p:spPr>
          <a:xfrm>
            <a:off x="304179" y="358646"/>
            <a:ext cx="7994995" cy="7969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lang="fr-FR" sz="2800" b="0" kern="1200" cap="all" baseline="0" dirty="0" smtClean="0">
                <a:solidFill>
                  <a:srgbClr val="0072C6"/>
                </a:solidFill>
                <a:latin typeface="Impact" pitchFamily="34" charset="0"/>
                <a:ea typeface="+mj-ea"/>
                <a:cs typeface="+mj-cs"/>
              </a:defRPr>
            </a:lvl1pPr>
          </a:lstStyle>
          <a:p>
            <a:r>
              <a:rPr lang="fr-FR" dirty="0"/>
              <a:t>Pourquoi une aide a l’entourage?</a:t>
            </a:r>
          </a:p>
          <a:p>
            <a:endParaRPr lang="fr-FR" dirty="0"/>
          </a:p>
          <a:p>
            <a:pPr algn="l"/>
            <a:r>
              <a:rPr lang="fr-FR" b="1" cap="none" dirty="0">
                <a:latin typeface="Calibri" panose="020F0502020204030204" pitchFamily="34" charset="0"/>
                <a:cs typeface="Calibri" panose="020F0502020204030204" pitchFamily="34" charset="0"/>
              </a:rPr>
              <a:t>1- Parce qu’ils sont vos partenaires dans le « prendre soin » de la personne</a:t>
            </a:r>
          </a:p>
          <a:p>
            <a:pPr algn="l"/>
            <a:r>
              <a:rPr lang="fr-FR" b="1" cap="none" dirty="0">
                <a:latin typeface="Calibri" panose="020F0502020204030204" pitchFamily="34" charset="0"/>
                <a:cs typeface="Calibri" panose="020F0502020204030204" pitchFamily="34" charset="0"/>
              </a:rPr>
              <a:t>2- Parce qu’ils sont rendus vulnérables par les troubles de leurs proches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8622A2B-73C9-4F20-BC0F-E106A99C77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3128" y="197991"/>
            <a:ext cx="3158144" cy="3610030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8" name="Google Shape;235;gf2acc56bf5_2_780">
            <a:extLst>
              <a:ext uri="{FF2B5EF4-FFF2-40B4-BE49-F238E27FC236}">
                <a16:creationId xmlns:a16="http://schemas.microsoft.com/office/drawing/2014/main" id="{A472CDF9-5A48-42B4-B9A4-D2EFAA7823B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13165" y="5752974"/>
            <a:ext cx="1196710" cy="12282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oogle Shape;229;gf2acc56bf5_2_780"/>
          <p:cNvGrpSpPr/>
          <p:nvPr/>
        </p:nvGrpSpPr>
        <p:grpSpPr>
          <a:xfrm>
            <a:off x="8225" y="-4457"/>
            <a:ext cx="12183775" cy="6862457"/>
            <a:chOff x="-20557" y="-33114"/>
            <a:chExt cx="12183775" cy="6862457"/>
          </a:xfrm>
        </p:grpSpPr>
        <p:pic>
          <p:nvPicPr>
            <p:cNvPr id="230" name="Google Shape;230;gf2acc56bf5_2_780"/>
            <p:cNvPicPr preferRelativeResize="0"/>
            <p:nvPr/>
          </p:nvPicPr>
          <p:blipFill rotWithShape="1">
            <a:blip r:embed="rId3">
              <a:alphaModFix/>
            </a:blip>
            <a:srcRect l="-395" t="29739" r="-26" b="1495"/>
            <a:stretch/>
          </p:blipFill>
          <p:spPr>
            <a:xfrm>
              <a:off x="10015331" y="-33114"/>
              <a:ext cx="2147887" cy="19711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1" name="Google Shape;231;gf2acc56bf5_2_780"/>
            <p:cNvPicPr preferRelativeResize="0"/>
            <p:nvPr/>
          </p:nvPicPr>
          <p:blipFill rotWithShape="1">
            <a:blip r:embed="rId4">
              <a:alphaModFix/>
            </a:blip>
            <a:srcRect l="16969" b="22878"/>
            <a:stretch/>
          </p:blipFill>
          <p:spPr>
            <a:xfrm>
              <a:off x="-20557" y="4987908"/>
              <a:ext cx="1924391" cy="184143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2" name="Google Shape;232;gf2acc56bf5_2_780"/>
          <p:cNvSpPr txBox="1"/>
          <p:nvPr/>
        </p:nvSpPr>
        <p:spPr>
          <a:xfrm>
            <a:off x="-2758350" y="2289700"/>
            <a:ext cx="39666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33" name="Google Shape;233;gf2acc56bf5_2_780"/>
          <p:cNvSpPr txBox="1"/>
          <p:nvPr/>
        </p:nvSpPr>
        <p:spPr>
          <a:xfrm>
            <a:off x="249961" y="328262"/>
            <a:ext cx="11245063" cy="12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</a:pPr>
            <a:r>
              <a:rPr lang="fr-FR" sz="3000" b="1" i="0" u="none" strike="noStrike" cap="none" dirty="0">
                <a:solidFill>
                  <a:srgbClr val="293896"/>
                </a:solidFill>
                <a:latin typeface="Trebuchet MS"/>
                <a:ea typeface="Trebuchet MS"/>
                <a:cs typeface="Trebuchet MS"/>
                <a:sym typeface="Trebuchet MS"/>
              </a:rPr>
              <a:t>Deux caractéristiques de ce temps des premiers symptômes: </a:t>
            </a:r>
          </a:p>
          <a:p>
            <a:pPr lvl="0">
              <a:buClr>
                <a:srgbClr val="000000"/>
              </a:buClr>
              <a:buSzPts val="7000"/>
            </a:pPr>
            <a:r>
              <a:rPr lang="fr-FR" sz="3000" b="1" dirty="0">
                <a:solidFill>
                  <a:srgbClr val="293896"/>
                </a:solidFill>
                <a:latin typeface="Trebuchet MS"/>
                <a:ea typeface="Trebuchet MS"/>
                <a:cs typeface="Trebuchet MS"/>
                <a:sym typeface="Trebuchet MS"/>
              </a:rPr>
              <a:t>	- une errance face à la prise en charge médicale</a:t>
            </a:r>
          </a:p>
          <a:p>
            <a:pPr lvl="0">
              <a:buClr>
                <a:srgbClr val="000000"/>
              </a:buClr>
              <a:buSzPts val="7000"/>
            </a:pPr>
            <a:r>
              <a:rPr lang="fr-FR" sz="3000" b="1" dirty="0">
                <a:solidFill>
                  <a:srgbClr val="293896"/>
                </a:solidFill>
                <a:latin typeface="Trebuchet MS"/>
                <a:ea typeface="Trebuchet MS"/>
                <a:cs typeface="Trebuchet MS"/>
                <a:sym typeface="Trebuchet MS"/>
              </a:rPr>
              <a:t>	- un </a:t>
            </a:r>
            <a:r>
              <a:rPr lang="fr-FR" sz="3000" b="1" i="0" u="none" strike="noStrike" cap="none" dirty="0">
                <a:solidFill>
                  <a:srgbClr val="293896"/>
                </a:solidFill>
                <a:latin typeface="Trebuchet MS"/>
                <a:ea typeface="Trebuchet MS"/>
                <a:cs typeface="Trebuchet MS"/>
                <a:sym typeface="Trebuchet MS"/>
              </a:rPr>
              <a:t>sentiment d’impuissance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</a:pPr>
            <a:r>
              <a:rPr lang="fr-FR" sz="3000" b="1" dirty="0">
                <a:solidFill>
                  <a:srgbClr val="293896"/>
                </a:solidFill>
                <a:latin typeface="Trebuchet MS"/>
                <a:ea typeface="Trebuchet MS"/>
                <a:cs typeface="Trebuchet MS"/>
                <a:sym typeface="Trebuchet MS"/>
              </a:rPr>
              <a:t>	</a:t>
            </a:r>
            <a:endParaRPr sz="3000" b="1" i="0" u="none" strike="noStrike" cap="none" dirty="0">
              <a:solidFill>
                <a:srgbClr val="293896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</a:pPr>
            <a:endParaRPr sz="3000" b="0" i="0" u="none" strike="noStrike" cap="none" dirty="0">
              <a:solidFill>
                <a:srgbClr val="29389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34" name="Google Shape;234;gf2acc56bf5_2_780"/>
          <p:cNvSpPr txBox="1"/>
          <p:nvPr/>
        </p:nvSpPr>
        <p:spPr>
          <a:xfrm>
            <a:off x="8495025" y="219102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751840" marR="714375" lvl="0" indent="163829" algn="l" rtl="0">
              <a:lnSpc>
                <a:spcPct val="1079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5" name="Google Shape;235;gf2acc56bf5_2_78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881675" y="5752974"/>
            <a:ext cx="1228200" cy="1228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gf2acc56bf5_2_78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495025" y="2191025"/>
            <a:ext cx="2748100" cy="274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gf2acc56bf5_2_78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19401" y="2191025"/>
            <a:ext cx="2825675" cy="274810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gf2acc56bf5_2_780"/>
          <p:cNvSpPr txBox="1"/>
          <p:nvPr/>
        </p:nvSpPr>
        <p:spPr>
          <a:xfrm>
            <a:off x="3696976" y="2127142"/>
            <a:ext cx="4307165" cy="4247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just"/>
            <a:r>
              <a:rPr lang="fr-FR" sz="2400" b="1" dirty="0">
                <a:solidFill>
                  <a:srgbClr val="293896"/>
                </a:solidFill>
                <a:highlight>
                  <a:srgbClr val="FFFF00"/>
                </a:highlight>
                <a:latin typeface="Trebuchet MS"/>
                <a:ea typeface="Trebuchet MS"/>
                <a:cs typeface="Trebuchet MS"/>
                <a:sym typeface="Trebuchet MS"/>
              </a:rPr>
              <a:t>Un retard au diagnostic, une errance synonyme de crises, de ruptures de liens et de ruptures de parcours.</a:t>
            </a:r>
          </a:p>
          <a:p>
            <a:pPr lvl="0" algn="just"/>
            <a:endParaRPr lang="fr-FR" sz="2400" b="1" dirty="0">
              <a:solidFill>
                <a:srgbClr val="293896"/>
              </a:solidFill>
              <a:highlight>
                <a:srgbClr val="FFFF00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just"/>
            <a:endParaRPr lang="fr-FR" sz="2400" b="1" dirty="0">
              <a:solidFill>
                <a:srgbClr val="293896"/>
              </a:solidFill>
              <a:highlight>
                <a:srgbClr val="FFFF00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just"/>
            <a:r>
              <a:rPr lang="fr-FR" sz="2400" b="1" dirty="0">
                <a:solidFill>
                  <a:srgbClr val="293896"/>
                </a:solidFill>
                <a:highlight>
                  <a:srgbClr val="FFFF00"/>
                </a:highlight>
                <a:latin typeface="Trebuchet MS"/>
                <a:ea typeface="Trebuchet MS"/>
                <a:cs typeface="Trebuchet MS"/>
                <a:sym typeface="Trebuchet MS"/>
              </a:rPr>
              <a:t>Un sentiment d’impuissance pour l’entourage engendrant de la colère et la perte de confiance en soi. (</a:t>
            </a:r>
            <a:r>
              <a:rPr lang="fr-FR" sz="2400" b="1" i="1" dirty="0">
                <a:solidFill>
                  <a:srgbClr val="293896"/>
                </a:solidFill>
                <a:highlight>
                  <a:srgbClr val="FFFF00"/>
                </a:highlight>
                <a:latin typeface="Trebuchet MS"/>
                <a:ea typeface="Trebuchet MS"/>
                <a:cs typeface="Trebuchet MS"/>
                <a:sym typeface="Trebuchet MS"/>
              </a:rPr>
              <a:t>Qu’est ce que j’ai loupé?)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085F991-8A98-4FD5-802F-06E8168011C3}"/>
              </a:ext>
            </a:extLst>
          </p:cNvPr>
          <p:cNvSpPr/>
          <p:nvPr/>
        </p:nvSpPr>
        <p:spPr>
          <a:xfrm>
            <a:off x="3300285" y="4695912"/>
            <a:ext cx="8053516" cy="1238825"/>
          </a:xfrm>
          <a:prstGeom prst="rect">
            <a:avLst/>
          </a:prstGeom>
          <a:solidFill>
            <a:srgbClr val="00B0F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536AA7F-7690-4E87-B5A7-FE6D7461E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000" b="1" dirty="0">
                <a:solidFill>
                  <a:srgbClr val="293896"/>
                </a:solidFill>
                <a:latin typeface="Trebuchet MS"/>
              </a:rPr>
              <a:t>La famille « déboussolée »</a:t>
            </a:r>
            <a:br>
              <a:rPr lang="fr-FR" sz="3000" b="1" dirty="0">
                <a:solidFill>
                  <a:srgbClr val="293896"/>
                </a:solidFill>
                <a:latin typeface="Trebuchet MS"/>
              </a:rPr>
            </a:br>
            <a:endParaRPr lang="fr-FR" sz="3000" b="1" dirty="0">
              <a:solidFill>
                <a:srgbClr val="293896"/>
              </a:solidFill>
              <a:latin typeface="Trebuchet MS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50E6681-8614-4904-AF8C-ACD844514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827" y="1362422"/>
            <a:ext cx="10670976" cy="4857403"/>
          </a:xfrm>
        </p:spPr>
        <p:txBody>
          <a:bodyPr>
            <a:noAutofit/>
          </a:bodyPr>
          <a:lstStyle/>
          <a:p>
            <a:pPr lvl="1"/>
            <a:r>
              <a:rPr lang="fr-FR" sz="2400" b="1" dirty="0"/>
              <a:t>Incompréhension</a:t>
            </a:r>
          </a:p>
          <a:p>
            <a:pPr marL="457200" lvl="1" indent="0">
              <a:buNone/>
            </a:pPr>
            <a:endParaRPr lang="fr-FR" sz="2400" b="1" dirty="0"/>
          </a:p>
          <a:p>
            <a:pPr lvl="1"/>
            <a:r>
              <a:rPr lang="fr-FR" sz="2400" b="1" dirty="0"/>
              <a:t>Inquiétude +++  car confrontée à la souffrance psychique de son proche, aux comorbidités addictives, aux voyages pathologiques, aux troubles cognitifs…</a:t>
            </a:r>
          </a:p>
          <a:p>
            <a:pPr lvl="1"/>
            <a:endParaRPr lang="fr-FR" sz="2400" b="1" dirty="0"/>
          </a:p>
          <a:p>
            <a:pPr lvl="1"/>
            <a:r>
              <a:rPr lang="fr-FR" sz="2400" b="1" dirty="0"/>
              <a:t>Fait (parfois) face à la violence </a:t>
            </a:r>
          </a:p>
          <a:p>
            <a:pPr lvl="1"/>
            <a:r>
              <a:rPr lang="fr-FR" b="1" dirty="0"/>
              <a:t>Fait </a:t>
            </a:r>
            <a:r>
              <a:rPr lang="fr-FR" sz="2400" b="1" dirty="0"/>
              <a:t>(toujours) face à l’isolement</a:t>
            </a:r>
          </a:p>
          <a:p>
            <a:pPr marL="457200" lvl="1" indent="0" algn="ctr">
              <a:buNone/>
            </a:pPr>
            <a:r>
              <a:rPr lang="fr-FR" sz="2400" b="1" dirty="0"/>
              <a:t>			</a:t>
            </a:r>
          </a:p>
          <a:p>
            <a:pPr marL="457200" lvl="1" indent="0" algn="ctr">
              <a:buNone/>
            </a:pPr>
            <a:r>
              <a:rPr lang="fr-FR" sz="2400" b="1" dirty="0"/>
              <a:t>			</a:t>
            </a:r>
          </a:p>
          <a:p>
            <a:pPr marL="457200" lvl="1" indent="0" algn="ctr">
              <a:buNone/>
            </a:pPr>
            <a:r>
              <a:rPr lang="fr-FR" b="1" dirty="0"/>
              <a:t>			</a:t>
            </a:r>
            <a:r>
              <a:rPr lang="fr-FR" sz="3200" b="1" dirty="0"/>
              <a:t>Effets négatifs sur la personne malade </a:t>
            </a:r>
          </a:p>
          <a:p>
            <a:pPr marL="457200" lvl="1" indent="0" algn="ctr">
              <a:buNone/>
            </a:pPr>
            <a:r>
              <a:rPr lang="fr-FR" sz="3200" b="1" dirty="0"/>
              <a:t>et son entourage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856072F-17FD-47E9-9337-4CB42A868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8D766-E39B-4A96-A445-6CD16123FC18}" type="datetime1">
              <a:rPr lang="fr-FR" smtClean="0"/>
              <a:pPr/>
              <a:t>29/05/2023</a:t>
            </a:fld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D6D34D5-9B46-4F8C-9202-B4DA6A0B8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00989-B75F-4602-84D8-19856CD6A586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6" name="Flèche : droite 5">
            <a:extLst>
              <a:ext uri="{FF2B5EF4-FFF2-40B4-BE49-F238E27FC236}">
                <a16:creationId xmlns:a16="http://schemas.microsoft.com/office/drawing/2014/main" id="{D7B7E6AA-CBDB-48DF-9857-037CC4ED9D88}"/>
              </a:ext>
            </a:extLst>
          </p:cNvPr>
          <p:cNvSpPr/>
          <p:nvPr/>
        </p:nvSpPr>
        <p:spPr>
          <a:xfrm>
            <a:off x="1932616" y="5035922"/>
            <a:ext cx="1296144" cy="492187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Google Shape;231;gf2acc56bf5_2_780">
            <a:extLst>
              <a:ext uri="{FF2B5EF4-FFF2-40B4-BE49-F238E27FC236}">
                <a16:creationId xmlns:a16="http://schemas.microsoft.com/office/drawing/2014/main" id="{933CCE84-4F1C-41F7-A039-8BBE6CE79F6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6969" b="22878"/>
          <a:stretch/>
        </p:blipFill>
        <p:spPr>
          <a:xfrm>
            <a:off x="8225" y="5016565"/>
            <a:ext cx="1924391" cy="1841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235;gf2acc56bf5_2_780">
            <a:extLst>
              <a:ext uri="{FF2B5EF4-FFF2-40B4-BE49-F238E27FC236}">
                <a16:creationId xmlns:a16="http://schemas.microsoft.com/office/drawing/2014/main" id="{41A83E92-1A3C-435B-8197-8F4ECEF4AFC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13165" y="5752974"/>
            <a:ext cx="1196710" cy="12282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1646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E1782D-7B7D-4D27-98DE-4BECA95CE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790" y="551062"/>
            <a:ext cx="11168269" cy="1325563"/>
          </a:xfrm>
        </p:spPr>
        <p:txBody>
          <a:bodyPr>
            <a:normAutofit fontScale="90000"/>
          </a:bodyPr>
          <a:lstStyle/>
          <a:p>
            <a:r>
              <a:rPr lang="fr-FR" sz="3600" cap="all" dirty="0">
                <a:solidFill>
                  <a:srgbClr val="0072C6"/>
                </a:solidFill>
                <a:latin typeface="Impact" pitchFamily="34" charset="0"/>
              </a:rPr>
              <a:t>Entrée dans les soins: une charge mentale pour l’entourage</a:t>
            </a:r>
            <a:br>
              <a:rPr lang="fr-FR" sz="2800" cap="all" dirty="0">
                <a:solidFill>
                  <a:srgbClr val="0072C6"/>
                </a:solidFill>
                <a:latin typeface="Impact" pitchFamily="34" charset="0"/>
              </a:rPr>
            </a:br>
            <a:br>
              <a:rPr lang="fr-FR" sz="2800" cap="all" dirty="0">
                <a:solidFill>
                  <a:srgbClr val="0072C6"/>
                </a:solidFill>
                <a:latin typeface="Impact" pitchFamily="34" charset="0"/>
              </a:rPr>
            </a:br>
            <a:r>
              <a:rPr lang="fr-FR" sz="4000" b="1" dirty="0">
                <a:solidFill>
                  <a:srgbClr val="0072C6"/>
                </a:solidFill>
                <a:latin typeface="Calibri "/>
              </a:rPr>
              <a:t>Encore trop souvent, une</a:t>
            </a:r>
            <a:r>
              <a:rPr lang="fr-FR" sz="4000" b="1" dirty="0">
                <a:latin typeface="Calibri "/>
              </a:rPr>
              <a:t> </a:t>
            </a:r>
            <a:r>
              <a:rPr lang="fr-FR" sz="4000" b="1" dirty="0">
                <a:solidFill>
                  <a:srgbClr val="0072C6"/>
                </a:solidFill>
                <a:latin typeface="Calibri "/>
              </a:rPr>
              <a:t>entrée dans les soins par un acte engageant la liberté de leur proche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F5AF225-6524-4C12-BC7F-5DB6890F4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psychiatrie en Ile-de-France : quels outils au service des familles ?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75EAFCBF-2112-4135-9C57-D7AC6B9B6AC6}"/>
              </a:ext>
            </a:extLst>
          </p:cNvPr>
          <p:cNvGrpSpPr/>
          <p:nvPr/>
        </p:nvGrpSpPr>
        <p:grpSpPr>
          <a:xfrm>
            <a:off x="1079638" y="3177808"/>
            <a:ext cx="7153655" cy="3178542"/>
            <a:chOff x="5038345" y="1721353"/>
            <a:chExt cx="7546479" cy="3178542"/>
          </a:xfrm>
        </p:grpSpPr>
        <p:graphicFrame>
          <p:nvGraphicFramePr>
            <p:cNvPr id="6" name="Graphique 5">
              <a:extLst>
                <a:ext uri="{FF2B5EF4-FFF2-40B4-BE49-F238E27FC236}">
                  <a16:creationId xmlns:a16="http://schemas.microsoft.com/office/drawing/2014/main" id="{E401C668-2BB1-40E1-800C-54548385531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148092967"/>
                </p:ext>
              </p:extLst>
            </p:nvPr>
          </p:nvGraphicFramePr>
          <p:xfrm>
            <a:off x="5038345" y="1721353"/>
            <a:ext cx="4069080" cy="317854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0D832498-54BA-466D-9672-B81BEFBA9829}"/>
                </a:ext>
              </a:extLst>
            </p:cNvPr>
            <p:cNvSpPr txBox="1"/>
            <p:nvPr/>
          </p:nvSpPr>
          <p:spPr>
            <a:xfrm>
              <a:off x="9070480" y="2414132"/>
              <a:ext cx="3514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>
                  <a:solidFill>
                    <a:srgbClr val="006FB9"/>
                  </a:solidFill>
                  <a:latin typeface="Arial Narrow" panose="020B0606020202030204" pitchFamily="34" charset="0"/>
                </a:rPr>
                <a:t>Dont 34 % « plusieurs fois »</a:t>
              </a:r>
            </a:p>
          </p:txBody>
        </p:sp>
        <p:cxnSp>
          <p:nvCxnSpPr>
            <p:cNvPr id="8" name="Connecteur droit avec flèche 7">
              <a:extLst>
                <a:ext uri="{FF2B5EF4-FFF2-40B4-BE49-F238E27FC236}">
                  <a16:creationId xmlns:a16="http://schemas.microsoft.com/office/drawing/2014/main" id="{13405567-A1CB-4557-A5A8-9F7447B1C75E}"/>
                </a:ext>
              </a:extLst>
            </p:cNvPr>
            <p:cNvCxnSpPr/>
            <p:nvPr/>
          </p:nvCxnSpPr>
          <p:spPr>
            <a:xfrm>
              <a:off x="8756349" y="2564323"/>
              <a:ext cx="338705" cy="0"/>
            </a:xfrm>
            <a:prstGeom prst="straightConnector1">
              <a:avLst/>
            </a:prstGeom>
            <a:ln>
              <a:solidFill>
                <a:srgbClr val="006FB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ZoneTexte 8">
            <a:extLst>
              <a:ext uri="{FF2B5EF4-FFF2-40B4-BE49-F238E27FC236}">
                <a16:creationId xmlns:a16="http://schemas.microsoft.com/office/drawing/2014/main" id="{70B0CBAC-A180-42E8-938E-959214324C44}"/>
              </a:ext>
            </a:extLst>
          </p:cNvPr>
          <p:cNvSpPr txBox="1"/>
          <p:nvPr/>
        </p:nvSpPr>
        <p:spPr>
          <a:xfrm>
            <a:off x="-314740" y="2752207"/>
            <a:ext cx="5493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006FB9"/>
                </a:solidFill>
                <a:latin typeface="Arial Narrow" panose="020B0606020202030204" pitchFamily="34" charset="0"/>
              </a:rPr>
              <a:t>Baromètre 2022: Signature de SDT</a:t>
            </a:r>
          </a:p>
        </p:txBody>
      </p:sp>
      <p:pic>
        <p:nvPicPr>
          <p:cNvPr id="10" name="Google Shape;235;gf2acc56bf5_2_780">
            <a:extLst>
              <a:ext uri="{FF2B5EF4-FFF2-40B4-BE49-F238E27FC236}">
                <a16:creationId xmlns:a16="http://schemas.microsoft.com/office/drawing/2014/main" id="{4E903CE4-6F1B-4DA5-B0BF-6A83A678A02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13165" y="5752974"/>
            <a:ext cx="1196710" cy="12282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237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1B3BD9-AC09-4DC7-A983-575533B21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14" y="320675"/>
            <a:ext cx="12026348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600" cap="all" dirty="0">
                <a:solidFill>
                  <a:srgbClr val="0072C6"/>
                </a:solidFill>
                <a:latin typeface="Impact" pitchFamily="34" charset="0"/>
              </a:rPr>
              <a:t>L’absence d’accompagnements/compensation  par des professionnels</a:t>
            </a:r>
            <a:r>
              <a:rPr lang="fr-FR" sz="2800" cap="all" dirty="0">
                <a:solidFill>
                  <a:srgbClr val="0072C6"/>
                </a:solidFill>
                <a:latin typeface="Impact" pitchFamily="34" charset="0"/>
              </a:rPr>
              <a:t>: </a:t>
            </a:r>
            <a:r>
              <a:rPr lang="fr-FR" sz="3600" cap="all" dirty="0">
                <a:solidFill>
                  <a:srgbClr val="0072C6"/>
                </a:solidFill>
                <a:latin typeface="Impact" pitchFamily="34" charset="0"/>
              </a:rPr>
              <a:t>une charge mentale pour l’entourage </a:t>
            </a:r>
            <a:br>
              <a:rPr lang="fr-FR" sz="2800" cap="all" dirty="0">
                <a:solidFill>
                  <a:srgbClr val="0072C6"/>
                </a:solidFill>
                <a:latin typeface="Impact" pitchFamily="34" charset="0"/>
              </a:rPr>
            </a:br>
            <a:br>
              <a:rPr lang="fr-FR" sz="2800" cap="all" dirty="0">
                <a:solidFill>
                  <a:srgbClr val="0072C6"/>
                </a:solidFill>
                <a:latin typeface="Impact" pitchFamily="34" charset="0"/>
              </a:rPr>
            </a:br>
            <a:r>
              <a:rPr lang="fr-FR" sz="3100" b="1" dirty="0">
                <a:solidFill>
                  <a:srgbClr val="0070C0"/>
                </a:solidFill>
                <a:latin typeface="Calibri "/>
              </a:rPr>
              <a:t>Une fois le diagnostic posé, un accompagnement qui repose sur l’entourage…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1ADC09F-8BF9-42AF-9A3F-14376943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psychiatrie en Ile-de-France : quels outils au service des familles ?</a:t>
            </a:r>
          </a:p>
        </p:txBody>
      </p:sp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4DBB9C43-4263-4BF4-804E-83BE9F631F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1379369"/>
              </p:ext>
            </p:extLst>
          </p:nvPr>
        </p:nvGraphicFramePr>
        <p:xfrm>
          <a:off x="205410" y="2856286"/>
          <a:ext cx="4062669" cy="3101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46956C9B-A730-4C6B-9F52-2FC6CB7970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8254612"/>
              </p:ext>
            </p:extLst>
          </p:nvPr>
        </p:nvGraphicFramePr>
        <p:xfrm>
          <a:off x="4363278" y="2447174"/>
          <a:ext cx="4736838" cy="3655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B317507E-B8E4-4461-9D60-AA449B03FD16}"/>
              </a:ext>
            </a:extLst>
          </p:cNvPr>
          <p:cNvSpPr txBox="1"/>
          <p:nvPr/>
        </p:nvSpPr>
        <p:spPr>
          <a:xfrm>
            <a:off x="4709934" y="2069706"/>
            <a:ext cx="6815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006FB9"/>
                </a:solidFill>
                <a:latin typeface="Arial Narrow" panose="020B0606020202030204" pitchFamily="34" charset="0"/>
              </a:rPr>
              <a:t>Conséquences de la maladie pour l’entourage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F07255F-C2BF-4901-9189-5247BA86554B}"/>
              </a:ext>
            </a:extLst>
          </p:cNvPr>
          <p:cNvSpPr txBox="1"/>
          <p:nvPr/>
        </p:nvSpPr>
        <p:spPr>
          <a:xfrm>
            <a:off x="8676316" y="4912895"/>
            <a:ext cx="33102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006FB9"/>
                </a:solidFill>
                <a:latin typeface="Arial Narrow" panose="020B0606020202030204" pitchFamily="34" charset="0"/>
              </a:rPr>
              <a:t>Dont 55 % « Aide fréquente </a:t>
            </a:r>
            <a:br>
              <a:rPr lang="fr-FR" sz="1600" b="1" dirty="0">
                <a:solidFill>
                  <a:srgbClr val="006FB9"/>
                </a:solidFill>
                <a:latin typeface="Arial Narrow" panose="020B0606020202030204" pitchFamily="34" charset="0"/>
              </a:rPr>
            </a:br>
            <a:r>
              <a:rPr lang="fr-FR" sz="1600" b="1" dirty="0">
                <a:solidFill>
                  <a:srgbClr val="006FB9"/>
                </a:solidFill>
                <a:latin typeface="Arial Narrow" panose="020B0606020202030204" pitchFamily="34" charset="0"/>
              </a:rPr>
              <a:t>(ménage, entretien, course ,repas, hygiène) »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7A3D15E-E9B7-4698-BA83-767840B0EF38}"/>
              </a:ext>
            </a:extLst>
          </p:cNvPr>
          <p:cNvSpPr txBox="1"/>
          <p:nvPr/>
        </p:nvSpPr>
        <p:spPr>
          <a:xfrm>
            <a:off x="8676316" y="4637634"/>
            <a:ext cx="31269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006FB9"/>
                </a:solidFill>
                <a:latin typeface="Arial Narrow" panose="020B0606020202030204" pitchFamily="34" charset="0"/>
              </a:rPr>
              <a:t>Dont 28 % « Il vit chez moi »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B3BDFC4-AB26-4B02-9A30-A4EE4EE577AA}"/>
              </a:ext>
            </a:extLst>
          </p:cNvPr>
          <p:cNvSpPr txBox="1"/>
          <p:nvPr/>
        </p:nvSpPr>
        <p:spPr>
          <a:xfrm>
            <a:off x="8676316" y="5679823"/>
            <a:ext cx="31269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006FB9"/>
                </a:solidFill>
                <a:latin typeface="Arial Narrow" panose="020B0606020202030204" pitchFamily="34" charset="0"/>
              </a:rPr>
              <a:t>Dont 56 % « Aide administrative »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5A67778-73BA-4F67-A4BE-7C7F54A2A94F}"/>
              </a:ext>
            </a:extLst>
          </p:cNvPr>
          <p:cNvSpPr txBox="1"/>
          <p:nvPr/>
        </p:nvSpPr>
        <p:spPr>
          <a:xfrm>
            <a:off x="488079" y="2115345"/>
            <a:ext cx="3329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006FB9"/>
                </a:solidFill>
                <a:latin typeface="Arial Narrow" panose="020B0606020202030204" pitchFamily="34" charset="0"/>
              </a:rPr>
              <a:t>Accompagnement</a:t>
            </a:r>
          </a:p>
        </p:txBody>
      </p:sp>
      <p:pic>
        <p:nvPicPr>
          <p:cNvPr id="11" name="Google Shape;235;gf2acc56bf5_2_780">
            <a:extLst>
              <a:ext uri="{FF2B5EF4-FFF2-40B4-BE49-F238E27FC236}">
                <a16:creationId xmlns:a16="http://schemas.microsoft.com/office/drawing/2014/main" id="{DE8CF966-1DFC-4AA3-A132-54797FFBF25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13165" y="5752974"/>
            <a:ext cx="1196710" cy="12282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2211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896A86A-3A40-4930-B59D-4E2EAE11B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psychiatrie en Ile-de-France : quels outils au service des familles ?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85067563-5997-404D-BB36-C0C2D3CE0968}"/>
              </a:ext>
            </a:extLst>
          </p:cNvPr>
          <p:cNvGrpSpPr/>
          <p:nvPr/>
        </p:nvGrpSpPr>
        <p:grpSpPr>
          <a:xfrm>
            <a:off x="228600" y="741572"/>
            <a:ext cx="11445282" cy="3750915"/>
            <a:chOff x="1763719" y="2148082"/>
            <a:chExt cx="10843654" cy="3178542"/>
          </a:xfrm>
        </p:grpSpPr>
        <p:graphicFrame>
          <p:nvGraphicFramePr>
            <p:cNvPr id="6" name="Graphique 5">
              <a:extLst>
                <a:ext uri="{FF2B5EF4-FFF2-40B4-BE49-F238E27FC236}">
                  <a16:creationId xmlns:a16="http://schemas.microsoft.com/office/drawing/2014/main" id="{77F26D55-7FE0-41DA-81EB-E5033B72245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462086759"/>
                </p:ext>
              </p:extLst>
            </p:nvPr>
          </p:nvGraphicFramePr>
          <p:xfrm>
            <a:off x="1763719" y="2148082"/>
            <a:ext cx="6761172" cy="317854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82FE8146-F23E-4614-A3A6-65ED12677319}"/>
                </a:ext>
              </a:extLst>
            </p:cNvPr>
            <p:cNvSpPr txBox="1"/>
            <p:nvPr/>
          </p:nvSpPr>
          <p:spPr>
            <a:xfrm>
              <a:off x="7539539" y="3224085"/>
              <a:ext cx="3514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rgbClr val="006FB9"/>
                  </a:solidFill>
                  <a:latin typeface="Arial Narrow" panose="020B0606020202030204" pitchFamily="34" charset="0"/>
                </a:rPr>
                <a:t>Dont 38 % de « beaucoup »</a:t>
              </a:r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11536D6E-944C-458A-89E9-46FFCD8FF0C9}"/>
                </a:ext>
              </a:extLst>
            </p:cNvPr>
            <p:cNvSpPr txBox="1"/>
            <p:nvPr/>
          </p:nvSpPr>
          <p:spPr>
            <a:xfrm>
              <a:off x="7187994" y="2496087"/>
              <a:ext cx="54193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rgbClr val="006FB9"/>
                  </a:solidFill>
                  <a:latin typeface="Arial Narrow" panose="020B0606020202030204" pitchFamily="34" charset="0"/>
                </a:rPr>
                <a:t>          Dont 53% de « fracture, la vie n’est plus comme avant »</a:t>
              </a:r>
            </a:p>
          </p:txBody>
        </p:sp>
        <p:cxnSp>
          <p:nvCxnSpPr>
            <p:cNvPr id="9" name="Connecteur droit avec flèche 8">
              <a:extLst>
                <a:ext uri="{FF2B5EF4-FFF2-40B4-BE49-F238E27FC236}">
                  <a16:creationId xmlns:a16="http://schemas.microsoft.com/office/drawing/2014/main" id="{D443766B-0BF8-4EC0-894C-AC19A724F9AC}"/>
                </a:ext>
              </a:extLst>
            </p:cNvPr>
            <p:cNvCxnSpPr/>
            <p:nvPr/>
          </p:nvCxnSpPr>
          <p:spPr>
            <a:xfrm>
              <a:off x="7260570" y="2666263"/>
              <a:ext cx="338705" cy="0"/>
            </a:xfrm>
            <a:prstGeom prst="straightConnector1">
              <a:avLst/>
            </a:prstGeom>
            <a:ln>
              <a:solidFill>
                <a:srgbClr val="006FB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avec flèche 9">
              <a:extLst>
                <a:ext uri="{FF2B5EF4-FFF2-40B4-BE49-F238E27FC236}">
                  <a16:creationId xmlns:a16="http://schemas.microsoft.com/office/drawing/2014/main" id="{DF92CEFE-51A1-4407-94BB-15B957F6FC1A}"/>
                </a:ext>
              </a:extLst>
            </p:cNvPr>
            <p:cNvCxnSpPr/>
            <p:nvPr/>
          </p:nvCxnSpPr>
          <p:spPr>
            <a:xfrm>
              <a:off x="7212141" y="3371141"/>
              <a:ext cx="338705" cy="0"/>
            </a:xfrm>
            <a:prstGeom prst="straightConnector1">
              <a:avLst/>
            </a:prstGeom>
            <a:ln>
              <a:solidFill>
                <a:srgbClr val="006FB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ZoneTexte 10">
            <a:extLst>
              <a:ext uri="{FF2B5EF4-FFF2-40B4-BE49-F238E27FC236}">
                <a16:creationId xmlns:a16="http://schemas.microsoft.com/office/drawing/2014/main" id="{7194A01F-45CC-4A6E-B793-71C459B165FC}"/>
              </a:ext>
            </a:extLst>
          </p:cNvPr>
          <p:cNvSpPr txBox="1"/>
          <p:nvPr/>
        </p:nvSpPr>
        <p:spPr>
          <a:xfrm>
            <a:off x="-220588" y="193684"/>
            <a:ext cx="6783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006FB9"/>
                </a:solidFill>
                <a:latin typeface="Arial Narrow" panose="020B0606020202030204" pitchFamily="34" charset="0"/>
              </a:rPr>
              <a:t>Impact de la maladie sur la vie du proche</a:t>
            </a:r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DB6FC36E-A678-4962-8AD1-AA852AAD01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017" y="4921013"/>
            <a:ext cx="4432852" cy="132556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fr-FR" sz="2000" dirty="0">
                <a:solidFill>
                  <a:srgbClr val="0073C5"/>
                </a:solidFill>
              </a:rPr>
              <a:t>     Oui, avec mon proche :   </a:t>
            </a:r>
            <a:r>
              <a:rPr lang="fr-FR" sz="2000" b="1" dirty="0">
                <a:solidFill>
                  <a:srgbClr val="41C3F4"/>
                </a:solidFill>
              </a:rPr>
              <a:t>33,7%</a:t>
            </a:r>
            <a:endParaRPr lang="fr-FR" sz="2000" dirty="0">
              <a:solidFill>
                <a:srgbClr val="0073C5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fr-FR" sz="2000" dirty="0">
                <a:solidFill>
                  <a:srgbClr val="0073C5"/>
                </a:solidFill>
              </a:rPr>
              <a:t>     Oui, sans mon proche :    </a:t>
            </a:r>
            <a:r>
              <a:rPr lang="fr-FR" sz="2000" b="1" dirty="0">
                <a:solidFill>
                  <a:srgbClr val="41C3F4"/>
                </a:solidFill>
              </a:rPr>
              <a:t>59,4%</a:t>
            </a:r>
            <a:endParaRPr lang="fr-FR" sz="2000" dirty="0">
              <a:solidFill>
                <a:srgbClr val="0073C5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fr-FR" sz="2000" dirty="0">
                <a:solidFill>
                  <a:srgbClr val="0073C5"/>
                </a:solidFill>
              </a:rPr>
              <a:t>     Non :                                    </a:t>
            </a:r>
            <a:r>
              <a:rPr lang="fr-FR" sz="2000" b="1" dirty="0">
                <a:solidFill>
                  <a:srgbClr val="FF0000"/>
                </a:solidFill>
              </a:rPr>
              <a:t>18,8%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62F78903-C9B9-4292-92CD-6CAE91A4B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565" y="4201263"/>
            <a:ext cx="10515600" cy="94373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z="2400" b="1" dirty="0">
                <a:solidFill>
                  <a:srgbClr val="006FB9"/>
                </a:solidFill>
                <a:latin typeface="Arial Narrow" panose="020B0606020202030204" pitchFamily="34" charset="0"/>
                <a:ea typeface="+mn-ea"/>
                <a:cs typeface="+mn-cs"/>
              </a:rPr>
              <a:t>Arrivez-vous à partir en vacances ?</a:t>
            </a:r>
          </a:p>
        </p:txBody>
      </p:sp>
      <p:pic>
        <p:nvPicPr>
          <p:cNvPr id="14" name="Google Shape;235;gf2acc56bf5_2_780">
            <a:extLst>
              <a:ext uri="{FF2B5EF4-FFF2-40B4-BE49-F238E27FC236}">
                <a16:creationId xmlns:a16="http://schemas.microsoft.com/office/drawing/2014/main" id="{FA7AA45B-98EB-48BA-BEA8-78B7DB0C69B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13165" y="5752974"/>
            <a:ext cx="1196710" cy="1228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F125DDAC-513C-4D67-A446-366347E5F11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285"/>
          <a:stretch/>
        </p:blipFill>
        <p:spPr>
          <a:xfrm>
            <a:off x="9095903" y="4270938"/>
            <a:ext cx="1564487" cy="2405395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4930390F-786F-4FA2-8661-753B5EBD2180}"/>
              </a:ext>
            </a:extLst>
          </p:cNvPr>
          <p:cNvSpPr txBox="1"/>
          <p:nvPr/>
        </p:nvSpPr>
        <p:spPr>
          <a:xfrm>
            <a:off x="7745553" y="3435326"/>
            <a:ext cx="4165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006FB9"/>
                </a:solidFill>
                <a:latin typeface="Arial Narrow" panose="020B0606020202030204" pitchFamily="34" charset="0"/>
              </a:rPr>
              <a:t>Impact de la maladie sur la vie </a:t>
            </a:r>
            <a:r>
              <a:rPr lang="fr-FR" sz="2400" b="1" dirty="0" err="1">
                <a:solidFill>
                  <a:srgbClr val="006FB9"/>
                </a:solidFill>
                <a:latin typeface="Arial Narrow" panose="020B0606020202030204" pitchFamily="34" charset="0"/>
              </a:rPr>
              <a:t>professionelle</a:t>
            </a:r>
            <a:endParaRPr lang="fr-FR" sz="2400" b="1" dirty="0">
              <a:solidFill>
                <a:srgbClr val="006FB9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94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42E1B0F3-A85A-CA40-A164-EFB6735389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691" y="2957834"/>
            <a:ext cx="1174414" cy="1174414"/>
          </a:xfrm>
          <a:prstGeom prst="rect">
            <a:avLst/>
          </a:prstGeom>
        </p:spPr>
      </p:pic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7D8A6719-2674-E145-A4A3-B80700D072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53" y="0"/>
            <a:ext cx="4792870" cy="68580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B6E4E92-9715-1C48-B494-F5B4EF3C884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8551"/>
          <a:stretch/>
        </p:blipFill>
        <p:spPr>
          <a:xfrm>
            <a:off x="4935732" y="357810"/>
            <a:ext cx="3581102" cy="3568147"/>
          </a:xfrm>
          <a:prstGeom prst="rect">
            <a:avLst/>
          </a:prstGeom>
        </p:spPr>
      </p:pic>
      <p:pic>
        <p:nvPicPr>
          <p:cNvPr id="8" name="Google Shape;235;gf2acc56bf5_2_780">
            <a:extLst>
              <a:ext uri="{FF2B5EF4-FFF2-40B4-BE49-F238E27FC236}">
                <a16:creationId xmlns:a16="http://schemas.microsoft.com/office/drawing/2014/main" id="{E0C7EBEA-72F9-49CA-BEFC-AC38FC175C66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981637" y="5629778"/>
            <a:ext cx="1196710" cy="1228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87;gf2acc56bf5_2_603">
            <a:extLst>
              <a:ext uri="{FF2B5EF4-FFF2-40B4-BE49-F238E27FC236}">
                <a16:creationId xmlns:a16="http://schemas.microsoft.com/office/drawing/2014/main" id="{26E79EE0-8A37-44E6-84A6-052CFB0CF7AF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74781" t="16474" r="472" b="29625"/>
          <a:stretch/>
        </p:blipFill>
        <p:spPr>
          <a:xfrm>
            <a:off x="8776253" y="216230"/>
            <a:ext cx="3266498" cy="39160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2062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E09C08C-B003-4942-AA43-C419A22D58E1}"/>
              </a:ext>
            </a:extLst>
          </p:cNvPr>
          <p:cNvSpPr/>
          <p:nvPr/>
        </p:nvSpPr>
        <p:spPr>
          <a:xfrm>
            <a:off x="308176" y="5455691"/>
            <a:ext cx="11575648" cy="119585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5B402B-2917-401E-9596-39EEE32E0FE0}"/>
              </a:ext>
            </a:extLst>
          </p:cNvPr>
          <p:cNvSpPr/>
          <p:nvPr/>
        </p:nvSpPr>
        <p:spPr>
          <a:xfrm>
            <a:off x="308176" y="112461"/>
            <a:ext cx="11575647" cy="119585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7DD8B27-0EB8-481B-BD78-59C03DB27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14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000" b="1" dirty="0">
                <a:solidFill>
                  <a:schemeClr val="bg1"/>
                </a:solidFill>
                <a:latin typeface="Trebuchet MS"/>
              </a:rPr>
              <a:t>Notre plaidoyer: Des Interventions systématiques et  précoces auprès des familles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6521686-8282-4975-94DC-62126918E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318" y="1400364"/>
            <a:ext cx="10846777" cy="510748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fr-FR" altLang="fr-FR" sz="2550" dirty="0">
              <a:solidFill>
                <a:srgbClr val="000000"/>
              </a:solidFill>
              <a:latin typeface="+mn-lt"/>
            </a:endParaRPr>
          </a:p>
          <a:p>
            <a:pPr marL="0" indent="0">
              <a:buNone/>
            </a:pPr>
            <a:r>
              <a:rPr lang="fr-FR" altLang="fr-FR" sz="3600" b="1" dirty="0">
                <a:solidFill>
                  <a:srgbClr val="0070C0"/>
                </a:solidFill>
              </a:rPr>
              <a:t>Importance de lever les freins engendrés par les  images de l’hôpital psychiatrique </a:t>
            </a:r>
            <a:r>
              <a:rPr lang="fr-FR" altLang="fr-FR" sz="2550" b="1" dirty="0">
                <a:solidFill>
                  <a:srgbClr val="0070C0"/>
                </a:solidFill>
                <a:latin typeface="+mn-lt"/>
              </a:rPr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altLang="fr-FR" sz="2550" b="0" dirty="0">
                <a:solidFill>
                  <a:srgbClr val="000000"/>
                </a:solidFill>
                <a:latin typeface="+mn-lt"/>
              </a:rPr>
              <a:t>Maladie Grave sans issue, sans espoir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altLang="fr-FR" sz="2550" b="0" dirty="0">
                <a:solidFill>
                  <a:srgbClr val="000000"/>
                </a:solidFill>
                <a:latin typeface="+mn-lt"/>
              </a:rPr>
              <a:t>Soins sans consentement / lieux d’enfermement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altLang="fr-FR" sz="2550" b="0" dirty="0">
                <a:solidFill>
                  <a:srgbClr val="000000"/>
                </a:solidFill>
                <a:latin typeface="+mn-lt"/>
              </a:rPr>
              <a:t>Isolement / Contention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altLang="fr-FR" sz="2550" b="0" dirty="0">
                <a:solidFill>
                  <a:srgbClr val="000000"/>
                </a:solidFill>
                <a:latin typeface="+mn-lt"/>
              </a:rPr>
              <a:t>Violence</a:t>
            </a:r>
          </a:p>
          <a:p>
            <a:pPr marL="0" indent="0">
              <a:buNone/>
            </a:pPr>
            <a:endParaRPr lang="fr-FR" altLang="fr-FR" sz="2550" dirty="0">
              <a:solidFill>
                <a:srgbClr val="000000"/>
              </a:solidFill>
              <a:latin typeface="+mn-lt"/>
            </a:endParaRPr>
          </a:p>
          <a:p>
            <a:pPr marL="0" indent="0">
              <a:buNone/>
            </a:pPr>
            <a:r>
              <a:rPr lang="fr-FR" altLang="fr-FR" sz="3600" b="1" dirty="0">
                <a:solidFill>
                  <a:srgbClr val="0070C0"/>
                </a:solidFill>
              </a:rPr>
              <a:t>Nécessité d’accompagner l’entourage pour qu’il puisse </a:t>
            </a:r>
          </a:p>
          <a:p>
            <a:pPr marL="0" indent="0">
              <a:buNone/>
            </a:pPr>
            <a:r>
              <a:rPr lang="fr-FR" altLang="fr-FR" sz="3600" b="1" dirty="0">
                <a:solidFill>
                  <a:srgbClr val="0070C0"/>
                </a:solidFill>
              </a:rPr>
              <a:t>mieux gérer ses émotions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altLang="fr-FR" sz="2550" b="0" i="1" dirty="0">
                <a:solidFill>
                  <a:srgbClr val="000000"/>
                </a:solidFill>
                <a:latin typeface="+mn-lt"/>
              </a:rPr>
              <a:t>Traumatisme, Tsunami ...</a:t>
            </a:r>
          </a:p>
          <a:p>
            <a:pPr marL="0" indent="0">
              <a:buNone/>
            </a:pPr>
            <a:endParaRPr lang="fr-FR" sz="3600" dirty="0">
              <a:solidFill>
                <a:srgbClr val="0072C6"/>
              </a:solidFill>
            </a:endParaRPr>
          </a:p>
          <a:p>
            <a:pPr marL="0" indent="0">
              <a:buNone/>
            </a:pPr>
            <a:endParaRPr lang="fr-FR" sz="3600" dirty="0">
              <a:solidFill>
                <a:srgbClr val="0072C6"/>
              </a:solidFill>
            </a:endParaRPr>
          </a:p>
          <a:p>
            <a:pPr marL="0" indent="0">
              <a:buNone/>
            </a:pPr>
            <a:endParaRPr lang="fr-FR" sz="36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r-FR" sz="3600" b="1" dirty="0">
                <a:solidFill>
                  <a:schemeClr val="bg1"/>
                </a:solidFill>
              </a:rPr>
              <a:t>Un investissement d’avenir: bénéfice thérapeutique pour la personne (réduction du taux de rechute de 40%) et diminution de la charge mentale pour son entourage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altLang="fr-FR" sz="2550" b="0" i="1" dirty="0">
              <a:solidFill>
                <a:schemeClr val="bg1"/>
              </a:solidFill>
              <a:latin typeface="+mn-lt"/>
            </a:endParaRPr>
          </a:p>
          <a:p>
            <a:pPr marL="0" indent="0">
              <a:buNone/>
            </a:pPr>
            <a:endParaRPr lang="fr-FR" altLang="fr-FR" sz="15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fr-FR" altLang="fr-FR" sz="15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fr-FR" altLang="fr-FR" sz="1500" dirty="0">
              <a:solidFill>
                <a:srgbClr val="000000"/>
              </a:solidFill>
            </a:endParaRP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D89D171-650A-4221-8959-41FA02E46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8D766-E39B-4A96-A445-6CD16123FC18}" type="datetime1">
              <a:rPr lang="fr-FR" smtClean="0"/>
              <a:pPr/>
              <a:t>29/05/2023</a:t>
            </a:fld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13994F4-38CE-4DD3-9635-38982CE37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00989-B75F-4602-84D8-19856CD6A586}" type="slidenum">
              <a:rPr lang="fr-FR" smtClean="0"/>
              <a:pPr/>
              <a:t>9</a:t>
            </a:fld>
            <a:endParaRPr lang="fr-FR" dirty="0"/>
          </a:p>
        </p:txBody>
      </p:sp>
      <p:pic>
        <p:nvPicPr>
          <p:cNvPr id="17" name="Image 16" descr="Une image contenant dessin&#10;&#10;Description générée automatiquement">
            <a:extLst>
              <a:ext uri="{FF2B5EF4-FFF2-40B4-BE49-F238E27FC236}">
                <a16:creationId xmlns:a16="http://schemas.microsoft.com/office/drawing/2014/main" id="{8805450C-17C3-44DC-9722-BE1A69D439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438044" y="2073386"/>
            <a:ext cx="3349638" cy="3004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02319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1028</Words>
  <Application>Microsoft Office PowerPoint</Application>
  <PresentationFormat>Grand écran</PresentationFormat>
  <Paragraphs>157</Paragraphs>
  <Slides>14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6" baseType="lpstr">
      <vt:lpstr>Amienne</vt:lpstr>
      <vt:lpstr>Arial</vt:lpstr>
      <vt:lpstr>Arial Narrow</vt:lpstr>
      <vt:lpstr>Calibri</vt:lpstr>
      <vt:lpstr>Calibri </vt:lpstr>
      <vt:lpstr>Calibri Light</vt:lpstr>
      <vt:lpstr>Courier New</vt:lpstr>
      <vt:lpstr>Impact</vt:lpstr>
      <vt:lpstr>TimesNewRomanPSMT</vt:lpstr>
      <vt:lpstr>Trebuchet MS</vt:lpstr>
      <vt:lpstr>Wingdings</vt:lpstr>
      <vt:lpstr>Thème Office</vt:lpstr>
      <vt:lpstr>Quand surviennent les troubles psychiques : des conséquences sous évaluées pour l’entourage  (données du baromètre Unafam)</vt:lpstr>
      <vt:lpstr>Présentation PowerPoint</vt:lpstr>
      <vt:lpstr>Présentation PowerPoint</vt:lpstr>
      <vt:lpstr>La famille « déboussolée » </vt:lpstr>
      <vt:lpstr>Entrée dans les soins: une charge mentale pour l’entourage  Encore trop souvent, une entrée dans les soins par un acte engageant la liberté de leur proche</vt:lpstr>
      <vt:lpstr>L’absence d’accompagnements/compensation  par des professionnels: une charge mentale pour l’entourage   Une fois le diagnostic posé, un accompagnement qui repose sur l’entourage…</vt:lpstr>
      <vt:lpstr>Arrivez-vous à partir en vacances ?</vt:lpstr>
      <vt:lpstr>Présentation PowerPoint</vt:lpstr>
      <vt:lpstr>Notre plaidoyer: Des Interventions systématiques et  précoces auprès des familles</vt:lpstr>
      <vt:lpstr>Présentation PowerPoint</vt:lpstr>
      <vt:lpstr>L’UNAFAM s’est inscrite dans la pair-aidance famille depuis sa création.</vt:lpstr>
      <vt:lpstr>Présentation PowerPoint</vt:lpstr>
      <vt:lpstr>Un point d’attention</vt:lpstr>
      <vt:lpstr>L’aide aux aidants, soutien à  l’entourage: un enjeu à relever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</dc:title>
  <dc:creator>Compte Microsoft</dc:creator>
  <cp:lastModifiedBy>D W</cp:lastModifiedBy>
  <cp:revision>49</cp:revision>
  <cp:lastPrinted>2023-05-27T07:00:52Z</cp:lastPrinted>
  <dcterms:created xsi:type="dcterms:W3CDTF">2023-04-22T17:12:41Z</dcterms:created>
  <dcterms:modified xsi:type="dcterms:W3CDTF">2023-05-29T19:17:07Z</dcterms:modified>
</cp:coreProperties>
</file>