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1219" r:id="rId1"/>
  </p:sldMasterIdLst>
  <p:notesMasterIdLst>
    <p:notesMasterId r:id="rId20"/>
  </p:notesMasterIdLst>
  <p:handoutMasterIdLst>
    <p:handoutMasterId r:id="rId21"/>
  </p:handoutMasterIdLst>
  <p:sldIdLst>
    <p:sldId id="881" r:id="rId2"/>
    <p:sldId id="920" r:id="rId3"/>
    <p:sldId id="884" r:id="rId4"/>
    <p:sldId id="921" r:id="rId5"/>
    <p:sldId id="915" r:id="rId6"/>
    <p:sldId id="916" r:id="rId7"/>
    <p:sldId id="911" r:id="rId8"/>
    <p:sldId id="933" r:id="rId9"/>
    <p:sldId id="927" r:id="rId10"/>
    <p:sldId id="926" r:id="rId11"/>
    <p:sldId id="929" r:id="rId12"/>
    <p:sldId id="931" r:id="rId13"/>
    <p:sldId id="937" r:id="rId14"/>
    <p:sldId id="939" r:id="rId15"/>
    <p:sldId id="940" r:id="rId16"/>
    <p:sldId id="942" r:id="rId17"/>
    <p:sldId id="935" r:id="rId18"/>
    <p:sldId id="900" r:id="rId19"/>
  </p:sldIdLst>
  <p:sldSz cx="9906000" cy="6858000" type="A4"/>
  <p:notesSz cx="6799263" cy="9929813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62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4F0"/>
    <a:srgbClr val="64508C"/>
    <a:srgbClr val="C4BAD8"/>
    <a:srgbClr val="FFFFCC"/>
    <a:srgbClr val="000000"/>
    <a:srgbClr val="F2F2F2"/>
    <a:srgbClr val="DFE4F0"/>
    <a:srgbClr val="645091"/>
    <a:srgbClr val="00B7E4"/>
    <a:srgbClr val="ECC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9517" autoAdjust="0"/>
  </p:normalViewPr>
  <p:slideViewPr>
    <p:cSldViewPr snapToObjects="1">
      <p:cViewPr varScale="1">
        <p:scale>
          <a:sx n="88" d="100"/>
          <a:sy n="88" d="100"/>
        </p:scale>
        <p:origin x="1123" y="62"/>
      </p:cViewPr>
      <p:guideLst>
        <p:guide orient="horz" pos="4319"/>
        <p:guide pos="6239"/>
      </p:guideLst>
    </p:cSldViewPr>
  </p:slideViewPr>
  <p:outlineViewPr>
    <p:cViewPr>
      <p:scale>
        <a:sx n="33" d="100"/>
        <a:sy n="33" d="100"/>
      </p:scale>
      <p:origin x="0" y="26724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6" d="100"/>
          <a:sy n="76" d="100"/>
        </p:scale>
        <p:origin x="-2214" y="-96"/>
      </p:cViewPr>
      <p:guideLst>
        <p:guide orient="horz" pos="3127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5723F9-675A-4D66-8CEB-7B7D65657DC0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A4DCDB91-E935-4765-A277-93B4A1DF0197}">
      <dgm:prSet phldrT="[Texte]" custT="1"/>
      <dgm:spPr/>
      <dgm:t>
        <a:bodyPr/>
        <a:lstStyle/>
        <a:p>
          <a:r>
            <a:rPr lang="fr-FR" sz="900" dirty="0" smtClean="0">
              <a:latin typeface="Arial" panose="020B0604020202020204" pitchFamily="34" charset="0"/>
              <a:cs typeface="Arial" panose="020B0604020202020204" pitchFamily="34" charset="0"/>
            </a:rPr>
            <a:t>Faisabilité technique</a:t>
          </a:r>
          <a:endParaRPr lang="fr-FR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D58CFA-A36A-47A8-A112-46F87D1F7971}" type="parTrans" cxnId="{DF626670-A1DF-4A64-9B4F-8942F273D1AF}">
      <dgm:prSet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E105C2-337F-482D-8DAF-9975714F0CDB}" type="sibTrans" cxnId="{DF626670-A1DF-4A64-9B4F-8942F273D1AF}">
      <dgm:prSet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53089B-E33C-4916-B4E3-58B82AAEDD94}">
      <dgm:prSet phldrT="[Texte]" custT="1"/>
      <dgm:spPr/>
      <dgm:t>
        <a:bodyPr/>
        <a:lstStyle/>
        <a:p>
          <a:r>
            <a:rPr lang="fr-FR" sz="800" dirty="0" smtClean="0">
              <a:latin typeface="Arial" panose="020B0604020202020204" pitchFamily="34" charset="0"/>
              <a:cs typeface="Arial" panose="020B0604020202020204" pitchFamily="34" charset="0"/>
            </a:rPr>
            <a:t>Trajectoire financière</a:t>
          </a:r>
          <a:endParaRPr lang="fr-FR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D74F8B-F0FA-406C-B5C7-5E6B77510563}" type="parTrans" cxnId="{C83B972C-6CAF-43AC-A5AA-C34096BC8D43}">
      <dgm:prSet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31D15D-CB43-4B8C-AF72-34EE09DC699F}" type="sibTrans" cxnId="{C83B972C-6CAF-43AC-A5AA-C34096BC8D43}">
      <dgm:prSet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FC5C81-1D16-445D-9782-DB0B9D73366F}">
      <dgm:prSet phldrT="[Texte]" custT="1"/>
      <dgm:spPr/>
      <dgm:t>
        <a:bodyPr/>
        <a:lstStyle/>
        <a:p>
          <a:r>
            <a:rPr lang="fr-FR" sz="800" dirty="0" smtClean="0">
              <a:latin typeface="Arial" panose="020B0604020202020204" pitchFamily="34" charset="0"/>
              <a:cs typeface="Arial" panose="020B0604020202020204" pitchFamily="34" charset="0"/>
            </a:rPr>
            <a:t>Capacitaire / Fonctions</a:t>
          </a:r>
          <a:endParaRPr lang="fr-FR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C67F27-8F3F-4130-930A-5B646ABCF1DA}" type="parTrans" cxnId="{CFD91170-3132-4055-B081-33B84817BE03}">
      <dgm:prSet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EF4677-1997-46A6-AF21-3C05D02C1D1E}" type="sibTrans" cxnId="{CFD91170-3132-4055-B081-33B84817BE03}">
      <dgm:prSet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C244EE-2C71-4393-B24A-478996973675}" type="pres">
      <dgm:prSet presAssocID="{275723F9-675A-4D66-8CEB-7B7D65657DC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51CDA7C-3F63-49AA-89FD-8C2125154C72}" type="pres">
      <dgm:prSet presAssocID="{A4DCDB91-E935-4765-A277-93B4A1DF0197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FE2485-151B-43C1-8594-DB44B90DC328}" type="pres">
      <dgm:prSet presAssocID="{A4DCDB91-E935-4765-A277-93B4A1DF0197}" presName="gear1srcNode" presStyleLbl="node1" presStyleIdx="0" presStyleCnt="3"/>
      <dgm:spPr/>
      <dgm:t>
        <a:bodyPr/>
        <a:lstStyle/>
        <a:p>
          <a:endParaRPr lang="fr-FR"/>
        </a:p>
      </dgm:t>
    </dgm:pt>
    <dgm:pt modelId="{96162AB7-71E6-4254-8922-03A8482DD9DE}" type="pres">
      <dgm:prSet presAssocID="{A4DCDB91-E935-4765-A277-93B4A1DF0197}" presName="gear1dstNode" presStyleLbl="node1" presStyleIdx="0" presStyleCnt="3"/>
      <dgm:spPr/>
      <dgm:t>
        <a:bodyPr/>
        <a:lstStyle/>
        <a:p>
          <a:endParaRPr lang="fr-FR"/>
        </a:p>
      </dgm:t>
    </dgm:pt>
    <dgm:pt modelId="{79555074-86F4-41DC-BE85-B0A6B0546546}" type="pres">
      <dgm:prSet presAssocID="{6153089B-E33C-4916-B4E3-58B82AAEDD94}" presName="gear2" presStyleLbl="node1" presStyleIdx="1" presStyleCnt="3" custScaleX="10574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B47F0EE-B409-4733-8C20-BECE75ECA158}" type="pres">
      <dgm:prSet presAssocID="{6153089B-E33C-4916-B4E3-58B82AAEDD94}" presName="gear2srcNode" presStyleLbl="node1" presStyleIdx="1" presStyleCnt="3"/>
      <dgm:spPr/>
      <dgm:t>
        <a:bodyPr/>
        <a:lstStyle/>
        <a:p>
          <a:endParaRPr lang="fr-FR"/>
        </a:p>
      </dgm:t>
    </dgm:pt>
    <dgm:pt modelId="{8B13EBFC-B31D-433E-BC1F-C30F3D2C010F}" type="pres">
      <dgm:prSet presAssocID="{6153089B-E33C-4916-B4E3-58B82AAEDD94}" presName="gear2dstNode" presStyleLbl="node1" presStyleIdx="1" presStyleCnt="3"/>
      <dgm:spPr/>
      <dgm:t>
        <a:bodyPr/>
        <a:lstStyle/>
        <a:p>
          <a:endParaRPr lang="fr-FR"/>
        </a:p>
      </dgm:t>
    </dgm:pt>
    <dgm:pt modelId="{EBC15A21-6275-458E-82E6-891533070244}" type="pres">
      <dgm:prSet presAssocID="{6CFC5C81-1D16-445D-9782-DB0B9D73366F}" presName="gear3" presStyleLbl="node1" presStyleIdx="2" presStyleCnt="3" custLinFactNeighborX="3021" custLinFactNeighborY="-2135"/>
      <dgm:spPr/>
      <dgm:t>
        <a:bodyPr/>
        <a:lstStyle/>
        <a:p>
          <a:endParaRPr lang="fr-FR"/>
        </a:p>
      </dgm:t>
    </dgm:pt>
    <dgm:pt modelId="{9086E13B-E991-4377-BCBD-03BA8DEC8744}" type="pres">
      <dgm:prSet presAssocID="{6CFC5C81-1D16-445D-9782-DB0B9D73366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0F8CDD6-C8A0-47D1-8271-B6FBAC900610}" type="pres">
      <dgm:prSet presAssocID="{6CFC5C81-1D16-445D-9782-DB0B9D73366F}" presName="gear3srcNode" presStyleLbl="node1" presStyleIdx="2" presStyleCnt="3"/>
      <dgm:spPr/>
      <dgm:t>
        <a:bodyPr/>
        <a:lstStyle/>
        <a:p>
          <a:endParaRPr lang="fr-FR"/>
        </a:p>
      </dgm:t>
    </dgm:pt>
    <dgm:pt modelId="{36775210-0744-48C0-AEF5-9B372939172B}" type="pres">
      <dgm:prSet presAssocID="{6CFC5C81-1D16-445D-9782-DB0B9D73366F}" presName="gear3dstNode" presStyleLbl="node1" presStyleIdx="2" presStyleCnt="3"/>
      <dgm:spPr/>
      <dgm:t>
        <a:bodyPr/>
        <a:lstStyle/>
        <a:p>
          <a:endParaRPr lang="fr-FR"/>
        </a:p>
      </dgm:t>
    </dgm:pt>
    <dgm:pt modelId="{15508ED6-B49C-4F1D-9666-4CF000A62115}" type="pres">
      <dgm:prSet presAssocID="{7DE105C2-337F-482D-8DAF-9975714F0CDB}" presName="connector1" presStyleLbl="sibTrans2D1" presStyleIdx="0" presStyleCnt="3"/>
      <dgm:spPr/>
      <dgm:t>
        <a:bodyPr/>
        <a:lstStyle/>
        <a:p>
          <a:endParaRPr lang="fr-FR"/>
        </a:p>
      </dgm:t>
    </dgm:pt>
    <dgm:pt modelId="{F3188057-0090-4C7D-BF01-7272CEBB1E00}" type="pres">
      <dgm:prSet presAssocID="{4B31D15D-CB43-4B8C-AF72-34EE09DC699F}" presName="connector2" presStyleLbl="sibTrans2D1" presStyleIdx="1" presStyleCnt="3"/>
      <dgm:spPr/>
      <dgm:t>
        <a:bodyPr/>
        <a:lstStyle/>
        <a:p>
          <a:endParaRPr lang="fr-FR"/>
        </a:p>
      </dgm:t>
    </dgm:pt>
    <dgm:pt modelId="{8EE42263-45B1-410E-93C5-F3DC4E1ABE73}" type="pres">
      <dgm:prSet presAssocID="{6DEF4677-1997-46A6-AF21-3C05D02C1D1E}" presName="connector3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E6D5EE83-1B31-41FB-8940-031EB90524E3}" type="presOf" srcId="{A4DCDB91-E935-4765-A277-93B4A1DF0197}" destId="{951CDA7C-3F63-49AA-89FD-8C2125154C72}" srcOrd="0" destOrd="0" presId="urn:microsoft.com/office/officeart/2005/8/layout/gear1"/>
    <dgm:cxn modelId="{9FC76C89-D036-4996-9167-D6BA2A13F4D7}" type="presOf" srcId="{6CFC5C81-1D16-445D-9782-DB0B9D73366F}" destId="{36775210-0744-48C0-AEF5-9B372939172B}" srcOrd="3" destOrd="0" presId="urn:microsoft.com/office/officeart/2005/8/layout/gear1"/>
    <dgm:cxn modelId="{B1FB4B08-4A95-4600-971B-8B25AC9C66A7}" type="presOf" srcId="{A4DCDB91-E935-4765-A277-93B4A1DF0197}" destId="{7EFE2485-151B-43C1-8594-DB44B90DC328}" srcOrd="1" destOrd="0" presId="urn:microsoft.com/office/officeart/2005/8/layout/gear1"/>
    <dgm:cxn modelId="{1126335B-EC87-40A0-8E3F-7E8B620D46C4}" type="presOf" srcId="{7DE105C2-337F-482D-8DAF-9975714F0CDB}" destId="{15508ED6-B49C-4F1D-9666-4CF000A62115}" srcOrd="0" destOrd="0" presId="urn:microsoft.com/office/officeart/2005/8/layout/gear1"/>
    <dgm:cxn modelId="{C83B972C-6CAF-43AC-A5AA-C34096BC8D43}" srcId="{275723F9-675A-4D66-8CEB-7B7D65657DC0}" destId="{6153089B-E33C-4916-B4E3-58B82AAEDD94}" srcOrd="1" destOrd="0" parTransId="{26D74F8B-F0FA-406C-B5C7-5E6B77510563}" sibTransId="{4B31D15D-CB43-4B8C-AF72-34EE09DC699F}"/>
    <dgm:cxn modelId="{874B963D-39C6-499D-8065-AF85AB55547F}" type="presOf" srcId="{6153089B-E33C-4916-B4E3-58B82AAEDD94}" destId="{AB47F0EE-B409-4733-8C20-BECE75ECA158}" srcOrd="1" destOrd="0" presId="urn:microsoft.com/office/officeart/2005/8/layout/gear1"/>
    <dgm:cxn modelId="{E9FCB675-CDB9-4F4F-A7BE-754EF3E2DDFB}" type="presOf" srcId="{4B31D15D-CB43-4B8C-AF72-34EE09DC699F}" destId="{F3188057-0090-4C7D-BF01-7272CEBB1E00}" srcOrd="0" destOrd="0" presId="urn:microsoft.com/office/officeart/2005/8/layout/gear1"/>
    <dgm:cxn modelId="{DF626670-A1DF-4A64-9B4F-8942F273D1AF}" srcId="{275723F9-675A-4D66-8CEB-7B7D65657DC0}" destId="{A4DCDB91-E935-4765-A277-93B4A1DF0197}" srcOrd="0" destOrd="0" parTransId="{D4D58CFA-A36A-47A8-A112-46F87D1F7971}" sibTransId="{7DE105C2-337F-482D-8DAF-9975714F0CDB}"/>
    <dgm:cxn modelId="{CFD91170-3132-4055-B081-33B84817BE03}" srcId="{275723F9-675A-4D66-8CEB-7B7D65657DC0}" destId="{6CFC5C81-1D16-445D-9782-DB0B9D73366F}" srcOrd="2" destOrd="0" parTransId="{22C67F27-8F3F-4130-930A-5B646ABCF1DA}" sibTransId="{6DEF4677-1997-46A6-AF21-3C05D02C1D1E}"/>
    <dgm:cxn modelId="{3685A1A1-103C-404C-92CC-43531D09E143}" type="presOf" srcId="{A4DCDB91-E935-4765-A277-93B4A1DF0197}" destId="{96162AB7-71E6-4254-8922-03A8482DD9DE}" srcOrd="2" destOrd="0" presId="urn:microsoft.com/office/officeart/2005/8/layout/gear1"/>
    <dgm:cxn modelId="{758A90E3-00C2-4137-9EB5-D2B6DC88A70F}" type="presOf" srcId="{6CFC5C81-1D16-445D-9782-DB0B9D73366F}" destId="{C0F8CDD6-C8A0-47D1-8271-B6FBAC900610}" srcOrd="2" destOrd="0" presId="urn:microsoft.com/office/officeart/2005/8/layout/gear1"/>
    <dgm:cxn modelId="{B12B86FE-EE65-4CCC-8253-46AEAE603141}" type="presOf" srcId="{6153089B-E33C-4916-B4E3-58B82AAEDD94}" destId="{8B13EBFC-B31D-433E-BC1F-C30F3D2C010F}" srcOrd="2" destOrd="0" presId="urn:microsoft.com/office/officeart/2005/8/layout/gear1"/>
    <dgm:cxn modelId="{C103A75D-4300-4A69-AC10-89A7E9BE404F}" type="presOf" srcId="{6153089B-E33C-4916-B4E3-58B82AAEDD94}" destId="{79555074-86F4-41DC-BE85-B0A6B0546546}" srcOrd="0" destOrd="0" presId="urn:microsoft.com/office/officeart/2005/8/layout/gear1"/>
    <dgm:cxn modelId="{3C520340-EF22-4A80-AA4D-221B98714DDF}" type="presOf" srcId="{6CFC5C81-1D16-445D-9782-DB0B9D73366F}" destId="{9086E13B-E991-4377-BCBD-03BA8DEC8744}" srcOrd="1" destOrd="0" presId="urn:microsoft.com/office/officeart/2005/8/layout/gear1"/>
    <dgm:cxn modelId="{A95FDD21-39CF-4DAC-8124-199E26465884}" type="presOf" srcId="{6DEF4677-1997-46A6-AF21-3C05D02C1D1E}" destId="{8EE42263-45B1-410E-93C5-F3DC4E1ABE73}" srcOrd="0" destOrd="0" presId="urn:microsoft.com/office/officeart/2005/8/layout/gear1"/>
    <dgm:cxn modelId="{3997C7F5-2DC9-4414-9BD7-643F66475054}" type="presOf" srcId="{6CFC5C81-1D16-445D-9782-DB0B9D73366F}" destId="{EBC15A21-6275-458E-82E6-891533070244}" srcOrd="0" destOrd="0" presId="urn:microsoft.com/office/officeart/2005/8/layout/gear1"/>
    <dgm:cxn modelId="{A21C8196-E0F4-4A2A-95B9-871C9CF4E4A6}" type="presOf" srcId="{275723F9-675A-4D66-8CEB-7B7D65657DC0}" destId="{21C244EE-2C71-4393-B24A-478996973675}" srcOrd="0" destOrd="0" presId="urn:microsoft.com/office/officeart/2005/8/layout/gear1"/>
    <dgm:cxn modelId="{0520FE1E-A59D-487C-BCC2-567B280FDC93}" type="presParOf" srcId="{21C244EE-2C71-4393-B24A-478996973675}" destId="{951CDA7C-3F63-49AA-89FD-8C2125154C72}" srcOrd="0" destOrd="0" presId="urn:microsoft.com/office/officeart/2005/8/layout/gear1"/>
    <dgm:cxn modelId="{9DE05DB6-4522-40E3-A6F4-8345A810BADC}" type="presParOf" srcId="{21C244EE-2C71-4393-B24A-478996973675}" destId="{7EFE2485-151B-43C1-8594-DB44B90DC328}" srcOrd="1" destOrd="0" presId="urn:microsoft.com/office/officeart/2005/8/layout/gear1"/>
    <dgm:cxn modelId="{9A146F5B-4BCB-441B-B66F-F555536ED026}" type="presParOf" srcId="{21C244EE-2C71-4393-B24A-478996973675}" destId="{96162AB7-71E6-4254-8922-03A8482DD9DE}" srcOrd="2" destOrd="0" presId="urn:microsoft.com/office/officeart/2005/8/layout/gear1"/>
    <dgm:cxn modelId="{EF26DDE1-6D41-44FF-9AAF-ABF28809AFC2}" type="presParOf" srcId="{21C244EE-2C71-4393-B24A-478996973675}" destId="{79555074-86F4-41DC-BE85-B0A6B0546546}" srcOrd="3" destOrd="0" presId="urn:microsoft.com/office/officeart/2005/8/layout/gear1"/>
    <dgm:cxn modelId="{FA8E55D2-A16F-4491-ADE6-8953EF90352F}" type="presParOf" srcId="{21C244EE-2C71-4393-B24A-478996973675}" destId="{AB47F0EE-B409-4733-8C20-BECE75ECA158}" srcOrd="4" destOrd="0" presId="urn:microsoft.com/office/officeart/2005/8/layout/gear1"/>
    <dgm:cxn modelId="{2037148E-78DA-4163-909F-53D69723854E}" type="presParOf" srcId="{21C244EE-2C71-4393-B24A-478996973675}" destId="{8B13EBFC-B31D-433E-BC1F-C30F3D2C010F}" srcOrd="5" destOrd="0" presId="urn:microsoft.com/office/officeart/2005/8/layout/gear1"/>
    <dgm:cxn modelId="{7B8B63E3-CFAD-4879-81F4-BE124C98EC82}" type="presParOf" srcId="{21C244EE-2C71-4393-B24A-478996973675}" destId="{EBC15A21-6275-458E-82E6-891533070244}" srcOrd="6" destOrd="0" presId="urn:microsoft.com/office/officeart/2005/8/layout/gear1"/>
    <dgm:cxn modelId="{70F36318-BFC7-4F0B-B277-2CB072DD9953}" type="presParOf" srcId="{21C244EE-2C71-4393-B24A-478996973675}" destId="{9086E13B-E991-4377-BCBD-03BA8DEC8744}" srcOrd="7" destOrd="0" presId="urn:microsoft.com/office/officeart/2005/8/layout/gear1"/>
    <dgm:cxn modelId="{AA184B18-0129-464E-8CFC-53D61065A7CC}" type="presParOf" srcId="{21C244EE-2C71-4393-B24A-478996973675}" destId="{C0F8CDD6-C8A0-47D1-8271-B6FBAC900610}" srcOrd="8" destOrd="0" presId="urn:microsoft.com/office/officeart/2005/8/layout/gear1"/>
    <dgm:cxn modelId="{9C236212-787D-447A-837B-4EC46B83FE40}" type="presParOf" srcId="{21C244EE-2C71-4393-B24A-478996973675}" destId="{36775210-0744-48C0-AEF5-9B372939172B}" srcOrd="9" destOrd="0" presId="urn:microsoft.com/office/officeart/2005/8/layout/gear1"/>
    <dgm:cxn modelId="{5ADD01EA-362A-414D-9E61-BA256083C84F}" type="presParOf" srcId="{21C244EE-2C71-4393-B24A-478996973675}" destId="{15508ED6-B49C-4F1D-9666-4CF000A62115}" srcOrd="10" destOrd="0" presId="urn:microsoft.com/office/officeart/2005/8/layout/gear1"/>
    <dgm:cxn modelId="{CE96EBDE-0003-49D3-9CCA-2EDF69F27C16}" type="presParOf" srcId="{21C244EE-2C71-4393-B24A-478996973675}" destId="{F3188057-0090-4C7D-BF01-7272CEBB1E00}" srcOrd="11" destOrd="0" presId="urn:microsoft.com/office/officeart/2005/8/layout/gear1"/>
    <dgm:cxn modelId="{71882F4C-F555-4318-B35E-A689230C55A7}" type="presParOf" srcId="{21C244EE-2C71-4393-B24A-478996973675}" destId="{8EE42263-45B1-410E-93C5-F3DC4E1ABE7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1CDA7C-3F63-49AA-89FD-8C2125154C72}">
      <dsp:nvSpPr>
        <dsp:cNvPr id="0" name=""/>
        <dsp:cNvSpPr/>
      </dsp:nvSpPr>
      <dsp:spPr>
        <a:xfrm>
          <a:off x="1101722" y="1344354"/>
          <a:ext cx="1346549" cy="1346549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Faisabilité technique</a:t>
          </a:r>
          <a:endParaRPr lang="fr-FR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72438" y="1659777"/>
        <a:ext cx="805117" cy="692154"/>
      </dsp:txXfrm>
    </dsp:sp>
    <dsp:sp modelId="{79555074-86F4-41DC-BE85-B0A6B0546546}">
      <dsp:nvSpPr>
        <dsp:cNvPr id="0" name=""/>
        <dsp:cNvSpPr/>
      </dsp:nvSpPr>
      <dsp:spPr>
        <a:xfrm>
          <a:off x="290149" y="1026079"/>
          <a:ext cx="1035560" cy="97930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Trajectoire financière</a:t>
          </a:r>
          <a:endParaRPr lang="fr-FR" sz="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4870" y="1274113"/>
        <a:ext cx="526118" cy="483240"/>
      </dsp:txXfrm>
    </dsp:sp>
    <dsp:sp modelId="{EBC15A21-6275-458E-82E6-891533070244}">
      <dsp:nvSpPr>
        <dsp:cNvPr id="0" name=""/>
        <dsp:cNvSpPr/>
      </dsp:nvSpPr>
      <dsp:spPr>
        <a:xfrm rot="20700000">
          <a:off x="902290" y="325366"/>
          <a:ext cx="959522" cy="959522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Capacitaire / Fonctions</a:t>
          </a:r>
          <a:endParaRPr lang="fr-FR" sz="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20700000">
        <a:off x="1112741" y="535817"/>
        <a:ext cx="538619" cy="538619"/>
      </dsp:txXfrm>
    </dsp:sp>
    <dsp:sp modelId="{15508ED6-B49C-4F1D-9666-4CF000A62115}">
      <dsp:nvSpPr>
        <dsp:cNvPr id="0" name=""/>
        <dsp:cNvSpPr/>
      </dsp:nvSpPr>
      <dsp:spPr>
        <a:xfrm>
          <a:off x="980144" y="1151210"/>
          <a:ext cx="1723583" cy="1723583"/>
        </a:xfrm>
        <a:prstGeom prst="circularArrow">
          <a:avLst>
            <a:gd name="adj1" fmla="val 4688"/>
            <a:gd name="adj2" fmla="val 299029"/>
            <a:gd name="adj3" fmla="val 2451577"/>
            <a:gd name="adj4" fmla="val 16008179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188057-0090-4C7D-BF01-7272CEBB1E00}">
      <dsp:nvSpPr>
        <dsp:cNvPr id="0" name=""/>
        <dsp:cNvSpPr/>
      </dsp:nvSpPr>
      <dsp:spPr>
        <a:xfrm>
          <a:off x="144841" y="816888"/>
          <a:ext cx="1252291" cy="125229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42263-45B1-410E-93C5-F3DC4E1ABE73}">
      <dsp:nvSpPr>
        <dsp:cNvPr id="0" name=""/>
        <dsp:cNvSpPr/>
      </dsp:nvSpPr>
      <dsp:spPr>
        <a:xfrm>
          <a:off x="644840" y="147777"/>
          <a:ext cx="1350222" cy="135022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5501" cy="49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>
            <a:lvl1pPr defTabSz="91456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52175" y="0"/>
            <a:ext cx="2945501" cy="49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>
            <a:lvl1pPr algn="r" defTabSz="91456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4562AB0-5B34-4546-BA41-54B54866823A}" type="datetimeFigureOut">
              <a:rPr lang="en-US"/>
              <a:pPr>
                <a:defRPr/>
              </a:pPr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431179"/>
            <a:ext cx="2945501" cy="49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3" rIns="91424" bIns="45713" numCol="1" anchor="b" anchorCtr="0" compatLnSpc="1">
            <a:prstTxWarp prst="textNoShape">
              <a:avLst/>
            </a:prstTxWarp>
          </a:bodyPr>
          <a:lstStyle>
            <a:lvl1pPr defTabSz="91456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Blank.potx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52175" y="9431179"/>
            <a:ext cx="2945501" cy="49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3" rIns="91424" bIns="45713" numCol="1" anchor="b" anchorCtr="0" compatLnSpc="1">
            <a:prstTxWarp prst="textNoShape">
              <a:avLst/>
            </a:prstTxWarp>
          </a:bodyPr>
          <a:lstStyle>
            <a:lvl1pPr algn="r" defTabSz="91456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4CF054C-71BC-4FD1-93D7-F5C6D432E10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044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5501" cy="49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>
            <a:lvl1pPr defTabSz="91456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52175" y="0"/>
            <a:ext cx="2945501" cy="49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>
            <a:lvl1pPr algn="r" defTabSz="91456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B114C27-E0E8-48FE-A795-13000E955C64}" type="datetimeFigureOut">
              <a:rPr lang="en-GB"/>
              <a:pPr>
                <a:defRPr/>
              </a:pPr>
              <a:t>15/02/2023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742950"/>
            <a:ext cx="5383213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14" tIns="44107" rIns="88214" bIns="44107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609" y="4716384"/>
            <a:ext cx="5440046" cy="447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431179"/>
            <a:ext cx="2945501" cy="49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3" rIns="91424" bIns="45713" numCol="1" anchor="b" anchorCtr="0" compatLnSpc="1">
            <a:prstTxWarp prst="textNoShape">
              <a:avLst/>
            </a:prstTxWarp>
          </a:bodyPr>
          <a:lstStyle>
            <a:lvl1pPr defTabSz="91456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52175" y="9431179"/>
            <a:ext cx="2945501" cy="49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3" rIns="91424" bIns="45713" numCol="1" anchor="b" anchorCtr="0" compatLnSpc="1">
            <a:prstTxWarp prst="textNoShape">
              <a:avLst/>
            </a:prstTxWarp>
          </a:bodyPr>
          <a:lstStyle>
            <a:lvl1pPr algn="r" defTabSz="91456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108F168-A4E1-4F2B-94BB-3748085CF9CE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1869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8F168-A4E1-4F2B-94BB-3748085CF9CE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69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8F168-A4E1-4F2B-94BB-3748085CF9CE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524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86593" y="3431008"/>
            <a:ext cx="7150789" cy="324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Réunion – Date JJ/MM/AAAA</a:t>
            </a:r>
            <a:endParaRPr lang="en-GB" dirty="0"/>
          </a:p>
        </p:txBody>
      </p:sp>
      <p:graphicFrame>
        <p:nvGraphicFramePr>
          <p:cNvPr id="4" name="Rectangle 2" hidden="1"/>
          <p:cNvGraphicFramePr>
            <a:graphicFrameLocks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33"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86593" y="2351037"/>
            <a:ext cx="7150789" cy="360040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rgbClr val="6450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 de la présentation 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0" y="6497960"/>
            <a:ext cx="9917113" cy="360040"/>
          </a:xfrm>
          <a:prstGeom prst="rect">
            <a:avLst/>
          </a:prstGeom>
          <a:solidFill>
            <a:srgbClr val="64508C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fr-FR" sz="1400" dirty="0" err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1" name="Image 10" descr="H:\GHT 95 SUD 92 NORD\_MODELES et LOGO\logo-GHT.jpg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76" y="593450"/>
            <a:ext cx="2947242" cy="963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6" descr="E:\CHA\01_charte_graphique\ppt\pv pour cartouche ppt\cartoucheppt2019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4911728"/>
            <a:ext cx="9936000" cy="145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BB61660-367D-F746-BC15-6A4C1323876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28750" y="158750"/>
            <a:ext cx="2852042" cy="161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393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locs vertic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37" y="342230"/>
            <a:ext cx="9216000" cy="711870"/>
          </a:xfrm>
        </p:spPr>
        <p:txBody>
          <a:bodyPr/>
          <a:lstStyle>
            <a:lvl1pPr>
              <a:defRPr>
                <a:solidFill>
                  <a:srgbClr val="64509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350836" y="1854672"/>
            <a:ext cx="2772000" cy="4616636"/>
          </a:xfrm>
          <a:prstGeom prst="rect">
            <a:avLst/>
          </a:prstGeom>
        </p:spPr>
        <p:txBody>
          <a:bodyPr/>
          <a:lstStyle>
            <a:lvl1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7188" indent="-174625">
              <a:buClr>
                <a:srgbClr val="645091"/>
              </a:buClr>
              <a:buFont typeface="Wingdings" panose="05000000000000000000" pitchFamily="2" charset="2"/>
              <a:buChar char="Ø"/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9750" indent="-182563">
              <a:buClr>
                <a:srgbClr val="645091"/>
              </a:buClr>
              <a:buFont typeface="Arial" panose="020B0604020202020204" pitchFamily="34" charset="0"/>
              <a:buChar char="-"/>
              <a:defRPr sz="1050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6" name="Espace réservé du contenu 4"/>
          <p:cNvSpPr>
            <a:spLocks noGrp="1"/>
          </p:cNvSpPr>
          <p:nvPr>
            <p:ph sz="quarter" idx="12"/>
          </p:nvPr>
        </p:nvSpPr>
        <p:spPr>
          <a:xfrm>
            <a:off x="6787101" y="1854672"/>
            <a:ext cx="2772000" cy="4616636"/>
          </a:xfrm>
          <a:prstGeom prst="rect">
            <a:avLst/>
          </a:prstGeom>
        </p:spPr>
        <p:txBody>
          <a:bodyPr/>
          <a:lstStyle>
            <a:lvl1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7188" indent="-174625">
              <a:buClr>
                <a:srgbClr val="645091"/>
              </a:buClr>
              <a:buFont typeface="Wingdings" panose="05000000000000000000" pitchFamily="2" charset="2"/>
              <a:buChar char="Ø"/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9750" indent="-182563">
              <a:buClr>
                <a:srgbClr val="645091"/>
              </a:buClr>
              <a:buFont typeface="Arial" panose="020B0604020202020204" pitchFamily="34" charset="0"/>
              <a:buChar char="-"/>
              <a:defRPr sz="1050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674837" y="1340768"/>
            <a:ext cx="2447999" cy="3587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2563" indent="0">
              <a:buNone/>
              <a:defRPr/>
            </a:lvl2pPr>
            <a:lvl3pPr marL="357187" indent="0">
              <a:buNone/>
              <a:defRPr/>
            </a:lvl3pPr>
            <a:lvl4pPr marL="539750" indent="0">
              <a:buNone/>
              <a:defRPr/>
            </a:lvl4pPr>
            <a:lvl5pPr marL="712787" indent="0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111101" y="1340768"/>
            <a:ext cx="2448000" cy="3587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2563" indent="0">
              <a:buNone/>
              <a:defRPr/>
            </a:lvl2pPr>
            <a:lvl3pPr marL="357187" indent="0">
              <a:buNone/>
              <a:defRPr/>
            </a:lvl3pPr>
            <a:lvl4pPr marL="539750" indent="0">
              <a:buNone/>
              <a:defRPr/>
            </a:lvl4pPr>
            <a:lvl5pPr marL="712787" indent="0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8985448" y="6497490"/>
            <a:ext cx="831652" cy="30090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6450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34ABC9-B0B7-465A-BD48-43EBFF7D2F98}" type="slidenum">
              <a:rPr lang="en-GB" smtClean="0"/>
              <a:pPr>
                <a:defRPr/>
              </a:pPr>
              <a:t>‹N°›</a:t>
            </a:fld>
            <a:endParaRPr lang="en-GB" dirty="0"/>
          </a:p>
        </p:txBody>
      </p:sp>
      <p:sp>
        <p:nvSpPr>
          <p:cNvPr id="9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568968" y="1854672"/>
            <a:ext cx="2772000" cy="4616636"/>
          </a:xfrm>
          <a:prstGeom prst="rect">
            <a:avLst/>
          </a:prstGeom>
        </p:spPr>
        <p:txBody>
          <a:bodyPr/>
          <a:lstStyle>
            <a:lvl1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7188" indent="-174625">
              <a:buClr>
                <a:srgbClr val="645091"/>
              </a:buClr>
              <a:buFont typeface="Wingdings" panose="05000000000000000000" pitchFamily="2" charset="2"/>
              <a:buChar char="Ø"/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9750" indent="-182563">
              <a:buClr>
                <a:srgbClr val="645091"/>
              </a:buClr>
              <a:buFont typeface="Arial" panose="020B0604020202020204" pitchFamily="34" charset="0"/>
              <a:buChar char="-"/>
              <a:defRPr sz="1050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20"/>
          </p:nvPr>
        </p:nvSpPr>
        <p:spPr>
          <a:xfrm>
            <a:off x="3892969" y="1340768"/>
            <a:ext cx="2447999" cy="3587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2563" indent="0">
              <a:buNone/>
              <a:defRPr/>
            </a:lvl2pPr>
            <a:lvl3pPr marL="357187" indent="0">
              <a:buNone/>
              <a:defRPr/>
            </a:lvl3pPr>
            <a:lvl4pPr marL="539750" indent="0">
              <a:buNone/>
              <a:defRPr/>
            </a:lvl4pPr>
            <a:lvl5pPr marL="712787" indent="0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2142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locs horizontaux + exi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37" y="342230"/>
            <a:ext cx="9216000" cy="711870"/>
          </a:xfrm>
        </p:spPr>
        <p:txBody>
          <a:bodyPr/>
          <a:lstStyle>
            <a:lvl1pPr>
              <a:defRPr>
                <a:solidFill>
                  <a:srgbClr val="64509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1784647" y="1409402"/>
            <a:ext cx="7782189" cy="1152000"/>
          </a:xfrm>
          <a:prstGeom prst="rect">
            <a:avLst/>
          </a:prstGeom>
        </p:spPr>
        <p:txBody>
          <a:bodyPr/>
          <a:lstStyle>
            <a:lvl1pPr>
              <a:buClr>
                <a:srgbClr val="645091"/>
              </a:buCl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7188" indent="-174625">
              <a:buClr>
                <a:srgbClr val="645091"/>
              </a:buClr>
              <a:buFont typeface="Wingdings" panose="05000000000000000000" pitchFamily="2" charset="2"/>
              <a:buChar char="Ø"/>
              <a:defRPr sz="110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9750" indent="-182563">
              <a:buClr>
                <a:srgbClr val="645091"/>
              </a:buClr>
              <a:buFont typeface="Arial" panose="020B0604020202020204" pitchFamily="34" charset="0"/>
              <a:buChar char="-"/>
              <a:defRPr sz="1000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350837" y="1806015"/>
            <a:ext cx="1433811" cy="3587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2563" indent="0">
              <a:buNone/>
              <a:defRPr/>
            </a:lvl2pPr>
            <a:lvl3pPr marL="357187" indent="0">
              <a:buNone/>
              <a:defRPr/>
            </a:lvl3pPr>
            <a:lvl4pPr marL="539750" indent="0">
              <a:buNone/>
              <a:defRPr/>
            </a:lvl4pPr>
            <a:lvl5pPr marL="712787" indent="0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4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8985448" y="6497490"/>
            <a:ext cx="831652" cy="30090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6450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34ABC9-B0B7-465A-BD48-43EBFF7D2F98}" type="slidenum">
              <a:rPr lang="en-GB" smtClean="0"/>
              <a:pPr>
                <a:defRPr/>
              </a:pPr>
              <a:t>‹N°›</a:t>
            </a:fld>
            <a:endParaRPr lang="en-GB" dirty="0"/>
          </a:p>
        </p:txBody>
      </p:sp>
      <p:sp>
        <p:nvSpPr>
          <p:cNvPr id="25" name="Espace réservé du texte 11"/>
          <p:cNvSpPr>
            <a:spLocks noGrp="1"/>
          </p:cNvSpPr>
          <p:nvPr>
            <p:ph type="body" sz="quarter" idx="20"/>
          </p:nvPr>
        </p:nvSpPr>
        <p:spPr>
          <a:xfrm>
            <a:off x="350837" y="3313317"/>
            <a:ext cx="1433811" cy="3587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2563" indent="0">
              <a:buNone/>
              <a:defRPr/>
            </a:lvl2pPr>
            <a:lvl3pPr marL="357187" indent="0">
              <a:buNone/>
              <a:defRPr/>
            </a:lvl3pPr>
            <a:lvl4pPr marL="539750" indent="0">
              <a:buNone/>
              <a:defRPr/>
            </a:lvl4pPr>
            <a:lvl5pPr marL="712787" indent="0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Espace réservé du texte 11"/>
          <p:cNvSpPr>
            <a:spLocks noGrp="1"/>
          </p:cNvSpPr>
          <p:nvPr>
            <p:ph type="body" sz="quarter" idx="21"/>
          </p:nvPr>
        </p:nvSpPr>
        <p:spPr>
          <a:xfrm>
            <a:off x="350837" y="4820619"/>
            <a:ext cx="1433811" cy="3587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2563" indent="0">
              <a:buNone/>
              <a:defRPr/>
            </a:lvl2pPr>
            <a:lvl3pPr marL="357187" indent="0">
              <a:buNone/>
              <a:defRPr/>
            </a:lvl3pPr>
            <a:lvl4pPr marL="539750" indent="0">
              <a:buNone/>
              <a:defRPr/>
            </a:lvl4pPr>
            <a:lvl5pPr marL="712787" indent="0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9" name="Espace réservé du contenu 4"/>
          <p:cNvSpPr>
            <a:spLocks noGrp="1"/>
          </p:cNvSpPr>
          <p:nvPr>
            <p:ph sz="quarter" idx="22"/>
          </p:nvPr>
        </p:nvSpPr>
        <p:spPr>
          <a:xfrm>
            <a:off x="1778596" y="2906356"/>
            <a:ext cx="7782189" cy="1152000"/>
          </a:xfrm>
          <a:prstGeom prst="rect">
            <a:avLst/>
          </a:prstGeom>
        </p:spPr>
        <p:txBody>
          <a:bodyPr/>
          <a:lstStyle>
            <a:lvl1pPr>
              <a:buClr>
                <a:srgbClr val="645091"/>
              </a:buCl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7188" indent="-174625">
              <a:buClr>
                <a:srgbClr val="645091"/>
              </a:buClr>
              <a:buFont typeface="Wingdings" panose="05000000000000000000" pitchFamily="2" charset="2"/>
              <a:buChar char="Ø"/>
              <a:defRPr sz="110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9750" indent="-182563">
              <a:buClr>
                <a:srgbClr val="645091"/>
              </a:buClr>
              <a:buFont typeface="Arial" panose="020B0604020202020204" pitchFamily="34" charset="0"/>
              <a:buChar char="-"/>
              <a:defRPr sz="1000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30" name="Espace réservé du contenu 4"/>
          <p:cNvSpPr>
            <a:spLocks noGrp="1"/>
          </p:cNvSpPr>
          <p:nvPr>
            <p:ph sz="quarter" idx="23"/>
          </p:nvPr>
        </p:nvSpPr>
        <p:spPr>
          <a:xfrm>
            <a:off x="1784648" y="4424006"/>
            <a:ext cx="7782189" cy="1152000"/>
          </a:xfrm>
          <a:prstGeom prst="rect">
            <a:avLst/>
          </a:prstGeom>
        </p:spPr>
        <p:txBody>
          <a:bodyPr/>
          <a:lstStyle>
            <a:lvl1pPr>
              <a:buClr>
                <a:srgbClr val="645091"/>
              </a:buCl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7188" indent="-174625">
              <a:buClr>
                <a:srgbClr val="645091"/>
              </a:buClr>
              <a:buFont typeface="Wingdings" panose="05000000000000000000" pitchFamily="2" charset="2"/>
              <a:buChar char="Ø"/>
              <a:defRPr sz="110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9750" indent="-182563">
              <a:buClr>
                <a:srgbClr val="645091"/>
              </a:buClr>
              <a:buFont typeface="Arial" panose="020B0604020202020204" pitchFamily="34" charset="0"/>
              <a:buChar char="-"/>
              <a:defRPr sz="1000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8" name="Espace réservé du contenu 9"/>
          <p:cNvSpPr>
            <a:spLocks noGrp="1"/>
          </p:cNvSpPr>
          <p:nvPr>
            <p:ph sz="quarter" idx="18"/>
          </p:nvPr>
        </p:nvSpPr>
        <p:spPr>
          <a:xfrm>
            <a:off x="848544" y="5931308"/>
            <a:ext cx="8719200" cy="540000"/>
          </a:xfrm>
          <a:prstGeom prst="roundRect">
            <a:avLst/>
          </a:prstGeom>
          <a:solidFill>
            <a:srgbClr val="645091"/>
          </a:solidFill>
          <a:ln>
            <a:noFill/>
          </a:ln>
        </p:spPr>
        <p:txBody>
          <a:bodyPr anchor="ctr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2563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7187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975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12787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047035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locs horizont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37" y="342230"/>
            <a:ext cx="9216000" cy="711870"/>
          </a:xfrm>
        </p:spPr>
        <p:txBody>
          <a:bodyPr/>
          <a:lstStyle>
            <a:lvl1pPr>
              <a:defRPr>
                <a:solidFill>
                  <a:srgbClr val="64509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1784647" y="1409402"/>
            <a:ext cx="7782189" cy="1548000"/>
          </a:xfrm>
          <a:prstGeom prst="rect">
            <a:avLst/>
          </a:prstGeom>
        </p:spPr>
        <p:txBody>
          <a:bodyPr/>
          <a:lstStyle>
            <a:lvl1pPr>
              <a:buClr>
                <a:srgbClr val="645091"/>
              </a:buCl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7188" indent="-174625">
              <a:buClr>
                <a:srgbClr val="645091"/>
              </a:buClr>
              <a:buFont typeface="Wingdings" panose="05000000000000000000" pitchFamily="2" charset="2"/>
              <a:buChar char="Ø"/>
              <a:defRPr sz="110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9750" indent="-182563">
              <a:buClr>
                <a:srgbClr val="645091"/>
              </a:buClr>
              <a:buFont typeface="Arial" panose="020B0604020202020204" pitchFamily="34" charset="0"/>
              <a:buChar char="-"/>
              <a:defRPr sz="1000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350837" y="2004015"/>
            <a:ext cx="1433811" cy="3587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2563" indent="0">
              <a:buNone/>
              <a:defRPr/>
            </a:lvl2pPr>
            <a:lvl3pPr marL="357187" indent="0">
              <a:buNone/>
              <a:defRPr/>
            </a:lvl3pPr>
            <a:lvl4pPr marL="539750" indent="0">
              <a:buNone/>
              <a:defRPr/>
            </a:lvl4pPr>
            <a:lvl5pPr marL="712787" indent="0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4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8985448" y="6497490"/>
            <a:ext cx="831652" cy="30090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6450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34ABC9-B0B7-465A-BD48-43EBFF7D2F98}" type="slidenum">
              <a:rPr lang="en-GB" smtClean="0"/>
              <a:pPr>
                <a:defRPr/>
              </a:pPr>
              <a:t>‹N°›</a:t>
            </a:fld>
            <a:endParaRPr lang="en-GB" dirty="0"/>
          </a:p>
        </p:txBody>
      </p:sp>
      <p:sp>
        <p:nvSpPr>
          <p:cNvPr id="30" name="Espace réservé du contenu 4"/>
          <p:cNvSpPr>
            <a:spLocks noGrp="1"/>
          </p:cNvSpPr>
          <p:nvPr>
            <p:ph sz="quarter" idx="23"/>
          </p:nvPr>
        </p:nvSpPr>
        <p:spPr>
          <a:xfrm>
            <a:off x="1784648" y="4820618"/>
            <a:ext cx="7782189" cy="1548000"/>
          </a:xfrm>
          <a:prstGeom prst="rect">
            <a:avLst/>
          </a:prstGeom>
        </p:spPr>
        <p:txBody>
          <a:bodyPr/>
          <a:lstStyle>
            <a:lvl1pPr>
              <a:buClr>
                <a:srgbClr val="645091"/>
              </a:buCl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7188" indent="-174625">
              <a:buClr>
                <a:srgbClr val="645091"/>
              </a:buClr>
              <a:buFont typeface="Wingdings" panose="05000000000000000000" pitchFamily="2" charset="2"/>
              <a:buChar char="Ø"/>
              <a:defRPr sz="110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9750" indent="-182563">
              <a:buClr>
                <a:srgbClr val="645091"/>
              </a:buClr>
              <a:buFont typeface="Arial" panose="020B0604020202020204" pitchFamily="34" charset="0"/>
              <a:buChar char="-"/>
              <a:defRPr sz="1000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25" name="Espace réservé du texte 11"/>
          <p:cNvSpPr>
            <a:spLocks noGrp="1"/>
          </p:cNvSpPr>
          <p:nvPr>
            <p:ph type="body" sz="quarter" idx="20"/>
          </p:nvPr>
        </p:nvSpPr>
        <p:spPr>
          <a:xfrm>
            <a:off x="350837" y="3709623"/>
            <a:ext cx="1433811" cy="3587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2563" indent="0">
              <a:buNone/>
              <a:defRPr/>
            </a:lvl2pPr>
            <a:lvl3pPr marL="357187" indent="0">
              <a:buNone/>
              <a:defRPr/>
            </a:lvl3pPr>
            <a:lvl4pPr marL="539750" indent="0">
              <a:buNone/>
              <a:defRPr/>
            </a:lvl4pPr>
            <a:lvl5pPr marL="712787" indent="0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Espace réservé du texte 11"/>
          <p:cNvSpPr>
            <a:spLocks noGrp="1"/>
          </p:cNvSpPr>
          <p:nvPr>
            <p:ph type="body" sz="quarter" idx="21"/>
          </p:nvPr>
        </p:nvSpPr>
        <p:spPr>
          <a:xfrm>
            <a:off x="350837" y="5415231"/>
            <a:ext cx="1433811" cy="3587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2563" indent="0">
              <a:buNone/>
              <a:defRPr/>
            </a:lvl2pPr>
            <a:lvl3pPr marL="357187" indent="0">
              <a:buNone/>
              <a:defRPr/>
            </a:lvl3pPr>
            <a:lvl4pPr marL="539750" indent="0">
              <a:buNone/>
              <a:defRPr/>
            </a:lvl4pPr>
            <a:lvl5pPr marL="712787" indent="0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9" name="Espace réservé du contenu 4"/>
          <p:cNvSpPr>
            <a:spLocks noGrp="1"/>
          </p:cNvSpPr>
          <p:nvPr>
            <p:ph sz="quarter" idx="22"/>
          </p:nvPr>
        </p:nvSpPr>
        <p:spPr>
          <a:xfrm>
            <a:off x="1778596" y="3115010"/>
            <a:ext cx="7782189" cy="1548000"/>
          </a:xfrm>
          <a:prstGeom prst="rect">
            <a:avLst/>
          </a:prstGeom>
        </p:spPr>
        <p:txBody>
          <a:bodyPr/>
          <a:lstStyle>
            <a:lvl1pPr>
              <a:buClr>
                <a:srgbClr val="645091"/>
              </a:buCl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7188" indent="-174625">
              <a:buClr>
                <a:srgbClr val="645091"/>
              </a:buClr>
              <a:buFont typeface="Wingdings" panose="05000000000000000000" pitchFamily="2" charset="2"/>
              <a:buChar char="Ø"/>
              <a:defRPr sz="110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9750" indent="-182563">
              <a:buClr>
                <a:srgbClr val="645091"/>
              </a:buClr>
              <a:buFont typeface="Arial" panose="020B0604020202020204" pitchFamily="34" charset="0"/>
              <a:buChar char="-"/>
              <a:defRPr sz="1000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5936198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8841432" y="6525344"/>
            <a:ext cx="831652" cy="25200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8534ABC9-B0B7-465A-BD48-43EBFF7D2F98}" type="slidenum">
              <a:rPr lang="en-GB" smtClean="0"/>
              <a:pPr>
                <a:defRPr/>
              </a:pPr>
              <a:t>‹N°›</a:t>
            </a:fld>
            <a:endParaRPr lang="en-GB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88503" y="549945"/>
            <a:ext cx="8928993" cy="358775"/>
          </a:xfrm>
        </p:spPr>
        <p:txBody>
          <a:bodyPr/>
          <a:lstStyle>
            <a:lvl1pPr algn="ctr">
              <a:buClr>
                <a:srgbClr val="645091"/>
              </a:buClr>
              <a:defRPr sz="1800">
                <a:solidFill>
                  <a:srgbClr val="645091"/>
                </a:solidFill>
              </a:defRPr>
            </a:lvl1pPr>
          </a:lstStyle>
          <a:p>
            <a:r>
              <a:rPr lang="fr-FR" dirty="0" smtClean="0"/>
              <a:t>Titre 1</a:t>
            </a:r>
            <a:endParaRPr lang="fr-FR" dirty="0"/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504862" y="1874536"/>
            <a:ext cx="1944687" cy="36018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2563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7187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975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12787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11534159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4509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645091"/>
                </a:solidFill>
              </a:defRPr>
            </a:lvl1pPr>
          </a:lstStyle>
          <a:p>
            <a:pPr>
              <a:defRPr/>
            </a:pPr>
            <a:fld id="{8534ABC9-B0B7-465A-BD48-43EBFF7D2F98}" type="slidenum">
              <a:rPr lang="en-GB" smtClean="0"/>
              <a:pPr>
                <a:defRPr/>
              </a:pPr>
              <a:t>‹N°›</a:t>
            </a:fld>
            <a:endParaRPr lang="en-GB" dirty="0"/>
          </a:p>
        </p:txBody>
      </p:sp>
      <p:sp>
        <p:nvSpPr>
          <p:cNvPr id="4" name="Espace réservé du contenu 9"/>
          <p:cNvSpPr>
            <a:spLocks noGrp="1"/>
          </p:cNvSpPr>
          <p:nvPr>
            <p:ph sz="quarter" idx="18"/>
          </p:nvPr>
        </p:nvSpPr>
        <p:spPr>
          <a:xfrm>
            <a:off x="848544" y="5931308"/>
            <a:ext cx="8719200" cy="540000"/>
          </a:xfrm>
          <a:prstGeom prst="roundRect">
            <a:avLst/>
          </a:prstGeom>
          <a:solidFill>
            <a:srgbClr val="645091"/>
          </a:solidFill>
          <a:ln>
            <a:noFill/>
          </a:ln>
        </p:spPr>
        <p:txBody>
          <a:bodyPr anchor="ctr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2563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7187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975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12787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9"/>
          </p:nvPr>
        </p:nvSpPr>
        <p:spPr>
          <a:xfrm>
            <a:off x="350838" y="1341438"/>
            <a:ext cx="9215437" cy="4257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41206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205483" y="6597351"/>
            <a:ext cx="625968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sz="1000" i="0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hospitalier d’Argenteuil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0"/>
            <a:ext cx="1928664" cy="6858000"/>
          </a:xfrm>
          <a:prstGeom prst="rect">
            <a:avLst/>
          </a:prstGeom>
          <a:solidFill>
            <a:srgbClr val="64509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</a:pPr>
            <a:endParaRPr lang="fr-FR" sz="1400" dirty="0" err="1" smtClean="0">
              <a:solidFill>
                <a:schemeClr val="tx1">
                  <a:lumMod val="85000"/>
                  <a:lumOff val="15000"/>
                </a:schemeClr>
              </a:solidFill>
              <a:cs typeface="+mn-cs"/>
            </a:endParaRPr>
          </a:p>
        </p:txBody>
      </p:sp>
      <p:pic>
        <p:nvPicPr>
          <p:cNvPr id="9" name="Image 8" descr="H:\GHT 95 SUD 92 NORD\_MODELES et LOGO\logo-GHT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344" y="1556792"/>
            <a:ext cx="1846615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ubtitle 2"/>
          <p:cNvSpPr txBox="1">
            <a:spLocks/>
          </p:cNvSpPr>
          <p:nvPr userDrawn="1"/>
        </p:nvSpPr>
        <p:spPr>
          <a:xfrm>
            <a:off x="4648854" y="2132856"/>
            <a:ext cx="2899594" cy="57606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0B7E4"/>
              </a:buClr>
              <a:buSzPct val="100000"/>
              <a:buFont typeface="Wingdings" pitchFamily="2" charset="2"/>
              <a:buNone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0B7E4"/>
              </a:buClr>
              <a:buFont typeface="Arial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0B7E4"/>
              </a:buClr>
              <a:buFont typeface="Arial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0B7E4"/>
              </a:buClr>
              <a:buFont typeface="Arial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0B7E4"/>
              </a:buClr>
              <a:buFont typeface="Arial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dirty="0" smtClean="0"/>
              <a:t>Groupement hospitalier de territoire</a:t>
            </a:r>
          </a:p>
          <a:p>
            <a:pPr algn="ctr"/>
            <a:r>
              <a:rPr lang="fr-FR" sz="1200" dirty="0" smtClean="0"/>
              <a:t>Sud Val-d’Oise – Nord Hauts-de-Seine</a:t>
            </a:r>
            <a:endParaRPr lang="en-GB" sz="1200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4003942" y="4725144"/>
            <a:ext cx="4189418" cy="57606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0B7E4"/>
              </a:buClr>
              <a:buSzPct val="100000"/>
              <a:buFont typeface="Wingdings" pitchFamily="2" charset="2"/>
              <a:buNone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0B7E4"/>
              </a:buClr>
              <a:buFont typeface="Arial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0B7E4"/>
              </a:buClr>
              <a:buFont typeface="Arial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0B7E4"/>
              </a:buClr>
              <a:buFont typeface="Arial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0B7E4"/>
              </a:buClr>
              <a:buFont typeface="Arial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dirty="0" smtClean="0"/>
              <a:t>Centre</a:t>
            </a:r>
            <a:r>
              <a:rPr lang="fr-FR" sz="1200" b="1" baseline="0" dirty="0" smtClean="0"/>
              <a:t> hospitalier Victor Dupouy</a:t>
            </a:r>
          </a:p>
          <a:p>
            <a:pPr algn="ctr"/>
            <a:r>
              <a:rPr lang="fr-FR" sz="1200" baseline="0" dirty="0" smtClean="0"/>
              <a:t>Argenteuil</a:t>
            </a:r>
            <a:endParaRPr lang="fr-FR" sz="1200" dirty="0" smtClean="0"/>
          </a:p>
        </p:txBody>
      </p:sp>
      <p:pic>
        <p:nvPicPr>
          <p:cNvPr id="39938" name="Picture 2" descr="E:\CHA\01_charte_graphique\LOGO CHA 2020\LOGO-CHA\Logo-CHA_sans_tex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204" y="4149080"/>
            <a:ext cx="562895" cy="51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4305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6453336"/>
            <a:ext cx="2288704" cy="404664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</a:pPr>
            <a:endParaRPr lang="fr-FR" sz="1400" dirty="0" err="1" smtClean="0">
              <a:solidFill>
                <a:schemeClr val="tx1">
                  <a:lumMod val="85000"/>
                  <a:lumOff val="15000"/>
                </a:scheme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5883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itionn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350837" y="342230"/>
            <a:ext cx="9216000" cy="712800"/>
          </a:xfrm>
          <a:prstGeom prst="rect">
            <a:avLst/>
          </a:prstGeom>
          <a:solidFill>
            <a:schemeClr val="bg1"/>
          </a:solidFill>
          <a:ln w="9525">
            <a:solidFill>
              <a:srgbClr val="64509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</a:pPr>
            <a:endParaRPr lang="fr-FR" sz="1400" dirty="0" err="1" smtClean="0">
              <a:solidFill>
                <a:schemeClr val="tx1">
                  <a:lumMod val="85000"/>
                  <a:lumOff val="15000"/>
                </a:schemeClr>
              </a:solidFill>
              <a:cs typeface="+mn-cs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4ABC9-B0B7-465A-BD48-43EBFF7D2F98}" type="slidenum">
              <a:rPr lang="en-GB" smtClean="0"/>
              <a:pPr>
                <a:defRPr/>
              </a:pPr>
              <a:t>‹N°›</a:t>
            </a:fld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350837" y="332656"/>
            <a:ext cx="9215999" cy="615601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</a:pPr>
            <a:endParaRPr lang="fr-FR" sz="1400" dirty="0" err="1" smtClean="0">
              <a:solidFill>
                <a:schemeClr val="tx1">
                  <a:lumMod val="85000"/>
                  <a:lumOff val="15000"/>
                </a:schemeClr>
              </a:solidFill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848544" y="5931308"/>
            <a:ext cx="8719200" cy="540000"/>
          </a:xfrm>
          <a:prstGeom prst="rect">
            <a:avLst/>
          </a:prstGeom>
          <a:solidFill>
            <a:schemeClr val="bg1"/>
          </a:solidFill>
          <a:ln w="9525">
            <a:solidFill>
              <a:srgbClr val="64509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</a:pPr>
            <a:endParaRPr lang="fr-FR" sz="1400" dirty="0" err="1" smtClean="0">
              <a:solidFill>
                <a:schemeClr val="tx1">
                  <a:lumMod val="85000"/>
                  <a:lumOff val="15000"/>
                </a:schemeClr>
              </a:solidFill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350837" y="1341439"/>
            <a:ext cx="9215999" cy="42576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</a:pPr>
            <a:endParaRPr lang="fr-FR" sz="1400" dirty="0" err="1" smtClean="0">
              <a:solidFill>
                <a:schemeClr val="tx1">
                  <a:lumMod val="85000"/>
                  <a:lumOff val="15000"/>
                </a:schemeClr>
              </a:solidFill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350837" y="1341439"/>
            <a:ext cx="9215999" cy="358104"/>
          </a:xfrm>
          <a:prstGeom prst="rect">
            <a:avLst/>
          </a:prstGeom>
          <a:noFill/>
          <a:ln w="9525">
            <a:solidFill>
              <a:srgbClr val="C00000"/>
            </a:solidFill>
            <a:prstDash val="lgDash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</a:pPr>
            <a:endParaRPr lang="fr-FR" sz="1400" dirty="0" err="1" smtClean="0">
              <a:solidFill>
                <a:schemeClr val="tx1">
                  <a:lumMod val="85000"/>
                  <a:lumOff val="15000"/>
                </a:scheme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7696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8" hasCustomPrompt="1"/>
          </p:nvPr>
        </p:nvSpPr>
        <p:spPr>
          <a:xfrm>
            <a:off x="3440832" y="1556792"/>
            <a:ext cx="5290083" cy="3571320"/>
          </a:xfrm>
          <a:prstGeom prst="rect">
            <a:avLst/>
          </a:prstGeom>
        </p:spPr>
        <p:txBody>
          <a:bodyPr anchor="t"/>
          <a:lstStyle>
            <a:lvl1pPr marL="342900" indent="-342900">
              <a:lnSpc>
                <a:spcPct val="150000"/>
              </a:lnSpc>
              <a:buClr>
                <a:srgbClr val="645091"/>
              </a:buClr>
              <a:buFont typeface="+mj-lt"/>
              <a:buAutoNum type="arabicPeriod"/>
              <a:defRPr sz="1800">
                <a:solidFill>
                  <a:srgbClr val="6450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163" indent="-228600">
              <a:buClr>
                <a:srgbClr val="645091"/>
              </a:buClr>
              <a:buFont typeface="+mj-lt"/>
              <a:buAutoNum type="arabicPeriod"/>
              <a:defRPr sz="1400">
                <a:solidFill>
                  <a:srgbClr val="6450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85787" indent="-228600">
              <a:lnSpc>
                <a:spcPct val="150000"/>
              </a:lnSpc>
              <a:buClr>
                <a:srgbClr val="645091"/>
              </a:buClr>
              <a:buFont typeface="+mj-lt"/>
              <a:buAutoNum type="arabicPeriod"/>
              <a:defRPr sz="1400">
                <a:solidFill>
                  <a:srgbClr val="6450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350" indent="-228600">
              <a:buFont typeface="+mj-lt"/>
              <a:buAutoNum type="arabicPeriod"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41387" indent="-228600">
              <a:buFont typeface="+mj-lt"/>
              <a:buAutoNum type="arabicPeriod"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Le long d’un clair ruisseau</a:t>
            </a:r>
          </a:p>
          <a:p>
            <a:pPr lvl="2"/>
            <a:r>
              <a:rPr lang="fr-FR" dirty="0" smtClean="0"/>
              <a:t>Buvait une colombe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8985448" y="6497490"/>
            <a:ext cx="831652" cy="300906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rgbClr val="6450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34ABC9-B0B7-465A-BD48-43EBFF7D2F98}" type="slidenum">
              <a:rPr lang="en-GB" smtClean="0"/>
              <a:pPr>
                <a:defRPr/>
              </a:pPr>
              <a:t>‹N°›</a:t>
            </a:fld>
            <a:endParaRPr lang="en-GB" dirty="0"/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205483" y="6597351"/>
            <a:ext cx="625968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sz="1000" i="0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hospitalier d’Argenteuil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0"/>
            <a:ext cx="1928664" cy="6858000"/>
          </a:xfrm>
          <a:prstGeom prst="rect">
            <a:avLst/>
          </a:prstGeom>
          <a:solidFill>
            <a:srgbClr val="64509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</a:pPr>
            <a:endParaRPr lang="fr-FR" sz="1400" dirty="0" err="1" smtClean="0">
              <a:solidFill>
                <a:schemeClr val="tx1">
                  <a:lumMod val="85000"/>
                  <a:lumOff val="15000"/>
                </a:schemeClr>
              </a:solidFill>
              <a:cs typeface="+mn-cs"/>
            </a:endParaRP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9" hasCustomPrompt="1"/>
          </p:nvPr>
        </p:nvSpPr>
        <p:spPr>
          <a:xfrm>
            <a:off x="8730915" y="1556792"/>
            <a:ext cx="576064" cy="357132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50000"/>
              </a:lnSpc>
              <a:buClr>
                <a:srgbClr val="645091"/>
              </a:buClr>
              <a:buFont typeface="+mj-lt"/>
              <a:buNone/>
              <a:defRPr sz="1800">
                <a:solidFill>
                  <a:srgbClr val="6450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163" indent="-228600">
              <a:buClr>
                <a:srgbClr val="645091"/>
              </a:buClr>
              <a:buFont typeface="+mj-lt"/>
              <a:buAutoNum type="arabicPeriod"/>
              <a:defRPr sz="1400">
                <a:solidFill>
                  <a:srgbClr val="6450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85787" indent="-228600">
              <a:lnSpc>
                <a:spcPct val="150000"/>
              </a:lnSpc>
              <a:buClr>
                <a:srgbClr val="645091"/>
              </a:buClr>
              <a:buFont typeface="+mj-lt"/>
              <a:buAutoNum type="arabicPeriod"/>
              <a:defRPr sz="1400">
                <a:solidFill>
                  <a:srgbClr val="6450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350" indent="-228600">
              <a:buFont typeface="+mj-lt"/>
              <a:buAutoNum type="arabicPeriod"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41387" indent="-228600">
              <a:buFont typeface="+mj-lt"/>
              <a:buAutoNum type="arabicPeriod"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1</a:t>
            </a:r>
          </a:p>
          <a:p>
            <a:pPr lvl="0"/>
            <a:r>
              <a:rPr lang="fr-FR" dirty="0" smtClean="0"/>
              <a:t>2</a:t>
            </a:r>
          </a:p>
          <a:p>
            <a:pPr lvl="0"/>
            <a:r>
              <a:rPr lang="fr-FR" dirty="0" smtClean="0"/>
              <a:t>3</a:t>
            </a:r>
          </a:p>
        </p:txBody>
      </p:sp>
      <p:pic>
        <p:nvPicPr>
          <p:cNvPr id="40962" name="Picture 2" descr="E:\CHA\01_charte_graphique\LOGO CHA 2020\LOGO-CHA\Logo-CHA_sans_texte_blanc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5877272"/>
            <a:ext cx="821508" cy="74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3399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286593" y="2233944"/>
            <a:ext cx="7150789" cy="360040"/>
          </a:xfrm>
        </p:spPr>
        <p:txBody>
          <a:bodyPr>
            <a:noAutofit/>
          </a:bodyPr>
          <a:lstStyle>
            <a:lvl1pPr algn="l">
              <a:defRPr sz="1800" b="1">
                <a:solidFill>
                  <a:srgbClr val="6450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286593" y="2811955"/>
            <a:ext cx="7150789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53780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locs + exi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9"/>
          <p:cNvSpPr>
            <a:spLocks noGrp="1"/>
          </p:cNvSpPr>
          <p:nvPr>
            <p:ph sz="quarter" idx="18"/>
          </p:nvPr>
        </p:nvSpPr>
        <p:spPr>
          <a:xfrm>
            <a:off x="848544" y="5931308"/>
            <a:ext cx="8719200" cy="540000"/>
          </a:xfrm>
          <a:prstGeom prst="roundRect">
            <a:avLst/>
          </a:prstGeom>
          <a:solidFill>
            <a:srgbClr val="645091"/>
          </a:solidFill>
          <a:ln>
            <a:noFill/>
          </a:ln>
        </p:spPr>
        <p:txBody>
          <a:bodyPr anchor="ctr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2563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7187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975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12787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37" y="342230"/>
            <a:ext cx="9216000" cy="711870"/>
          </a:xfrm>
        </p:spPr>
        <p:txBody>
          <a:bodyPr/>
          <a:lstStyle>
            <a:lvl1pPr>
              <a:defRPr>
                <a:solidFill>
                  <a:srgbClr val="64509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350837" y="1854672"/>
            <a:ext cx="4356000" cy="3744416"/>
          </a:xfrm>
          <a:prstGeom prst="rect">
            <a:avLst/>
          </a:prstGeom>
        </p:spPr>
        <p:txBody>
          <a:bodyPr/>
          <a:lstStyle>
            <a:lvl1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7188" indent="-174625">
              <a:buClr>
                <a:srgbClr val="645091"/>
              </a:buClr>
              <a:buFont typeface="Wingdings" panose="05000000000000000000" pitchFamily="2" charset="2"/>
              <a:buChar char="Ø"/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9750" indent="-182563">
              <a:buClr>
                <a:srgbClr val="645091"/>
              </a:buClr>
              <a:buFont typeface="Arial" panose="020B0604020202020204" pitchFamily="34" charset="0"/>
              <a:buChar char="-"/>
              <a:defRPr sz="1050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6" name="Espace réservé du contenu 4"/>
          <p:cNvSpPr>
            <a:spLocks noGrp="1"/>
          </p:cNvSpPr>
          <p:nvPr>
            <p:ph sz="quarter" idx="12"/>
          </p:nvPr>
        </p:nvSpPr>
        <p:spPr>
          <a:xfrm>
            <a:off x="5210837" y="1854672"/>
            <a:ext cx="4356000" cy="3744416"/>
          </a:xfrm>
          <a:prstGeom prst="rect">
            <a:avLst/>
          </a:prstGeom>
        </p:spPr>
        <p:txBody>
          <a:bodyPr/>
          <a:lstStyle>
            <a:lvl1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7188" indent="-174625">
              <a:buClr>
                <a:srgbClr val="645091"/>
              </a:buClr>
              <a:buFont typeface="Wingdings" panose="05000000000000000000" pitchFamily="2" charset="2"/>
              <a:buChar char="Ø"/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9750" indent="-182563">
              <a:buClr>
                <a:srgbClr val="645091"/>
              </a:buClr>
              <a:buFont typeface="Arial" panose="020B0604020202020204" pitchFamily="34" charset="0"/>
              <a:buChar char="-"/>
              <a:defRPr sz="1050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674837" y="1340768"/>
            <a:ext cx="4032000" cy="3587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2563" indent="0">
              <a:buNone/>
              <a:defRPr/>
            </a:lvl2pPr>
            <a:lvl3pPr marL="357187" indent="0">
              <a:buNone/>
              <a:defRPr/>
            </a:lvl3pPr>
            <a:lvl4pPr marL="539750" indent="0">
              <a:buNone/>
              <a:defRPr/>
            </a:lvl4pPr>
            <a:lvl5pPr marL="712787" indent="0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5527101" y="1340768"/>
            <a:ext cx="4032000" cy="3587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2563" indent="0">
              <a:buNone/>
              <a:defRPr/>
            </a:lvl2pPr>
            <a:lvl3pPr marL="357187" indent="0">
              <a:buNone/>
              <a:defRPr/>
            </a:lvl3pPr>
            <a:lvl4pPr marL="539750" indent="0">
              <a:buNone/>
              <a:defRPr/>
            </a:lvl4pPr>
            <a:lvl5pPr marL="712787" indent="0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8985448" y="6497490"/>
            <a:ext cx="831652" cy="30090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6450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34ABC9-B0B7-465A-BD48-43EBFF7D2F98}" type="slidenum">
              <a:rPr lang="en-GB" smtClean="0"/>
              <a:pPr>
                <a:defRPr/>
              </a:pPr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4045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locs + 1 grap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/>
          <p:cNvSpPr>
            <a:spLocks noGrp="1"/>
          </p:cNvSpPr>
          <p:nvPr>
            <p:ph type="pic" sz="quarter" idx="19" hasCustomPrompt="1"/>
          </p:nvPr>
        </p:nvSpPr>
        <p:spPr>
          <a:xfrm>
            <a:off x="5207562" y="1341438"/>
            <a:ext cx="4359275" cy="4257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37" y="342230"/>
            <a:ext cx="9216000" cy="711870"/>
          </a:xfrm>
        </p:spPr>
        <p:txBody>
          <a:bodyPr/>
          <a:lstStyle>
            <a:lvl1pPr>
              <a:defRPr>
                <a:solidFill>
                  <a:srgbClr val="64509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350837" y="1854672"/>
            <a:ext cx="4356000" cy="3744416"/>
          </a:xfrm>
          <a:prstGeom prst="rect">
            <a:avLst/>
          </a:prstGeom>
        </p:spPr>
        <p:txBody>
          <a:bodyPr/>
          <a:lstStyle>
            <a:lvl1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7188" indent="-174625">
              <a:buClr>
                <a:srgbClr val="645091"/>
              </a:buClr>
              <a:buFont typeface="Wingdings" panose="05000000000000000000" pitchFamily="2" charset="2"/>
              <a:buChar char="Ø"/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9750" indent="-182563">
              <a:buClr>
                <a:srgbClr val="645091"/>
              </a:buClr>
              <a:buFont typeface="Arial" panose="020B0604020202020204" pitchFamily="34" charset="0"/>
              <a:buChar char="-"/>
              <a:defRPr sz="1050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350837" y="1340768"/>
            <a:ext cx="4356000" cy="3587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2563" indent="0">
              <a:buNone/>
              <a:defRPr/>
            </a:lvl2pPr>
            <a:lvl3pPr marL="357187" indent="0">
              <a:buNone/>
              <a:defRPr/>
            </a:lvl3pPr>
            <a:lvl4pPr marL="539750" indent="0">
              <a:buNone/>
              <a:defRPr/>
            </a:lvl4pPr>
            <a:lvl5pPr marL="712787" indent="0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5372837" y="1340768"/>
            <a:ext cx="4032000" cy="3587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2563" indent="0">
              <a:buNone/>
              <a:defRPr/>
            </a:lvl2pPr>
            <a:lvl3pPr marL="357187" indent="0">
              <a:buNone/>
              <a:defRPr/>
            </a:lvl3pPr>
            <a:lvl4pPr marL="539750" indent="0">
              <a:buNone/>
              <a:defRPr/>
            </a:lvl4pPr>
            <a:lvl5pPr marL="712787" indent="0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8985448" y="6497490"/>
            <a:ext cx="831652" cy="30090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6450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34ABC9-B0B7-465A-BD48-43EBFF7D2F98}" type="slidenum">
              <a:rPr lang="en-GB" smtClean="0"/>
              <a:pPr>
                <a:defRPr/>
              </a:pPr>
              <a:t>‹N°›</a:t>
            </a:fld>
            <a:endParaRPr lang="en-GB" dirty="0"/>
          </a:p>
        </p:txBody>
      </p:sp>
      <p:sp>
        <p:nvSpPr>
          <p:cNvPr id="16" name="Espace réservé du texte 11"/>
          <p:cNvSpPr>
            <a:spLocks noGrp="1"/>
          </p:cNvSpPr>
          <p:nvPr>
            <p:ph type="body" sz="quarter" idx="18" hasCustomPrompt="1"/>
          </p:nvPr>
        </p:nvSpPr>
        <p:spPr>
          <a:xfrm>
            <a:off x="5210837" y="5383088"/>
            <a:ext cx="4346400" cy="216000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800" b="0" i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2563" indent="0">
              <a:buNone/>
              <a:defRPr/>
            </a:lvl2pPr>
            <a:lvl3pPr marL="357187" indent="0">
              <a:buNone/>
              <a:defRPr/>
            </a:lvl3pPr>
            <a:lvl4pPr marL="539750" indent="0">
              <a:buNone/>
              <a:defRPr/>
            </a:lvl4pPr>
            <a:lvl5pPr marL="712787" indent="0">
              <a:buNone/>
              <a:defRPr/>
            </a:lvl5pPr>
          </a:lstStyle>
          <a:p>
            <a:pPr lvl="0"/>
            <a:r>
              <a:rPr lang="fr-FR" dirty="0" smtClean="0"/>
              <a:t>Source : </a:t>
            </a:r>
            <a:endParaRPr lang="fr-FR" dirty="0"/>
          </a:p>
        </p:txBody>
      </p:sp>
      <p:sp>
        <p:nvSpPr>
          <p:cNvPr id="17" name="Espace réservé du contenu 9"/>
          <p:cNvSpPr>
            <a:spLocks noGrp="1"/>
          </p:cNvSpPr>
          <p:nvPr>
            <p:ph sz="quarter" idx="20"/>
          </p:nvPr>
        </p:nvSpPr>
        <p:spPr>
          <a:xfrm>
            <a:off x="848544" y="5931308"/>
            <a:ext cx="8719200" cy="540000"/>
          </a:xfrm>
          <a:prstGeom prst="roundRect">
            <a:avLst/>
          </a:prstGeom>
          <a:solidFill>
            <a:srgbClr val="645091"/>
          </a:solidFill>
          <a:ln>
            <a:noFill/>
          </a:ln>
        </p:spPr>
        <p:txBody>
          <a:bodyPr anchor="ctr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2563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7187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975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12787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607009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locs + exit bo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9"/>
          <p:cNvSpPr>
            <a:spLocks noGrp="1"/>
          </p:cNvSpPr>
          <p:nvPr>
            <p:ph sz="quarter" idx="18"/>
          </p:nvPr>
        </p:nvSpPr>
        <p:spPr>
          <a:xfrm>
            <a:off x="5210836" y="5319308"/>
            <a:ext cx="4356907" cy="1152000"/>
          </a:xfrm>
          <a:prstGeom prst="roundRect">
            <a:avLst/>
          </a:prstGeom>
          <a:solidFill>
            <a:srgbClr val="645091"/>
          </a:solidFill>
          <a:ln>
            <a:noFill/>
          </a:ln>
        </p:spPr>
        <p:txBody>
          <a:bodyPr anchor="ctr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2563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7187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975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12787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37" y="342230"/>
            <a:ext cx="9216000" cy="711870"/>
          </a:xfrm>
        </p:spPr>
        <p:txBody>
          <a:bodyPr/>
          <a:lstStyle>
            <a:lvl1pPr>
              <a:defRPr>
                <a:solidFill>
                  <a:srgbClr val="64509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350837" y="1854672"/>
            <a:ext cx="4356000" cy="4616636"/>
          </a:xfrm>
          <a:prstGeom prst="rect">
            <a:avLst/>
          </a:prstGeom>
        </p:spPr>
        <p:txBody>
          <a:bodyPr/>
          <a:lstStyle>
            <a:lvl1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7188" indent="-174625">
              <a:buClr>
                <a:srgbClr val="645091"/>
              </a:buClr>
              <a:buFont typeface="Wingdings" panose="05000000000000000000" pitchFamily="2" charset="2"/>
              <a:buChar char="Ø"/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9750" indent="-182563">
              <a:buClr>
                <a:srgbClr val="645091"/>
              </a:buClr>
              <a:buFont typeface="Arial" panose="020B0604020202020204" pitchFamily="34" charset="0"/>
              <a:buChar char="-"/>
              <a:defRPr sz="1050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6" name="Espace réservé du contenu 4"/>
          <p:cNvSpPr>
            <a:spLocks noGrp="1"/>
          </p:cNvSpPr>
          <p:nvPr>
            <p:ph sz="quarter" idx="12"/>
          </p:nvPr>
        </p:nvSpPr>
        <p:spPr>
          <a:xfrm>
            <a:off x="5210837" y="1854672"/>
            <a:ext cx="4356000" cy="3014488"/>
          </a:xfrm>
          <a:prstGeom prst="rect">
            <a:avLst/>
          </a:prstGeom>
        </p:spPr>
        <p:txBody>
          <a:bodyPr/>
          <a:lstStyle>
            <a:lvl1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7188" indent="-174625">
              <a:buClr>
                <a:srgbClr val="645091"/>
              </a:buClr>
              <a:buFont typeface="Wingdings" panose="05000000000000000000" pitchFamily="2" charset="2"/>
              <a:buChar char="Ø"/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9750" indent="-182563">
              <a:buClr>
                <a:srgbClr val="645091"/>
              </a:buClr>
              <a:buFont typeface="Arial" panose="020B0604020202020204" pitchFamily="34" charset="0"/>
              <a:buChar char="-"/>
              <a:defRPr sz="1050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674837" y="1340768"/>
            <a:ext cx="4032000" cy="3587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2563" indent="0">
              <a:buNone/>
              <a:defRPr/>
            </a:lvl2pPr>
            <a:lvl3pPr marL="357187" indent="0">
              <a:buNone/>
              <a:defRPr/>
            </a:lvl3pPr>
            <a:lvl4pPr marL="539750" indent="0">
              <a:buNone/>
              <a:defRPr/>
            </a:lvl4pPr>
            <a:lvl5pPr marL="712787" indent="0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5527101" y="1340768"/>
            <a:ext cx="4032000" cy="3587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2563" indent="0">
              <a:buNone/>
              <a:defRPr/>
            </a:lvl2pPr>
            <a:lvl3pPr marL="357187" indent="0">
              <a:buNone/>
              <a:defRPr/>
            </a:lvl3pPr>
            <a:lvl4pPr marL="539750" indent="0">
              <a:buNone/>
              <a:defRPr/>
            </a:lvl4pPr>
            <a:lvl5pPr marL="712787" indent="0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8985448" y="6497490"/>
            <a:ext cx="831652" cy="30090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6450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34ABC9-B0B7-465A-BD48-43EBFF7D2F98}" type="slidenum">
              <a:rPr lang="en-GB" smtClean="0"/>
              <a:pPr>
                <a:defRPr/>
              </a:pPr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69793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locs + exi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37" y="342230"/>
            <a:ext cx="9216000" cy="711870"/>
          </a:xfrm>
        </p:spPr>
        <p:txBody>
          <a:bodyPr/>
          <a:lstStyle>
            <a:lvl1pPr>
              <a:defRPr>
                <a:solidFill>
                  <a:srgbClr val="64509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345529" y="1844824"/>
            <a:ext cx="4356000" cy="1584176"/>
          </a:xfrm>
          <a:prstGeom prst="rect">
            <a:avLst/>
          </a:prstGeom>
        </p:spPr>
        <p:txBody>
          <a:bodyPr/>
          <a:lstStyle>
            <a:lvl1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7188" indent="-174625">
              <a:buClr>
                <a:srgbClr val="645091"/>
              </a:buClr>
              <a:buFont typeface="Wingdings" panose="05000000000000000000" pitchFamily="2" charset="2"/>
              <a:buChar char="Ø"/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9750" indent="-182563">
              <a:buClr>
                <a:srgbClr val="645091"/>
              </a:buClr>
              <a:buFont typeface="Arial" panose="020B0604020202020204" pitchFamily="34" charset="0"/>
              <a:buChar char="-"/>
              <a:defRPr sz="1050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6" name="Espace réservé du contenu 4"/>
          <p:cNvSpPr>
            <a:spLocks noGrp="1"/>
          </p:cNvSpPr>
          <p:nvPr>
            <p:ph sz="quarter" idx="12"/>
          </p:nvPr>
        </p:nvSpPr>
        <p:spPr>
          <a:xfrm>
            <a:off x="5210837" y="1844824"/>
            <a:ext cx="4356000" cy="1584176"/>
          </a:xfrm>
          <a:prstGeom prst="rect">
            <a:avLst/>
          </a:prstGeom>
        </p:spPr>
        <p:txBody>
          <a:bodyPr/>
          <a:lstStyle>
            <a:lvl1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7188" indent="-174625">
              <a:buClr>
                <a:srgbClr val="645091"/>
              </a:buClr>
              <a:buFont typeface="Wingdings" panose="05000000000000000000" pitchFamily="2" charset="2"/>
              <a:buChar char="Ø"/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9750" indent="-182563">
              <a:buClr>
                <a:srgbClr val="645091"/>
              </a:buClr>
              <a:buFont typeface="Arial" panose="020B0604020202020204" pitchFamily="34" charset="0"/>
              <a:buChar char="-"/>
              <a:defRPr sz="1050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669529" y="1330920"/>
            <a:ext cx="4032000" cy="3587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2563" indent="0">
              <a:buNone/>
              <a:defRPr/>
            </a:lvl2pPr>
            <a:lvl3pPr marL="357187" indent="0">
              <a:buNone/>
              <a:defRPr/>
            </a:lvl3pPr>
            <a:lvl4pPr marL="539750" indent="0">
              <a:buNone/>
              <a:defRPr/>
            </a:lvl4pPr>
            <a:lvl5pPr marL="712787" indent="0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5521793" y="1330920"/>
            <a:ext cx="4032000" cy="3587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2563" indent="0">
              <a:buNone/>
              <a:defRPr/>
            </a:lvl2pPr>
            <a:lvl3pPr marL="357187" indent="0">
              <a:buNone/>
              <a:defRPr/>
            </a:lvl3pPr>
            <a:lvl4pPr marL="539750" indent="0">
              <a:buNone/>
              <a:defRPr/>
            </a:lvl4pPr>
            <a:lvl5pPr marL="712787" indent="0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Espace réservé du contenu 4"/>
          <p:cNvSpPr>
            <a:spLocks noGrp="1"/>
          </p:cNvSpPr>
          <p:nvPr>
            <p:ph sz="quarter" idx="15"/>
          </p:nvPr>
        </p:nvSpPr>
        <p:spPr>
          <a:xfrm>
            <a:off x="345529" y="4242048"/>
            <a:ext cx="4356000" cy="1584000"/>
          </a:xfrm>
          <a:prstGeom prst="rect">
            <a:avLst/>
          </a:prstGeom>
        </p:spPr>
        <p:txBody>
          <a:bodyPr/>
          <a:lstStyle>
            <a:lvl1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7188" indent="-174625">
              <a:buClr>
                <a:srgbClr val="645091"/>
              </a:buClr>
              <a:buFont typeface="Wingdings" panose="05000000000000000000" pitchFamily="2" charset="2"/>
              <a:buChar char="Ø"/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9750" indent="-182563">
              <a:buClr>
                <a:srgbClr val="645091"/>
              </a:buClr>
              <a:buFont typeface="Arial" panose="020B0604020202020204" pitchFamily="34" charset="0"/>
              <a:buChar char="-"/>
              <a:defRPr sz="1050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7" name="Espace réservé du contenu 4"/>
          <p:cNvSpPr>
            <a:spLocks noGrp="1"/>
          </p:cNvSpPr>
          <p:nvPr>
            <p:ph sz="quarter" idx="16"/>
          </p:nvPr>
        </p:nvSpPr>
        <p:spPr>
          <a:xfrm>
            <a:off x="5197793" y="4242048"/>
            <a:ext cx="4356000" cy="1583999"/>
          </a:xfrm>
          <a:prstGeom prst="rect">
            <a:avLst/>
          </a:prstGeom>
        </p:spPr>
        <p:txBody>
          <a:bodyPr/>
          <a:lstStyle>
            <a:lvl1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7188" indent="-174625">
              <a:buClr>
                <a:srgbClr val="645091"/>
              </a:buClr>
              <a:buFont typeface="Wingdings" panose="05000000000000000000" pitchFamily="2" charset="2"/>
              <a:buChar char="Ø"/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9750" indent="-182563">
              <a:buClr>
                <a:srgbClr val="645091"/>
              </a:buClr>
              <a:buFont typeface="Arial" panose="020B0604020202020204" pitchFamily="34" charset="0"/>
              <a:buChar char="-"/>
              <a:defRPr sz="1050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20" name="Espace réservé du texte 11"/>
          <p:cNvSpPr>
            <a:spLocks noGrp="1"/>
          </p:cNvSpPr>
          <p:nvPr>
            <p:ph type="body" sz="quarter" idx="17"/>
          </p:nvPr>
        </p:nvSpPr>
        <p:spPr>
          <a:xfrm>
            <a:off x="669529" y="3728145"/>
            <a:ext cx="4032000" cy="3587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2563" indent="0">
              <a:buNone/>
              <a:defRPr/>
            </a:lvl2pPr>
            <a:lvl3pPr marL="357187" indent="0">
              <a:buNone/>
              <a:defRPr/>
            </a:lvl3pPr>
            <a:lvl4pPr marL="539750" indent="0">
              <a:buNone/>
              <a:defRPr/>
            </a:lvl4pPr>
            <a:lvl5pPr marL="712787" indent="0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>
          <a:xfrm>
            <a:off x="5521793" y="3728145"/>
            <a:ext cx="4032000" cy="3587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2563" indent="0">
              <a:buNone/>
              <a:defRPr/>
            </a:lvl2pPr>
            <a:lvl3pPr marL="357187" indent="0">
              <a:buNone/>
              <a:defRPr/>
            </a:lvl3pPr>
            <a:lvl4pPr marL="539750" indent="0">
              <a:buNone/>
              <a:defRPr/>
            </a:lvl4pPr>
            <a:lvl5pPr marL="712787" indent="0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4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8985448" y="6497490"/>
            <a:ext cx="831652" cy="30090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6450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34ABC9-B0B7-465A-BD48-43EBFF7D2F98}" type="slidenum">
              <a:rPr lang="en-GB" smtClean="0"/>
              <a:pPr>
                <a:defRPr/>
              </a:pPr>
              <a:t>‹N°›</a:t>
            </a:fld>
            <a:endParaRPr lang="en-GB" dirty="0"/>
          </a:p>
        </p:txBody>
      </p:sp>
      <p:sp>
        <p:nvSpPr>
          <p:cNvPr id="25" name="Espace réservé du contenu 9"/>
          <p:cNvSpPr>
            <a:spLocks noGrp="1"/>
          </p:cNvSpPr>
          <p:nvPr>
            <p:ph sz="quarter" idx="20"/>
          </p:nvPr>
        </p:nvSpPr>
        <p:spPr>
          <a:xfrm>
            <a:off x="848544" y="5931308"/>
            <a:ext cx="8719200" cy="540000"/>
          </a:xfrm>
          <a:prstGeom prst="roundRect">
            <a:avLst/>
          </a:prstGeom>
          <a:solidFill>
            <a:srgbClr val="645091"/>
          </a:solidFill>
          <a:ln>
            <a:noFill/>
          </a:ln>
        </p:spPr>
        <p:txBody>
          <a:bodyPr anchor="ctr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2563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7187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975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12787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364142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37" y="342230"/>
            <a:ext cx="9216000" cy="711870"/>
          </a:xfrm>
        </p:spPr>
        <p:txBody>
          <a:bodyPr/>
          <a:lstStyle>
            <a:lvl1pPr>
              <a:defRPr>
                <a:solidFill>
                  <a:srgbClr val="64509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345529" y="1916832"/>
            <a:ext cx="4356000" cy="1800200"/>
          </a:xfrm>
          <a:prstGeom prst="rect">
            <a:avLst/>
          </a:prstGeom>
        </p:spPr>
        <p:txBody>
          <a:bodyPr/>
          <a:lstStyle>
            <a:lvl1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7188" indent="-174625">
              <a:buClr>
                <a:srgbClr val="645091"/>
              </a:buClr>
              <a:buFont typeface="Wingdings" panose="05000000000000000000" pitchFamily="2" charset="2"/>
              <a:buChar char="Ø"/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9750" indent="-182563">
              <a:buClr>
                <a:srgbClr val="645091"/>
              </a:buClr>
              <a:buFont typeface="Arial" panose="020B0604020202020204" pitchFamily="34" charset="0"/>
              <a:buChar char="-"/>
              <a:defRPr sz="1050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6" name="Espace réservé du contenu 4"/>
          <p:cNvSpPr>
            <a:spLocks noGrp="1"/>
          </p:cNvSpPr>
          <p:nvPr>
            <p:ph sz="quarter" idx="12"/>
          </p:nvPr>
        </p:nvSpPr>
        <p:spPr>
          <a:xfrm>
            <a:off x="5210837" y="1916832"/>
            <a:ext cx="4356000" cy="1800200"/>
          </a:xfrm>
          <a:prstGeom prst="rect">
            <a:avLst/>
          </a:prstGeom>
        </p:spPr>
        <p:txBody>
          <a:bodyPr/>
          <a:lstStyle>
            <a:lvl1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7188" indent="-174625">
              <a:buClr>
                <a:srgbClr val="645091"/>
              </a:buClr>
              <a:buFont typeface="Wingdings" panose="05000000000000000000" pitchFamily="2" charset="2"/>
              <a:buChar char="Ø"/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9750" indent="-182563">
              <a:buClr>
                <a:srgbClr val="645091"/>
              </a:buClr>
              <a:buFont typeface="Arial" panose="020B0604020202020204" pitchFamily="34" charset="0"/>
              <a:buChar char="-"/>
              <a:defRPr sz="1050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669529" y="1402928"/>
            <a:ext cx="4032000" cy="3587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2563" indent="0">
              <a:buNone/>
              <a:defRPr/>
            </a:lvl2pPr>
            <a:lvl3pPr marL="357187" indent="0">
              <a:buNone/>
              <a:defRPr/>
            </a:lvl3pPr>
            <a:lvl4pPr marL="539750" indent="0">
              <a:buNone/>
              <a:defRPr/>
            </a:lvl4pPr>
            <a:lvl5pPr marL="712787" indent="0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5521793" y="1402928"/>
            <a:ext cx="4032000" cy="3587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2563" indent="0">
              <a:buNone/>
              <a:defRPr/>
            </a:lvl2pPr>
            <a:lvl3pPr marL="357187" indent="0">
              <a:buNone/>
              <a:defRPr/>
            </a:lvl3pPr>
            <a:lvl4pPr marL="539750" indent="0">
              <a:buNone/>
              <a:defRPr/>
            </a:lvl4pPr>
            <a:lvl5pPr marL="712787" indent="0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Espace réservé du contenu 4"/>
          <p:cNvSpPr>
            <a:spLocks noGrp="1"/>
          </p:cNvSpPr>
          <p:nvPr>
            <p:ph sz="quarter" idx="15"/>
          </p:nvPr>
        </p:nvSpPr>
        <p:spPr>
          <a:xfrm>
            <a:off x="345529" y="4581327"/>
            <a:ext cx="4356000" cy="1800000"/>
          </a:xfrm>
          <a:prstGeom prst="rect">
            <a:avLst/>
          </a:prstGeom>
        </p:spPr>
        <p:txBody>
          <a:bodyPr/>
          <a:lstStyle>
            <a:lvl1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7188" indent="-174625">
              <a:buClr>
                <a:srgbClr val="645091"/>
              </a:buClr>
              <a:buFont typeface="Wingdings" panose="05000000000000000000" pitchFamily="2" charset="2"/>
              <a:buChar char="Ø"/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9750" indent="-182563">
              <a:buClr>
                <a:srgbClr val="645091"/>
              </a:buClr>
              <a:buFont typeface="Arial" panose="020B0604020202020204" pitchFamily="34" charset="0"/>
              <a:buChar char="-"/>
              <a:defRPr sz="1050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7" name="Espace réservé du contenu 4"/>
          <p:cNvSpPr>
            <a:spLocks noGrp="1"/>
          </p:cNvSpPr>
          <p:nvPr>
            <p:ph sz="quarter" idx="16"/>
          </p:nvPr>
        </p:nvSpPr>
        <p:spPr>
          <a:xfrm>
            <a:off x="5197793" y="4581328"/>
            <a:ext cx="4356000" cy="1800000"/>
          </a:xfrm>
          <a:prstGeom prst="rect">
            <a:avLst/>
          </a:prstGeom>
        </p:spPr>
        <p:txBody>
          <a:bodyPr/>
          <a:lstStyle>
            <a:lvl1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7188" indent="-174625">
              <a:buClr>
                <a:srgbClr val="645091"/>
              </a:buClr>
              <a:buFont typeface="Wingdings" panose="05000000000000000000" pitchFamily="2" charset="2"/>
              <a:buChar char="Ø"/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9750" indent="-182563">
              <a:buClr>
                <a:srgbClr val="645091"/>
              </a:buClr>
              <a:buFont typeface="Arial" panose="020B0604020202020204" pitchFamily="34" charset="0"/>
              <a:buChar char="-"/>
              <a:defRPr sz="1050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20" name="Espace réservé du texte 11"/>
          <p:cNvSpPr>
            <a:spLocks noGrp="1"/>
          </p:cNvSpPr>
          <p:nvPr>
            <p:ph type="body" sz="quarter" idx="17"/>
          </p:nvPr>
        </p:nvSpPr>
        <p:spPr>
          <a:xfrm>
            <a:off x="669529" y="4067425"/>
            <a:ext cx="4032000" cy="3587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2563" indent="0">
              <a:buNone/>
              <a:defRPr/>
            </a:lvl2pPr>
            <a:lvl3pPr marL="357187" indent="0">
              <a:buNone/>
              <a:defRPr/>
            </a:lvl3pPr>
            <a:lvl4pPr marL="539750" indent="0">
              <a:buNone/>
              <a:defRPr/>
            </a:lvl4pPr>
            <a:lvl5pPr marL="712787" indent="0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>
          <a:xfrm>
            <a:off x="5521793" y="4067425"/>
            <a:ext cx="4032000" cy="3587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2563" indent="0">
              <a:buNone/>
              <a:defRPr/>
            </a:lvl2pPr>
            <a:lvl3pPr marL="357187" indent="0">
              <a:buNone/>
              <a:defRPr/>
            </a:lvl3pPr>
            <a:lvl4pPr marL="539750" indent="0">
              <a:buNone/>
              <a:defRPr/>
            </a:lvl4pPr>
            <a:lvl5pPr marL="712787" indent="0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4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8985448" y="6497490"/>
            <a:ext cx="831652" cy="30090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6450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34ABC9-B0B7-465A-BD48-43EBFF7D2F98}" type="slidenum">
              <a:rPr lang="en-GB" smtClean="0"/>
              <a:pPr>
                <a:defRPr/>
              </a:pPr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75278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locs verticaux + exi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9"/>
          <p:cNvSpPr>
            <a:spLocks noGrp="1"/>
          </p:cNvSpPr>
          <p:nvPr>
            <p:ph sz="quarter" idx="18"/>
          </p:nvPr>
        </p:nvSpPr>
        <p:spPr>
          <a:xfrm>
            <a:off x="848544" y="5931308"/>
            <a:ext cx="8719200" cy="540000"/>
          </a:xfrm>
          <a:prstGeom prst="roundRect">
            <a:avLst/>
          </a:prstGeom>
          <a:solidFill>
            <a:srgbClr val="645091"/>
          </a:solidFill>
          <a:ln>
            <a:noFill/>
          </a:ln>
        </p:spPr>
        <p:txBody>
          <a:bodyPr anchor="ctr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2563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7187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975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12787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37" y="342230"/>
            <a:ext cx="9216000" cy="711870"/>
          </a:xfrm>
        </p:spPr>
        <p:txBody>
          <a:bodyPr/>
          <a:lstStyle>
            <a:lvl1pPr>
              <a:defRPr>
                <a:solidFill>
                  <a:srgbClr val="64509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350836" y="1854672"/>
            <a:ext cx="2772000" cy="3744416"/>
          </a:xfrm>
          <a:prstGeom prst="rect">
            <a:avLst/>
          </a:prstGeom>
        </p:spPr>
        <p:txBody>
          <a:bodyPr/>
          <a:lstStyle>
            <a:lvl1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7188" indent="-174625">
              <a:buClr>
                <a:srgbClr val="645091"/>
              </a:buClr>
              <a:buFont typeface="Wingdings" panose="05000000000000000000" pitchFamily="2" charset="2"/>
              <a:buChar char="Ø"/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9750" indent="-182563">
              <a:buClr>
                <a:srgbClr val="645091"/>
              </a:buClr>
              <a:buFont typeface="Arial" panose="020B0604020202020204" pitchFamily="34" charset="0"/>
              <a:buChar char="-"/>
              <a:defRPr sz="1050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6" name="Espace réservé du contenu 4"/>
          <p:cNvSpPr>
            <a:spLocks noGrp="1"/>
          </p:cNvSpPr>
          <p:nvPr>
            <p:ph sz="quarter" idx="12"/>
          </p:nvPr>
        </p:nvSpPr>
        <p:spPr>
          <a:xfrm>
            <a:off x="6787101" y="1854672"/>
            <a:ext cx="2772000" cy="3744416"/>
          </a:xfrm>
          <a:prstGeom prst="rect">
            <a:avLst/>
          </a:prstGeom>
        </p:spPr>
        <p:txBody>
          <a:bodyPr/>
          <a:lstStyle>
            <a:lvl1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7188" indent="-174625">
              <a:buClr>
                <a:srgbClr val="645091"/>
              </a:buClr>
              <a:buFont typeface="Wingdings" panose="05000000000000000000" pitchFamily="2" charset="2"/>
              <a:buChar char="Ø"/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9750" indent="-182563">
              <a:buClr>
                <a:srgbClr val="645091"/>
              </a:buClr>
              <a:buFont typeface="Arial" panose="020B0604020202020204" pitchFamily="34" charset="0"/>
              <a:buChar char="-"/>
              <a:defRPr sz="1050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674837" y="1340768"/>
            <a:ext cx="2447999" cy="3587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2563" indent="0">
              <a:buNone/>
              <a:defRPr/>
            </a:lvl2pPr>
            <a:lvl3pPr marL="357187" indent="0">
              <a:buNone/>
              <a:defRPr/>
            </a:lvl3pPr>
            <a:lvl4pPr marL="539750" indent="0">
              <a:buNone/>
              <a:defRPr/>
            </a:lvl4pPr>
            <a:lvl5pPr marL="712787" indent="0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111101" y="1340768"/>
            <a:ext cx="2448000" cy="3587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2563" indent="0">
              <a:buNone/>
              <a:defRPr/>
            </a:lvl2pPr>
            <a:lvl3pPr marL="357187" indent="0">
              <a:buNone/>
              <a:defRPr/>
            </a:lvl3pPr>
            <a:lvl4pPr marL="539750" indent="0">
              <a:buNone/>
              <a:defRPr/>
            </a:lvl4pPr>
            <a:lvl5pPr marL="712787" indent="0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8985448" y="6497490"/>
            <a:ext cx="831652" cy="30090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6450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34ABC9-B0B7-465A-BD48-43EBFF7D2F98}" type="slidenum">
              <a:rPr lang="en-GB" smtClean="0"/>
              <a:pPr>
                <a:defRPr/>
              </a:pPr>
              <a:t>‹N°›</a:t>
            </a:fld>
            <a:endParaRPr lang="en-GB" dirty="0"/>
          </a:p>
        </p:txBody>
      </p:sp>
      <p:sp>
        <p:nvSpPr>
          <p:cNvPr id="9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568968" y="1854672"/>
            <a:ext cx="2772000" cy="3744416"/>
          </a:xfrm>
          <a:prstGeom prst="rect">
            <a:avLst/>
          </a:prstGeom>
        </p:spPr>
        <p:txBody>
          <a:bodyPr/>
          <a:lstStyle>
            <a:lvl1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7188" indent="-174625">
              <a:buClr>
                <a:srgbClr val="645091"/>
              </a:buClr>
              <a:buFont typeface="Wingdings" panose="05000000000000000000" pitchFamily="2" charset="2"/>
              <a:buChar char="Ø"/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9750" indent="-182563">
              <a:buClr>
                <a:srgbClr val="645091"/>
              </a:buClr>
              <a:buFont typeface="Arial" panose="020B0604020202020204" pitchFamily="34" charset="0"/>
              <a:buChar char="-"/>
              <a:defRPr sz="1050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64509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20"/>
          </p:nvPr>
        </p:nvSpPr>
        <p:spPr>
          <a:xfrm>
            <a:off x="3892969" y="1340768"/>
            <a:ext cx="2447999" cy="3587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2563" indent="0">
              <a:buNone/>
              <a:defRPr/>
            </a:lvl2pPr>
            <a:lvl3pPr marL="357187" indent="0">
              <a:buNone/>
              <a:defRPr/>
            </a:lvl3pPr>
            <a:lvl4pPr marL="539750" indent="0">
              <a:buNone/>
              <a:defRPr/>
            </a:lvl4pPr>
            <a:lvl5pPr marL="712787" indent="0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993728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0837" y="342230"/>
            <a:ext cx="9216000" cy="71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dirty="0" err="1" smtClean="0"/>
              <a:t>Titre</a:t>
            </a:r>
            <a:endParaRPr lang="en-GB" altLang="fr-FR" dirty="0" smtClean="0"/>
          </a:p>
        </p:txBody>
      </p:sp>
      <p:grpSp>
        <p:nvGrpSpPr>
          <p:cNvPr id="1030" name="Group_Sticker" hidden="1"/>
          <p:cNvGrpSpPr>
            <a:grpSpLocks/>
          </p:cNvGrpSpPr>
          <p:nvPr/>
        </p:nvGrpSpPr>
        <p:grpSpPr bwMode="auto">
          <a:xfrm>
            <a:off x="9129713" y="1054100"/>
            <a:ext cx="431800" cy="247650"/>
            <a:chOff x="9129640" y="1037303"/>
            <a:chExt cx="432000" cy="246863"/>
          </a:xfrm>
        </p:grpSpPr>
        <p:sp>
          <p:nvSpPr>
            <p:cNvPr id="1041" name="Rectangle 109"/>
            <p:cNvSpPr>
              <a:spLocks noChangeArrowheads="1"/>
            </p:cNvSpPr>
            <p:nvPr/>
          </p:nvSpPr>
          <p:spPr bwMode="auto">
            <a:xfrm>
              <a:off x="9129640" y="1037303"/>
              <a:ext cx="432000" cy="246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46038" rIns="0" bIns="46038" anchor="ctr">
              <a:spAutoFit/>
            </a:bodyPr>
            <a:lstStyle>
              <a:lvl1pPr eaLnBrk="0" hangingPunct="0">
                <a:tabLst>
                  <a:tab pos="6400800" algn="r"/>
                  <a:tab pos="8636000" algn="r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tabLst>
                  <a:tab pos="6400800" algn="r"/>
                  <a:tab pos="8636000" algn="r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tabLst>
                  <a:tab pos="6400800" algn="r"/>
                  <a:tab pos="8636000" algn="r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tabLst>
                  <a:tab pos="6400800" algn="r"/>
                  <a:tab pos="8636000" algn="r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tabLst>
                  <a:tab pos="6400800" algn="r"/>
                  <a:tab pos="8636000" algn="r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400800" algn="r"/>
                  <a:tab pos="8636000" algn="r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400800" algn="r"/>
                  <a:tab pos="8636000" algn="r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400800" algn="r"/>
                  <a:tab pos="8636000" algn="r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400800" algn="r"/>
                  <a:tab pos="8636000" algn="r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n-GB" altLang="fr-FR" sz="1000" b="1" smtClean="0">
                  <a:solidFill>
                    <a:srgbClr val="262626"/>
                  </a:solidFill>
                  <a:latin typeface="Calibri" pitchFamily="34" charset="0"/>
                </a:rPr>
                <a:t>STICKER</a:t>
              </a:r>
            </a:p>
          </p:txBody>
        </p:sp>
        <p:sp>
          <p:nvSpPr>
            <p:cNvPr id="20" name="Line 110"/>
            <p:cNvSpPr>
              <a:spLocks noChangeShapeType="1"/>
            </p:cNvSpPr>
            <p:nvPr/>
          </p:nvSpPr>
          <p:spPr bwMode="auto">
            <a:xfrm>
              <a:off x="9129640" y="1045216"/>
              <a:ext cx="432000" cy="0"/>
            </a:xfrm>
            <a:prstGeom prst="line">
              <a:avLst/>
            </a:prstGeom>
            <a:noFill/>
            <a:ln w="9525">
              <a:solidFill>
                <a:schemeClr val="accent5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1" name="Line 111"/>
            <p:cNvSpPr>
              <a:spLocks noChangeShapeType="1"/>
            </p:cNvSpPr>
            <p:nvPr/>
          </p:nvSpPr>
          <p:spPr bwMode="auto">
            <a:xfrm>
              <a:off x="9129640" y="1273089"/>
              <a:ext cx="432000" cy="0"/>
            </a:xfrm>
            <a:prstGeom prst="line">
              <a:avLst/>
            </a:prstGeom>
            <a:noFill/>
            <a:ln w="9525">
              <a:solidFill>
                <a:schemeClr val="accent5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1031" name="FootnoteAndSource" hidden="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06400" y="6207125"/>
            <a:ext cx="9572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25400" rIns="0" bIns="25400">
            <a:spAutoFit/>
          </a:bodyPr>
          <a:lstStyle>
            <a:lvl1pPr marL="428625" indent="-428625" eaLnBrk="0" hangingPunct="0">
              <a:tabLst>
                <a:tab pos="346075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346075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346075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346075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346075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sz="800" smtClean="0"/>
              <a:t>FootnoteAndSource</a:t>
            </a:r>
          </a:p>
        </p:txBody>
      </p:sp>
      <p:sp>
        <p:nvSpPr>
          <p:cNvPr id="17" name="CapgeminiBox" hidden="1"/>
          <p:cNvSpPr>
            <a:spLocks noGrp="1" noChangeArrowheads="1"/>
          </p:cNvSpPr>
          <p:nvPr/>
        </p:nvSpPr>
        <p:spPr bwMode="auto">
          <a:xfrm>
            <a:off x="-1905000" y="20638"/>
            <a:ext cx="1905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 rtl="0" eaLnBrk="1" fontAlgn="base" hangingPunct="1">
              <a:spcBef>
                <a:spcPts val="0"/>
              </a:spcBef>
              <a:spcAft>
                <a:spcPct val="0"/>
              </a:spcAft>
              <a:defRPr sz="120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4625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Wingdings" pitchFamily="2" charset="2"/>
              <a:buChar char="§"/>
              <a:defRPr sz="1200" baseline="0">
                <a:solidFill>
                  <a:schemeClr val="tx1"/>
                </a:solidFill>
                <a:latin typeface="+mn-lt"/>
              </a:defRPr>
            </a:lvl2pPr>
            <a:lvl3pPr marL="357188" indent="-176213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+mn-lt"/>
              </a:defRPr>
            </a:lvl3pPr>
            <a:lvl4pPr marL="538163" indent="-182563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719138" indent="-180975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+mn-lt"/>
              </a:defRPr>
            </a:lvl5pPr>
            <a:lvl6pPr marL="895350" indent="-176213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+mn-lt"/>
              </a:defRPr>
            </a:lvl6pPr>
            <a:lvl7pPr marL="1076325" indent="-180975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har char="-"/>
              <a:defRPr sz="1200" baseline="0">
                <a:solidFill>
                  <a:schemeClr val="tx1"/>
                </a:solidFill>
                <a:latin typeface="+mn-lt"/>
              </a:defRPr>
            </a:lvl7pPr>
            <a:lvl8pPr marL="1257300" indent="-180975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+mn-lt"/>
              </a:defRPr>
            </a:lvl8pPr>
            <a:lvl9pPr marL="1433513" indent="-176213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GB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Capgemini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Consulting v7.6</a:t>
            </a:r>
          </a:p>
        </p:txBody>
      </p:sp>
      <p:sp>
        <p:nvSpPr>
          <p:cNvPr id="2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945884" y="6552726"/>
            <a:ext cx="831652" cy="260650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6450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34ABC9-B0B7-465A-BD48-43EBFF7D2F98}" type="slidenum">
              <a:rPr lang="en-GB" smtClean="0"/>
              <a:pPr>
                <a:defRPr/>
              </a:pPr>
              <a:t>‹N°›</a:t>
            </a:fld>
            <a:endParaRPr lang="en-GB" dirty="0"/>
          </a:p>
        </p:txBody>
      </p:sp>
      <p:sp>
        <p:nvSpPr>
          <p:cNvPr id="26" name="ZoneTexte 25"/>
          <p:cNvSpPr txBox="1">
            <a:spLocks noChangeArrowheads="1"/>
          </p:cNvSpPr>
          <p:nvPr/>
        </p:nvSpPr>
        <p:spPr bwMode="auto">
          <a:xfrm>
            <a:off x="421507" y="6598413"/>
            <a:ext cx="625968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sz="1100" i="0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hospitalier d’Argenteuil – Conseil national pour l’investissement en santé – 30/09/21</a:t>
            </a:r>
          </a:p>
        </p:txBody>
      </p:sp>
      <p:pic>
        <p:nvPicPr>
          <p:cNvPr id="11" name="Picture 2" descr="E:\CHA\01_charte_graphique\LOGO CHA 2020\LOGO-CHA\Logo-CHA_sans_texte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" y="6545211"/>
            <a:ext cx="294381" cy="26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1937" r:id="rId1"/>
    <p:sldLayoutId id="2147491938" r:id="rId2"/>
    <p:sldLayoutId id="2147491939" r:id="rId3"/>
    <p:sldLayoutId id="2147491943" r:id="rId4"/>
    <p:sldLayoutId id="2147491952" r:id="rId5"/>
    <p:sldLayoutId id="2147491955" r:id="rId6"/>
    <p:sldLayoutId id="2147491950" r:id="rId7"/>
    <p:sldLayoutId id="2147491951" r:id="rId8"/>
    <p:sldLayoutId id="2147491956" r:id="rId9"/>
    <p:sldLayoutId id="2147491957" r:id="rId10"/>
    <p:sldLayoutId id="2147491953" r:id="rId11"/>
    <p:sldLayoutId id="2147491954" r:id="rId12"/>
    <p:sldLayoutId id="2147491947" r:id="rId13"/>
    <p:sldLayoutId id="2147491949" r:id="rId14"/>
    <p:sldLayoutId id="2147491958" r:id="rId15"/>
    <p:sldLayoutId id="2147491959" r:id="rId16"/>
    <p:sldLayoutId id="2147491960" r:id="rId17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64509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4D117A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4D117A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4D117A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4D117A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alibri" pitchFamily="34" charset="0"/>
          <a:cs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alibri" pitchFamily="34" charset="0"/>
          <a:cs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alibri" pitchFamily="34" charset="0"/>
          <a:cs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alibri" pitchFamily="34" charset="0"/>
          <a:cs typeface="Calibri" pitchFamily="34" charset="0"/>
        </a:defRPr>
      </a:lvl9pPr>
    </p:titleStyle>
    <p:bodyStyle>
      <a:lvl1pPr marL="182563" indent="-182563" algn="l" rtl="0" eaLnBrk="1" fontAlgn="base" hangingPunct="1">
        <a:lnSpc>
          <a:spcPct val="90000"/>
        </a:lnSpc>
        <a:spcBef>
          <a:spcPct val="0"/>
        </a:spcBef>
        <a:spcAft>
          <a:spcPts val="400"/>
        </a:spcAft>
        <a:buClr>
          <a:srgbClr val="00B7E4"/>
        </a:buClr>
        <a:buSzPct val="100000"/>
        <a:buFont typeface="Wingdings" pitchFamily="2" charset="2"/>
        <a:buChar char="§"/>
        <a:defRPr sz="1400" kern="12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357188" indent="-174625" algn="l" rtl="0" eaLnBrk="1" fontAlgn="base" hangingPunct="1">
        <a:lnSpc>
          <a:spcPct val="90000"/>
        </a:lnSpc>
        <a:spcBef>
          <a:spcPct val="0"/>
        </a:spcBef>
        <a:spcAft>
          <a:spcPts val="400"/>
        </a:spcAft>
        <a:buClr>
          <a:srgbClr val="00B7E4"/>
        </a:buClr>
        <a:buFont typeface="Arial" charset="0"/>
        <a:buChar char="–"/>
        <a:defRPr sz="1200" kern="12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539750" indent="-182563" algn="l" rtl="0" eaLnBrk="1" fontAlgn="base" hangingPunct="1">
        <a:lnSpc>
          <a:spcPct val="90000"/>
        </a:lnSpc>
        <a:spcBef>
          <a:spcPct val="0"/>
        </a:spcBef>
        <a:spcAft>
          <a:spcPts val="400"/>
        </a:spcAft>
        <a:buClr>
          <a:srgbClr val="00B7E4"/>
        </a:buClr>
        <a:buFont typeface="Arial" charset="0"/>
        <a:buChar char="•"/>
        <a:defRPr sz="1100" kern="12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712788" indent="-173038" algn="l" rtl="0" eaLnBrk="1" fontAlgn="base" hangingPunct="1">
        <a:lnSpc>
          <a:spcPct val="90000"/>
        </a:lnSpc>
        <a:spcBef>
          <a:spcPct val="0"/>
        </a:spcBef>
        <a:spcAft>
          <a:spcPts val="400"/>
        </a:spcAft>
        <a:buClr>
          <a:srgbClr val="00B7E4"/>
        </a:buClr>
        <a:buFont typeface="Arial" charset="0"/>
        <a:buChar char="–"/>
        <a:defRPr sz="1000" kern="12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895350" indent="-182563" algn="l" rtl="0" eaLnBrk="1" fontAlgn="base" hangingPunct="1">
        <a:lnSpc>
          <a:spcPct val="90000"/>
        </a:lnSpc>
        <a:spcBef>
          <a:spcPct val="0"/>
        </a:spcBef>
        <a:spcAft>
          <a:spcPts val="400"/>
        </a:spcAft>
        <a:buClr>
          <a:srgbClr val="00B7E4"/>
        </a:buClr>
        <a:buFont typeface="Arial" charset="0"/>
        <a:buChar char="»"/>
        <a:defRPr sz="1000" kern="12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286593" y="3431008"/>
            <a:ext cx="9491127" cy="430040"/>
          </a:xfrm>
        </p:spPr>
        <p:txBody>
          <a:bodyPr/>
          <a:lstStyle/>
          <a:p>
            <a:r>
              <a:rPr lang="fr-FR" dirty="0" smtClean="0"/>
              <a:t>Webinaire ARS IDF – 16/02/2023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latin typeface="Arial" panose="020B0604020202020204" pitchFamily="34" charset="0"/>
              </a:rPr>
              <a:t>Centre hospitalier d’Argenteuil</a:t>
            </a:r>
            <a:br>
              <a:rPr lang="fr-FR" dirty="0" smtClean="0">
                <a:latin typeface="Arial" panose="020B0604020202020204" pitchFamily="34" charset="0"/>
              </a:rPr>
            </a:br>
            <a:r>
              <a:rPr lang="fr-FR" b="0" dirty="0" smtClean="0"/>
              <a:t>Deuxième phase de modernisation</a:t>
            </a: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2651940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 l’approche initiale jusqu’à la phase de mise au point : trois étapes impliquant un bon diagnostic, un AMO solide en sus de la mobilisation de l’hôpital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4ABC9-B0B7-465A-BD48-43EBFF7D2F98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9" name="ZoneTexte 8"/>
          <p:cNvSpPr txBox="1"/>
          <p:nvPr/>
        </p:nvSpPr>
        <p:spPr bwMode="auto">
          <a:xfrm>
            <a:off x="920552" y="1613933"/>
            <a:ext cx="2376264" cy="358251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étape indispensable de détermination de la stratégie et du positionnement territorial</a:t>
            </a:r>
          </a:p>
          <a:p>
            <a:pPr algn="ctr">
              <a:lnSpc>
                <a:spcPct val="90000"/>
              </a:lnSpc>
            </a:pPr>
            <a:endParaRPr lang="fr-FR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à"/>
            </a:pPr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 de la </a:t>
            </a:r>
            <a:r>
              <a:rPr lang="fr-F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stratégie de l’établissement </a:t>
            </a:r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fonction notamment des orientations de l’ARS  : projet médical, projet médical partagé et projet d’établissement</a:t>
            </a:r>
          </a:p>
          <a:p>
            <a:pPr>
              <a:lnSpc>
                <a:spcPct val="90000"/>
              </a:lnSpc>
            </a:pPr>
            <a:endParaRPr lang="fr-FR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à"/>
            </a:pPr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Situation du </a:t>
            </a:r>
            <a:r>
              <a:rPr lang="fr-F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patrimoine existant</a:t>
            </a:r>
          </a:p>
          <a:p>
            <a:pPr>
              <a:lnSpc>
                <a:spcPct val="90000"/>
              </a:lnSpc>
            </a:pPr>
            <a:endParaRPr lang="fr-FR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à"/>
            </a:pPr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Bilan de la </a:t>
            </a:r>
            <a:r>
              <a:rPr lang="fr-F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situation financière </a:t>
            </a:r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et des capacités d’investissement de l’établissement</a:t>
            </a:r>
            <a:endParaRPr lang="fr-FR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fr-FR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fr-FR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416496" y="1613933"/>
            <a:ext cx="339349" cy="3582519"/>
            <a:chOff x="0" y="0"/>
            <a:chExt cx="339349" cy="3195730"/>
          </a:xfrm>
          <a:solidFill>
            <a:schemeClr val="tx2"/>
          </a:solidFill>
        </p:grpSpPr>
        <p:sp>
          <p:nvSpPr>
            <p:cNvPr id="11" name="Rectangle 10"/>
            <p:cNvSpPr/>
            <p:nvPr/>
          </p:nvSpPr>
          <p:spPr>
            <a:xfrm rot="16200000">
              <a:off x="-1428190" y="1428190"/>
              <a:ext cx="3195730" cy="339349"/>
            </a:xfrm>
            <a:prstGeom prst="rect">
              <a:avLst/>
            </a:prstGeom>
            <a:grp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ZoneTexte 11"/>
            <p:cNvSpPr txBox="1"/>
            <p:nvPr/>
          </p:nvSpPr>
          <p:spPr>
            <a:xfrm rot="16200000">
              <a:off x="-1428190" y="1428190"/>
              <a:ext cx="3195730" cy="33934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299287" bIns="0" numCol="1" spcCol="1270" anchor="t" anchorCtr="0">
              <a:noAutofit/>
            </a:bodyPr>
            <a:lstStyle/>
            <a:p>
              <a:pPr lvl="0" algn="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kern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 détermination du besoin en investissement</a:t>
              </a:r>
              <a:endParaRPr lang="fr-FR" sz="14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ZoneTexte 13"/>
          <p:cNvSpPr txBox="1"/>
          <p:nvPr/>
        </p:nvSpPr>
        <p:spPr bwMode="auto">
          <a:xfrm>
            <a:off x="920552" y="5459857"/>
            <a:ext cx="2376264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fr-F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9 mois</a:t>
            </a: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920552" y="5358349"/>
            <a:ext cx="2376264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 bwMode="auto">
          <a:xfrm>
            <a:off x="7257256" y="1613933"/>
            <a:ext cx="2376264" cy="358251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lancement du concours suite à l’avis favorable du COPIL investissement</a:t>
            </a:r>
          </a:p>
          <a:p>
            <a:pPr algn="ctr">
              <a:lnSpc>
                <a:spcPct val="90000"/>
              </a:lnSpc>
            </a:pPr>
            <a:endParaRPr lang="fr-FR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à"/>
            </a:pPr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Dossier de consultation des entreprises (</a:t>
            </a:r>
            <a:r>
              <a:rPr lang="fr-F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DCE</a:t>
            </a:r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pour le </a:t>
            </a:r>
            <a:r>
              <a:rPr lang="fr-F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concours</a:t>
            </a:r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 marché de conception-réalisation : niveau esquisse et </a:t>
            </a:r>
            <a:r>
              <a:rPr lang="fr-F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avant-projet sommaire (APS)</a:t>
            </a:r>
          </a:p>
          <a:p>
            <a:pPr>
              <a:lnSpc>
                <a:spcPct val="90000"/>
              </a:lnSpc>
            </a:pPr>
            <a:endParaRPr lang="fr-FR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à"/>
            </a:pPr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 du </a:t>
            </a:r>
            <a:r>
              <a:rPr lang="fr-F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lauréat</a:t>
            </a:r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amenant à la </a:t>
            </a:r>
            <a:r>
              <a:rPr lang="fr-F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de mise au point du marché</a:t>
            </a:r>
          </a:p>
          <a:p>
            <a:pPr>
              <a:lnSpc>
                <a:spcPct val="90000"/>
              </a:lnSpc>
            </a:pPr>
            <a:endParaRPr lang="fr-FR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à"/>
            </a:pPr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Finalisation de l’avant-projet détaillé (</a:t>
            </a:r>
            <a:r>
              <a:rPr lang="fr-F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APD</a:t>
            </a:r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et des études de projet (</a:t>
            </a:r>
            <a:r>
              <a:rPr lang="fr-F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</a:t>
            </a:r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endParaRPr lang="fr-FR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à"/>
            </a:pPr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Dépôt du </a:t>
            </a:r>
            <a:r>
              <a:rPr lang="fr-F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permis de construire</a:t>
            </a:r>
            <a:endParaRPr lang="fr-FR" sz="1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6753200" y="1613933"/>
            <a:ext cx="339349" cy="3582519"/>
            <a:chOff x="0" y="0"/>
            <a:chExt cx="339349" cy="3195730"/>
          </a:xfrm>
          <a:solidFill>
            <a:schemeClr val="tx2"/>
          </a:solidFill>
        </p:grpSpPr>
        <p:sp>
          <p:nvSpPr>
            <p:cNvPr id="25" name="Rectangle 24"/>
            <p:cNvSpPr/>
            <p:nvPr/>
          </p:nvSpPr>
          <p:spPr>
            <a:xfrm rot="16200000">
              <a:off x="-1428190" y="1428190"/>
              <a:ext cx="3195730" cy="339349"/>
            </a:xfrm>
            <a:prstGeom prst="rect">
              <a:avLst/>
            </a:prstGeom>
            <a:grp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ZoneTexte 25"/>
            <p:cNvSpPr txBox="1"/>
            <p:nvPr/>
          </p:nvSpPr>
          <p:spPr>
            <a:xfrm rot="16200000">
              <a:off x="-1428190" y="1428190"/>
              <a:ext cx="3195730" cy="33934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299287" bIns="0" numCol="1" spcCol="1270" anchor="t" anchorCtr="0">
              <a:noAutofit/>
            </a:bodyPr>
            <a:lstStyle/>
            <a:p>
              <a:pPr lvl="0" algn="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 lancement du projet jusqu’à sa phase de mise au point</a:t>
              </a:r>
              <a:endParaRPr lang="fr-FR" sz="14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ZoneTexte 26"/>
          <p:cNvSpPr txBox="1"/>
          <p:nvPr/>
        </p:nvSpPr>
        <p:spPr bwMode="auto">
          <a:xfrm>
            <a:off x="7257256" y="5459857"/>
            <a:ext cx="2376264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 2 ans dans le cadre d’une procédure de CR</a:t>
            </a:r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7257256" y="5358349"/>
            <a:ext cx="2376264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 bwMode="auto">
          <a:xfrm>
            <a:off x="4088904" y="1613933"/>
            <a:ext cx="2376264" cy="358251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définition et une étude plus approfondie du projet suite à l’étude de faisabilité</a:t>
            </a:r>
          </a:p>
          <a:p>
            <a:pPr algn="ctr">
              <a:lnSpc>
                <a:spcPct val="90000"/>
              </a:lnSpc>
            </a:pPr>
            <a:endParaRPr lang="fr-FR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fr-FR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fr-FR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fr-FR" sz="12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fr-FR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fr-FR" sz="12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fr-FR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fr-FR" sz="12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fr-FR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fr-FR" sz="12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fr-FR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fr-FR" sz="12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fr-FR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fr-FR" sz="12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fr-FR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fr-FR" sz="12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fr-FR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fr-FR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0" name="Groupe 29"/>
          <p:cNvGrpSpPr/>
          <p:nvPr/>
        </p:nvGrpSpPr>
        <p:grpSpPr>
          <a:xfrm>
            <a:off x="3584848" y="1613933"/>
            <a:ext cx="339349" cy="3582519"/>
            <a:chOff x="0" y="0"/>
            <a:chExt cx="339349" cy="3195730"/>
          </a:xfrm>
          <a:solidFill>
            <a:schemeClr val="tx2"/>
          </a:solidFill>
        </p:grpSpPr>
        <p:sp>
          <p:nvSpPr>
            <p:cNvPr id="31" name="Rectangle 30"/>
            <p:cNvSpPr/>
            <p:nvPr/>
          </p:nvSpPr>
          <p:spPr>
            <a:xfrm rot="16200000">
              <a:off x="-1428190" y="1428190"/>
              <a:ext cx="3195730" cy="339349"/>
            </a:xfrm>
            <a:prstGeom prst="rect">
              <a:avLst/>
            </a:prstGeom>
            <a:grp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ZoneTexte 31"/>
            <p:cNvSpPr txBox="1"/>
            <p:nvPr/>
          </p:nvSpPr>
          <p:spPr>
            <a:xfrm rot="16200000">
              <a:off x="-1428190" y="1428190"/>
              <a:ext cx="3195730" cy="33934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299287" bIns="0" numCol="1" spcCol="1270" anchor="t" anchorCtr="0">
              <a:noAutofit/>
            </a:bodyPr>
            <a:lstStyle/>
            <a:p>
              <a:pPr lvl="0" algn="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kern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Etudes de faisabilité</a:t>
              </a:r>
              <a:endParaRPr lang="fr-FR" sz="14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3" name="Connecteur droit avec flèche 32"/>
          <p:cNvCxnSpPr/>
          <p:nvPr/>
        </p:nvCxnSpPr>
        <p:spPr>
          <a:xfrm>
            <a:off x="4088904" y="5358349"/>
            <a:ext cx="2376264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 bwMode="auto">
          <a:xfrm>
            <a:off x="920552" y="5934413"/>
            <a:ext cx="2376264" cy="4247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Schéma directeur immobilier / phase de </a:t>
            </a:r>
            <a:r>
              <a:rPr lang="fr-FR" sz="1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pré-programme</a:t>
            </a:r>
            <a:endParaRPr lang="fr-FR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ZoneTexte 34"/>
          <p:cNvSpPr txBox="1"/>
          <p:nvPr/>
        </p:nvSpPr>
        <p:spPr bwMode="auto">
          <a:xfrm>
            <a:off x="4160912" y="5934413"/>
            <a:ext cx="2376264" cy="5909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technique détaillé / phase d’instruction du dossier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288704" y="6576751"/>
            <a:ext cx="3888432" cy="22164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</a:pPr>
            <a:endParaRPr lang="fr-FR" sz="1400" dirty="0" err="1" smtClean="0">
              <a:solidFill>
                <a:schemeClr val="tx1">
                  <a:lumMod val="85000"/>
                  <a:lumOff val="15000"/>
                </a:schemeClr>
              </a:solidFill>
              <a:cs typeface="+mn-cs"/>
            </a:endParaRPr>
          </a:p>
        </p:txBody>
      </p:sp>
      <p:graphicFrame>
        <p:nvGraphicFramePr>
          <p:cNvPr id="38" name="Diagramme 37"/>
          <p:cNvGraphicFramePr/>
          <p:nvPr>
            <p:extLst>
              <p:ext uri="{D42A27DB-BD31-4B8C-83A1-F6EECF244321}">
                <p14:modId xmlns:p14="http://schemas.microsoft.com/office/powerpoint/2010/main" val="2001714372"/>
              </p:ext>
            </p:extLst>
          </p:nvPr>
        </p:nvGraphicFramePr>
        <p:xfrm>
          <a:off x="3932499" y="2132219"/>
          <a:ext cx="2448272" cy="293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9" name="ZoneTexte 38"/>
          <p:cNvSpPr txBox="1"/>
          <p:nvPr/>
        </p:nvSpPr>
        <p:spPr bwMode="auto">
          <a:xfrm>
            <a:off x="4088904" y="5459857"/>
            <a:ext cx="2376264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à 9 mois</a:t>
            </a:r>
          </a:p>
        </p:txBody>
      </p:sp>
      <p:sp>
        <p:nvSpPr>
          <p:cNvPr id="40" name="ZoneTexte 39"/>
          <p:cNvSpPr txBox="1"/>
          <p:nvPr/>
        </p:nvSpPr>
        <p:spPr bwMode="auto">
          <a:xfrm>
            <a:off x="7329264" y="5934413"/>
            <a:ext cx="2376264" cy="4247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Avant-projet sommaire et avant-projet détaillé</a:t>
            </a:r>
          </a:p>
        </p:txBody>
      </p:sp>
    </p:spTree>
    <p:extLst>
      <p:ext uri="{BB962C8B-B14F-4D97-AF65-F5344CB8AC3E}">
        <p14:creationId xmlns:p14="http://schemas.microsoft.com/office/powerpoint/2010/main" val="16445115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Première étape : la détermination du besoin en investissement 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dirty="0" smtClean="0"/>
              <a:t>La pertinence et la cohérence de l’option d’investissement proposée</a:t>
            </a:r>
            <a:r>
              <a:rPr lang="fr-FR" b="1" dirty="0" smtClean="0"/>
              <a:t> </a:t>
            </a:r>
            <a:r>
              <a:rPr lang="fr-FR" dirty="0" smtClean="0"/>
              <a:t>doit s’appuyer sur les éléments du </a:t>
            </a:r>
            <a:r>
              <a:rPr lang="fr-FR" b="1" dirty="0" smtClean="0"/>
              <a:t>projet médical </a:t>
            </a:r>
            <a:r>
              <a:rPr lang="fr-FR" dirty="0" smtClean="0"/>
              <a:t>et du </a:t>
            </a:r>
            <a:r>
              <a:rPr lang="fr-FR" b="1" dirty="0" smtClean="0"/>
              <a:t>projet d’établissement</a:t>
            </a:r>
          </a:p>
          <a:p>
            <a:pPr lvl="1"/>
            <a:r>
              <a:rPr lang="fr-FR" dirty="0" smtClean="0"/>
              <a:t>Régional (PRS) : organisation d’une offre en réponse à un besoin de santé</a:t>
            </a:r>
          </a:p>
          <a:p>
            <a:pPr lvl="1"/>
            <a:r>
              <a:rPr lang="fr-FR" dirty="0" smtClean="0"/>
              <a:t>Territorial (GHT / acteurs en ville) : graduation des filières</a:t>
            </a:r>
          </a:p>
          <a:p>
            <a:pPr lvl="1"/>
            <a:r>
              <a:rPr lang="fr-FR" dirty="0" smtClean="0"/>
              <a:t>D’établissement (soins non programmées, gériatrie, ambulatoire)</a:t>
            </a:r>
          </a:p>
          <a:p>
            <a:pPr marL="0" indent="0">
              <a:buNone/>
            </a:pPr>
            <a:endParaRPr lang="fr-FR" sz="500" dirty="0"/>
          </a:p>
          <a:p>
            <a:r>
              <a:rPr lang="fr-FR" dirty="0" smtClean="0"/>
              <a:t>Construction d’un projet médical s’appuyant sur un pilotage interne</a:t>
            </a:r>
          </a:p>
          <a:p>
            <a:pPr lvl="1"/>
            <a:r>
              <a:rPr lang="fr-FR" dirty="0" smtClean="0"/>
              <a:t>Recueil des projets médicaux à l’échelle des services et validation en CME</a:t>
            </a:r>
          </a:p>
          <a:p>
            <a:pPr lvl="1"/>
            <a:r>
              <a:rPr lang="fr-FR" dirty="0" smtClean="0"/>
              <a:t>Difficultés de projections sur des projets à long terme </a:t>
            </a:r>
          </a:p>
          <a:p>
            <a:pPr lvl="1"/>
            <a:r>
              <a:rPr lang="fr-FR" dirty="0" smtClean="0"/>
              <a:t> Lancement de la démarche projet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lvl="1"/>
            <a:endParaRPr lang="fr-FR" dirty="0"/>
          </a:p>
          <a:p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r-FR" dirty="0" smtClean="0"/>
              <a:t>Etude rétrospective de la trajectoire financière de l’établissement en s’appuyant sur l’évolution des </a:t>
            </a:r>
            <a:r>
              <a:rPr lang="fr-FR" b="1" dirty="0" smtClean="0"/>
              <a:t>principaux indicateurs financiers </a:t>
            </a:r>
            <a:r>
              <a:rPr lang="fr-FR" dirty="0" smtClean="0"/>
              <a:t>(CAF, TMB et endettement)</a:t>
            </a:r>
          </a:p>
          <a:p>
            <a:pPr marL="0" indent="0">
              <a:buNone/>
            </a:pPr>
            <a:endParaRPr lang="fr-FR" sz="1100" dirty="0" smtClean="0"/>
          </a:p>
          <a:p>
            <a:r>
              <a:rPr lang="fr-FR" dirty="0" smtClean="0"/>
              <a:t>Elaboration de la </a:t>
            </a:r>
            <a:r>
              <a:rPr lang="fr-FR" b="1" dirty="0" smtClean="0"/>
              <a:t>base « zéro » du PGFP </a:t>
            </a:r>
            <a:r>
              <a:rPr lang="fr-FR" dirty="0" smtClean="0">
                <a:sym typeface="Wingdings" panose="05000000000000000000" pitchFamily="2" charset="2"/>
              </a:rPr>
              <a:t>et d’un </a:t>
            </a:r>
            <a:r>
              <a:rPr lang="fr-FR" b="1" dirty="0" smtClean="0">
                <a:sym typeface="Wingdings" panose="05000000000000000000" pitchFamily="2" charset="2"/>
              </a:rPr>
              <a:t>outil financier </a:t>
            </a:r>
            <a:r>
              <a:rPr lang="fr-FR" dirty="0" smtClean="0">
                <a:sym typeface="Wingdings" panose="05000000000000000000" pitchFamily="2" charset="2"/>
              </a:rPr>
              <a:t>permettant de répondre aux exigences DGOS et de simuler de nombreux scénarios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S’appuyer sur plusieurs comptes financiers comme base  exercice clos ou RIA 1 en fonction du contexte</a:t>
            </a:r>
          </a:p>
          <a:p>
            <a:pPr lvl="1"/>
            <a:endParaRPr lang="fr-FR" dirty="0" smtClean="0">
              <a:sym typeface="Wingdings" panose="05000000000000000000" pitchFamily="2" charset="2"/>
            </a:endParaRPr>
          </a:p>
          <a:p>
            <a:pPr lvl="1"/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674837" y="1196752"/>
            <a:ext cx="2447999" cy="358775"/>
          </a:xfrm>
        </p:spPr>
        <p:txBody>
          <a:bodyPr/>
          <a:lstStyle/>
          <a:p>
            <a:r>
              <a:rPr lang="fr-FR" dirty="0" smtClean="0"/>
              <a:t>Un volet médical indispensable 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7111101" y="1196752"/>
            <a:ext cx="2448000" cy="358775"/>
          </a:xfrm>
        </p:spPr>
        <p:txBody>
          <a:bodyPr/>
          <a:lstStyle/>
          <a:p>
            <a:r>
              <a:rPr lang="fr-FR" dirty="0" smtClean="0"/>
              <a:t>Dresser une cartographie de la situation financière de l’établissement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8534ABC9-B0B7-465A-BD48-43EBFF7D2F98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fr-FR" dirty="0" smtClean="0"/>
              <a:t>L’adoption d’une démarche de </a:t>
            </a:r>
            <a:r>
              <a:rPr lang="fr-FR" b="1" dirty="0" smtClean="0"/>
              <a:t>SDI </a:t>
            </a:r>
            <a:r>
              <a:rPr lang="fr-FR" dirty="0" smtClean="0"/>
              <a:t>pour conduire au choix du projet présenté :</a:t>
            </a:r>
            <a:endParaRPr lang="fr-FR" dirty="0"/>
          </a:p>
          <a:p>
            <a:pPr lvl="1"/>
            <a:r>
              <a:rPr lang="fr-FR" b="1" dirty="0" smtClean="0"/>
              <a:t>Diagnostic patrimonial </a:t>
            </a:r>
            <a:r>
              <a:rPr lang="fr-FR" dirty="0"/>
              <a:t>complet et faisant ressortir les contraintes </a:t>
            </a:r>
            <a:r>
              <a:rPr lang="fr-FR" dirty="0" smtClean="0"/>
              <a:t>liées </a:t>
            </a:r>
            <a:r>
              <a:rPr lang="fr-FR" dirty="0"/>
              <a:t>aux </a:t>
            </a:r>
            <a:r>
              <a:rPr lang="fr-FR" dirty="0" smtClean="0"/>
              <a:t>bâtiments existants </a:t>
            </a:r>
            <a:r>
              <a:rPr lang="fr-FR" dirty="0"/>
              <a:t>(mises aux normes et </a:t>
            </a:r>
            <a:r>
              <a:rPr lang="fr-FR" dirty="0" smtClean="0"/>
              <a:t>problématiques </a:t>
            </a:r>
            <a:r>
              <a:rPr lang="fr-FR" dirty="0"/>
              <a:t>techniques, flux actuels et performance </a:t>
            </a:r>
            <a:r>
              <a:rPr lang="fr-FR" dirty="0" smtClean="0"/>
              <a:t>des organisations</a:t>
            </a:r>
            <a:r>
              <a:rPr lang="fr-FR" dirty="0"/>
              <a:t>, trajectoire d’amortissement des </a:t>
            </a:r>
            <a:r>
              <a:rPr lang="fr-FR" dirty="0" smtClean="0"/>
              <a:t>bâtiments…) </a:t>
            </a:r>
          </a:p>
          <a:p>
            <a:pPr lvl="1"/>
            <a:r>
              <a:rPr lang="fr-FR" dirty="0" smtClean="0"/>
              <a:t>Nécessité d’inclure très rapidement </a:t>
            </a:r>
            <a:r>
              <a:rPr lang="fr-FR" b="1" dirty="0" smtClean="0"/>
              <a:t>l’environnement extérieur</a:t>
            </a:r>
            <a:r>
              <a:rPr lang="fr-FR" dirty="0" smtClean="0"/>
              <a:t> à l’hôpital (lien fort avec le PLU / emprise du projet)</a:t>
            </a:r>
          </a:p>
          <a:p>
            <a:pPr marL="182563" lvl="1" indent="0">
              <a:buNone/>
            </a:pPr>
            <a:endParaRPr lang="fr-FR" sz="600" dirty="0"/>
          </a:p>
          <a:p>
            <a:r>
              <a:rPr lang="fr-FR" dirty="0" smtClean="0"/>
              <a:t>Nécessité d’impliquer très rapidement un </a:t>
            </a:r>
            <a:r>
              <a:rPr lang="fr-FR" b="1" dirty="0" smtClean="0"/>
              <a:t>volet technique </a:t>
            </a:r>
            <a:r>
              <a:rPr lang="fr-FR" dirty="0" smtClean="0"/>
              <a:t>au projet pour consolider les diagnostics et d’intégrer les contraintes externes (PLU)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20"/>
          </p:nvPr>
        </p:nvSpPr>
        <p:spPr>
          <a:xfrm>
            <a:off x="3892969" y="1268760"/>
            <a:ext cx="2447999" cy="358775"/>
          </a:xfrm>
        </p:spPr>
        <p:txBody>
          <a:bodyPr/>
          <a:lstStyle/>
          <a:p>
            <a:r>
              <a:rPr lang="fr-FR" dirty="0" smtClean="0"/>
              <a:t>Un diagnostic patrimonial complet pour étudier des scénarios alternatifs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308520" y="1232792"/>
            <a:ext cx="324000" cy="324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</a:pPr>
            <a:r>
              <a:rPr lang="fr-F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558950" y="1268760"/>
            <a:ext cx="324000" cy="324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</a:pPr>
            <a:r>
              <a:rPr lang="fr-F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789240" y="1268760"/>
            <a:ext cx="324000" cy="324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</a:pPr>
            <a:r>
              <a:rPr lang="fr-F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345529" y="1772816"/>
            <a:ext cx="2772000" cy="0"/>
          </a:xfrm>
          <a:prstGeom prst="line">
            <a:avLst/>
          </a:prstGeom>
          <a:ln w="19050">
            <a:solidFill>
              <a:srgbClr val="645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3558950" y="1772816"/>
            <a:ext cx="2772000" cy="0"/>
          </a:xfrm>
          <a:prstGeom prst="line">
            <a:avLst/>
          </a:prstGeom>
          <a:ln w="19050">
            <a:solidFill>
              <a:srgbClr val="645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6787101" y="1772816"/>
            <a:ext cx="2772000" cy="0"/>
          </a:xfrm>
          <a:prstGeom prst="line">
            <a:avLst/>
          </a:prstGeom>
          <a:ln w="19050">
            <a:solidFill>
              <a:srgbClr val="645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 bwMode="auto">
          <a:xfrm>
            <a:off x="2288704" y="6576751"/>
            <a:ext cx="3888432" cy="22164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</a:pPr>
            <a:endParaRPr lang="fr-FR" sz="1400" dirty="0" err="1" smtClean="0">
              <a:solidFill>
                <a:schemeClr val="tx1">
                  <a:lumMod val="85000"/>
                  <a:lumOff val="15000"/>
                </a:scheme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2377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Deuxième étape : la définition et l’étude du scénario d’investissement préférentiel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1"/>
          </p:nvPr>
        </p:nvSpPr>
        <p:spPr>
          <a:xfrm>
            <a:off x="128464" y="1772816"/>
            <a:ext cx="4536504" cy="4464496"/>
          </a:xfrm>
        </p:spPr>
        <p:txBody>
          <a:bodyPr/>
          <a:lstStyle/>
          <a:p>
            <a:r>
              <a:rPr lang="fr-FR" dirty="0" smtClean="0"/>
              <a:t>Mise en œuvre d’une </a:t>
            </a:r>
            <a:r>
              <a:rPr lang="fr-FR" b="1" dirty="0" smtClean="0"/>
              <a:t>démarche prospective de positionnement territorial </a:t>
            </a:r>
            <a:r>
              <a:rPr lang="fr-FR" dirty="0" smtClean="0"/>
              <a:t>entre le CHA et l’ARS au regard des éléments du projet médical et sur la base d’hypothèses d’évolution des prises en charge :</a:t>
            </a:r>
          </a:p>
          <a:p>
            <a:pPr lvl="1"/>
            <a:r>
              <a:rPr lang="fr-FR" b="1" dirty="0" smtClean="0"/>
              <a:t>Définition de l’activité future sur la zone d’attractivité </a:t>
            </a:r>
            <a:r>
              <a:rPr lang="fr-FR" dirty="0" smtClean="0"/>
              <a:t>: effet démographique (dont vieillissement), segmentation de l’activité future, évolution des parts de marché, virage ambulatoire, lien ville-hôpital…</a:t>
            </a:r>
          </a:p>
          <a:p>
            <a:pPr lvl="1"/>
            <a:r>
              <a:rPr lang="fr-FR" b="1" dirty="0" smtClean="0"/>
              <a:t>Traduction sur le capacitaire</a:t>
            </a:r>
            <a:r>
              <a:rPr lang="fr-FR" dirty="0" smtClean="0"/>
              <a:t> : la projection des lits se base ainsi sur cette activité projetée mais doit également être alignée sur les critères de performance (DMS, taux d’occupation/de rotation et standardisation des unités)</a:t>
            </a:r>
          </a:p>
          <a:p>
            <a:pPr marL="182563" lvl="1" indent="0">
              <a:buNone/>
            </a:pPr>
            <a:endParaRPr lang="fr-FR" sz="700" dirty="0"/>
          </a:p>
          <a:p>
            <a:r>
              <a:rPr lang="fr-FR" dirty="0" smtClean="0"/>
              <a:t>L’analyse territoriale et de l’opportunité du projet sur les CAS de l’établissement doit être </a:t>
            </a:r>
            <a:r>
              <a:rPr lang="fr-FR" b="1" dirty="0" smtClean="0"/>
              <a:t>particulièrement fine </a:t>
            </a:r>
            <a:r>
              <a:rPr lang="fr-FR" dirty="0" smtClean="0"/>
              <a:t>pour justifier le capacitaire cible : </a:t>
            </a:r>
          </a:p>
          <a:p>
            <a:pPr lvl="1"/>
            <a:r>
              <a:rPr lang="fr-FR" dirty="0" smtClean="0"/>
              <a:t>Mobilisation des ressources internes (CDG) et d’un cabinet extérieur </a:t>
            </a: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b="1" dirty="0" smtClean="0">
                <a:sym typeface="Wingdings" panose="05000000000000000000" pitchFamily="2" charset="2"/>
              </a:rPr>
              <a:t>nombreuses données à agréger </a:t>
            </a:r>
            <a:r>
              <a:rPr lang="fr-FR" dirty="0" smtClean="0">
                <a:sym typeface="Wingdings" panose="05000000000000000000" pitchFamily="2" charset="2"/>
              </a:rPr>
              <a:t>et effet démographique très structurant pour la suite du projet</a:t>
            </a:r>
            <a:endParaRPr lang="fr-FR" dirty="0" smtClean="0"/>
          </a:p>
          <a:p>
            <a:pPr lvl="1"/>
            <a:r>
              <a:rPr lang="fr-FR" dirty="0" smtClean="0"/>
              <a:t>Lien important avec l’ARS pour stabiliser le capacitaire et avancer sur les études de faisabilité</a:t>
            </a:r>
          </a:p>
          <a:p>
            <a:pPr lvl="1"/>
            <a:r>
              <a:rPr lang="fr-FR" dirty="0" smtClean="0"/>
              <a:t>Source d’inquiétudes internes++ (doctrine COPERMO) avec des évolutions possibles en fonction de la suite des études 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Dimensionnement capacitaire	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8534ABC9-B0B7-465A-BD48-43EBFF7D2F98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288704" y="6576751"/>
            <a:ext cx="3888432" cy="22164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</a:pPr>
            <a:endParaRPr lang="fr-FR" sz="1400" dirty="0" err="1" smtClean="0">
              <a:solidFill>
                <a:schemeClr val="tx1">
                  <a:lumMod val="85000"/>
                  <a:lumOff val="15000"/>
                </a:schemeClr>
              </a:solidFill>
              <a:cs typeface="+mn-cs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628800"/>
            <a:ext cx="4836878" cy="2975642"/>
          </a:xfrm>
          <a:prstGeom prst="rect">
            <a:avLst/>
          </a:prstGeom>
        </p:spPr>
      </p:pic>
      <p:sp>
        <p:nvSpPr>
          <p:cNvPr id="26" name="Espace réservé du contenu 1"/>
          <p:cNvSpPr txBox="1">
            <a:spLocks/>
          </p:cNvSpPr>
          <p:nvPr/>
        </p:nvSpPr>
        <p:spPr>
          <a:xfrm>
            <a:off x="5259965" y="5205453"/>
            <a:ext cx="4326712" cy="1148150"/>
          </a:xfrm>
          <a:prstGeom prst="roundRect">
            <a:avLst/>
          </a:prstGeom>
          <a:solidFill>
            <a:srgbClr val="645091"/>
          </a:solidFill>
          <a:ln>
            <a:noFill/>
          </a:ln>
        </p:spPr>
        <p:txBody>
          <a:bodyPr anchor="ctr"/>
          <a:lstStyle>
            <a:lvl1pPr marL="0" indent="0" eaLnBrk="1" hangingPunct="1">
              <a:lnSpc>
                <a:spcPct val="90000"/>
              </a:lnSpc>
              <a:spcAft>
                <a:spcPts val="400"/>
              </a:spcAft>
              <a:buClr>
                <a:srgbClr val="00B7E4"/>
              </a:buClr>
              <a:buSzPct val="100000"/>
              <a:buFont typeface="Wingdings" pitchFamily="2" charset="2"/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defRPr>
            </a:lvl1pPr>
            <a:lvl2pPr marL="182563" indent="0" eaLnBrk="1" hangingPunct="1">
              <a:lnSpc>
                <a:spcPct val="90000"/>
              </a:lnSpc>
              <a:spcAft>
                <a:spcPts val="400"/>
              </a:spcAft>
              <a:buClr>
                <a:srgbClr val="00B7E4"/>
              </a:buClr>
              <a:buFont typeface="Arial" charset="0"/>
              <a:buNone/>
              <a:defRPr sz="1200">
                <a:solidFill>
                  <a:srgbClr val="262626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defRPr>
            </a:lvl2pPr>
            <a:lvl3pPr marL="357187" indent="0" eaLnBrk="1" hangingPunct="1">
              <a:lnSpc>
                <a:spcPct val="90000"/>
              </a:lnSpc>
              <a:spcAft>
                <a:spcPts val="400"/>
              </a:spcAft>
              <a:buClr>
                <a:srgbClr val="00B7E4"/>
              </a:buClr>
              <a:buFont typeface="Arial" charset="0"/>
              <a:buNone/>
              <a:defRPr sz="1100">
                <a:solidFill>
                  <a:srgbClr val="262626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defRPr>
            </a:lvl3pPr>
            <a:lvl4pPr marL="539750" indent="0" eaLnBrk="1" hangingPunct="1">
              <a:lnSpc>
                <a:spcPct val="90000"/>
              </a:lnSpc>
              <a:spcAft>
                <a:spcPts val="400"/>
              </a:spcAft>
              <a:buClr>
                <a:srgbClr val="00B7E4"/>
              </a:buClr>
              <a:buFont typeface="Arial" charset="0"/>
              <a:buNone/>
              <a:defRPr sz="1000">
                <a:solidFill>
                  <a:srgbClr val="262626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defRPr>
            </a:lvl4pPr>
            <a:lvl5pPr marL="712787" indent="0" eaLnBrk="1" hangingPunct="1">
              <a:lnSpc>
                <a:spcPct val="90000"/>
              </a:lnSpc>
              <a:spcAft>
                <a:spcPts val="400"/>
              </a:spcAft>
              <a:buClr>
                <a:srgbClr val="00B7E4"/>
              </a:buClr>
              <a:buFont typeface="Arial" charset="0"/>
              <a:buNone/>
              <a:defRPr sz="1000">
                <a:solidFill>
                  <a:srgbClr val="262626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fr-FR" sz="1600" dirty="0" smtClean="0"/>
              <a:t>Le capacitaire peut être amené à évoluer en fonction de l’étude de faisabilité mais également du coût du projet </a:t>
            </a:r>
            <a:endParaRPr lang="fr-FR" sz="1600" dirty="0"/>
          </a:p>
        </p:txBody>
      </p:sp>
      <p:sp>
        <p:nvSpPr>
          <p:cNvPr id="27" name="Triangle isocèle 26"/>
          <p:cNvSpPr/>
          <p:nvPr/>
        </p:nvSpPr>
        <p:spPr bwMode="auto">
          <a:xfrm rot="10800000">
            <a:off x="6869308" y="4736393"/>
            <a:ext cx="1108028" cy="348790"/>
          </a:xfrm>
          <a:prstGeom prst="triangle">
            <a:avLst/>
          </a:prstGeom>
          <a:solidFill>
            <a:schemeClr val="bg1">
              <a:lumMod val="7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fr-FR" sz="1400" dirty="0" err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4695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Deuxième étape : la définition et l’étude du scénario d’investissement préférentiel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1"/>
          </p:nvPr>
        </p:nvSpPr>
        <p:spPr>
          <a:xfrm>
            <a:off x="345528" y="1916832"/>
            <a:ext cx="4615046" cy="4464496"/>
          </a:xfrm>
        </p:spPr>
        <p:txBody>
          <a:bodyPr/>
          <a:lstStyle/>
          <a:p>
            <a:r>
              <a:rPr lang="fr-FR" dirty="0" smtClean="0"/>
              <a:t>L’étude </a:t>
            </a:r>
            <a:r>
              <a:rPr lang="fr-FR" dirty="0"/>
              <a:t>de faisabilité permet de démontrer la réalisation possible du projet tant sur </a:t>
            </a:r>
            <a:r>
              <a:rPr lang="fr-FR" b="1" dirty="0"/>
              <a:t>les aspects spatiaux, techniques, économiques </a:t>
            </a:r>
            <a:endParaRPr lang="fr-FR" b="1" dirty="0">
              <a:sym typeface="Wingdings" panose="05000000000000000000" pitchFamily="2" charset="2"/>
            </a:endParaRPr>
          </a:p>
          <a:p>
            <a:pPr lvl="1"/>
            <a:r>
              <a:rPr lang="fr-FR" dirty="0" smtClean="0"/>
              <a:t>Une phase de </a:t>
            </a:r>
            <a:r>
              <a:rPr lang="fr-FR" b="1" dirty="0" err="1" smtClean="0"/>
              <a:t>pré-programme</a:t>
            </a:r>
            <a:r>
              <a:rPr lang="fr-FR" dirty="0" smtClean="0"/>
              <a:t> autour de 7 groupes de travail resserrés avec l’appui d’un architecte </a:t>
            </a:r>
            <a:r>
              <a:rPr lang="fr-FR" dirty="0" err="1" smtClean="0"/>
              <a:t>programmiste</a:t>
            </a:r>
            <a:r>
              <a:rPr lang="fr-FR" dirty="0" smtClean="0"/>
              <a:t> (à intégrer très rapidement au projet) et d’un référent projet</a:t>
            </a:r>
          </a:p>
          <a:p>
            <a:pPr lvl="2"/>
            <a:r>
              <a:rPr lang="fr-FR" dirty="0" smtClean="0"/>
              <a:t>Formaliser </a:t>
            </a:r>
            <a:r>
              <a:rPr lang="fr-FR" dirty="0"/>
              <a:t>les besoins et les traduire en termes </a:t>
            </a:r>
            <a:r>
              <a:rPr lang="fr-FR" dirty="0" smtClean="0"/>
              <a:t>de bâtiments  </a:t>
            </a:r>
            <a:r>
              <a:rPr lang="fr-FR" dirty="0"/>
              <a:t>: fonctions, locaux, surfaces </a:t>
            </a:r>
            <a:r>
              <a:rPr lang="fr-FR" dirty="0" smtClean="0">
                <a:sym typeface="Wingdings" panose="05000000000000000000" pitchFamily="2" charset="2"/>
              </a:rPr>
              <a:t> enjeu fort sur les surfaces au regard des référentiels antérieurs / comparaison avec l’existant</a:t>
            </a:r>
            <a:endParaRPr lang="fr-FR" dirty="0"/>
          </a:p>
          <a:p>
            <a:pPr lvl="2"/>
            <a:r>
              <a:rPr lang="fr-FR" dirty="0" smtClean="0"/>
              <a:t>Travailler </a:t>
            </a:r>
            <a:r>
              <a:rPr lang="fr-FR" dirty="0"/>
              <a:t>sur l’organisation </a:t>
            </a:r>
            <a:r>
              <a:rPr lang="fr-FR" dirty="0" smtClean="0"/>
              <a:t>avec un besoin de se projeter sur des organisations innovantes </a:t>
            </a:r>
            <a:endParaRPr lang="fr-FR" dirty="0"/>
          </a:p>
          <a:p>
            <a:pPr lvl="2"/>
            <a:r>
              <a:rPr lang="fr-FR" dirty="0" smtClean="0"/>
              <a:t>Evaluer </a:t>
            </a:r>
            <a:r>
              <a:rPr lang="fr-FR" dirty="0"/>
              <a:t>les coûts </a:t>
            </a:r>
            <a:r>
              <a:rPr lang="fr-FR" dirty="0" smtClean="0">
                <a:sym typeface="Wingdings" panose="05000000000000000000" pitchFamily="2" charset="2"/>
              </a:rPr>
              <a:t> absence de référentiels actualisés (</a:t>
            </a:r>
            <a:r>
              <a:rPr lang="fr-FR" dirty="0" err="1" smtClean="0">
                <a:sym typeface="Wingdings" panose="05000000000000000000" pitchFamily="2" charset="2"/>
              </a:rPr>
              <a:t>Aelipce</a:t>
            </a:r>
            <a:r>
              <a:rPr lang="fr-FR" dirty="0" smtClean="0">
                <a:sym typeface="Wingdings" panose="05000000000000000000" pitchFamily="2" charset="2"/>
              </a:rPr>
              <a:t>)</a:t>
            </a:r>
            <a:endParaRPr lang="fr-FR" dirty="0" smtClean="0"/>
          </a:p>
          <a:p>
            <a:pPr marL="357187" lvl="2" indent="0">
              <a:buNone/>
            </a:pPr>
            <a:endParaRPr lang="fr-FR" dirty="0"/>
          </a:p>
          <a:p>
            <a:r>
              <a:rPr lang="fr-FR" dirty="0"/>
              <a:t>Exploration de </a:t>
            </a:r>
            <a:r>
              <a:rPr lang="fr-FR" b="1" dirty="0"/>
              <a:t>plusieurs scénarios d’implantation </a:t>
            </a:r>
            <a:r>
              <a:rPr lang="fr-FR" dirty="0"/>
              <a:t>et </a:t>
            </a:r>
            <a:r>
              <a:rPr lang="fr-FR" dirty="0" smtClean="0"/>
              <a:t>d’organisations fonctionnelles </a:t>
            </a:r>
            <a:r>
              <a:rPr lang="fr-FR" dirty="0"/>
              <a:t>futures au regard du projet médical</a:t>
            </a:r>
          </a:p>
          <a:p>
            <a:pPr marL="182563" lvl="1" indent="0">
              <a:buNone/>
            </a:pPr>
            <a:endParaRPr lang="fr-FR" dirty="0" smtClean="0"/>
          </a:p>
          <a:p>
            <a:r>
              <a:rPr lang="fr-FR" dirty="0" smtClean="0"/>
              <a:t>Un </a:t>
            </a:r>
            <a:r>
              <a:rPr lang="fr-FR" b="1" dirty="0" smtClean="0"/>
              <a:t>choix nécessairement collégial </a:t>
            </a:r>
            <a:r>
              <a:rPr lang="fr-FR" b="1" dirty="0"/>
              <a:t>en directoire sur la base d’une matrice </a:t>
            </a:r>
            <a:r>
              <a:rPr lang="fr-FR" b="1" dirty="0" smtClean="0"/>
              <a:t>d’analyse </a:t>
            </a:r>
            <a:r>
              <a:rPr lang="fr-FR" dirty="0" smtClean="0">
                <a:sym typeface="Wingdings" panose="05000000000000000000" pitchFamily="2" charset="2"/>
              </a:rPr>
              <a:t> susciter très tôt l’adhésion au projet</a:t>
            </a:r>
            <a:endParaRPr lang="fr-FR" dirty="0"/>
          </a:p>
          <a:p>
            <a:pPr marL="182563" lvl="1" indent="0">
              <a:buNone/>
            </a:pP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5210836" y="1916832"/>
            <a:ext cx="4494691" cy="4580658"/>
          </a:xfrm>
        </p:spPr>
        <p:txBody>
          <a:bodyPr/>
          <a:lstStyle/>
          <a:p>
            <a:r>
              <a:rPr lang="fr-FR" dirty="0"/>
              <a:t>Formalisation du scénario </a:t>
            </a:r>
            <a:r>
              <a:rPr lang="fr-FR" dirty="0" smtClean="0"/>
              <a:t>retenu </a:t>
            </a:r>
            <a:r>
              <a:rPr lang="fr-FR" b="1" dirty="0" smtClean="0"/>
              <a:t>avec l’élaboration du </a:t>
            </a:r>
            <a:r>
              <a:rPr lang="fr-FR" b="1" dirty="0"/>
              <a:t>programme technique détaillé (</a:t>
            </a:r>
            <a:r>
              <a:rPr lang="fr-FR" b="1" dirty="0" smtClean="0"/>
              <a:t>PTD)</a:t>
            </a:r>
            <a:r>
              <a:rPr lang="fr-FR" dirty="0" smtClean="0"/>
              <a:t>. Cette </a:t>
            </a:r>
            <a:r>
              <a:rPr lang="fr-FR" dirty="0"/>
              <a:t>étape implique 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De </a:t>
            </a:r>
            <a:r>
              <a:rPr lang="fr-FR" dirty="0"/>
              <a:t>travailler sur les logiques </a:t>
            </a:r>
            <a:r>
              <a:rPr lang="fr-FR" dirty="0" smtClean="0"/>
              <a:t>d’organisation en </a:t>
            </a:r>
            <a:r>
              <a:rPr lang="fr-FR" dirty="0"/>
              <a:t>lien avec les professionnels et </a:t>
            </a:r>
            <a:r>
              <a:rPr lang="fr-FR" dirty="0" smtClean="0"/>
              <a:t>les usagers </a:t>
            </a:r>
            <a:r>
              <a:rPr lang="fr-FR" dirty="0"/>
              <a:t>(groupes de travail) </a:t>
            </a:r>
          </a:p>
          <a:p>
            <a:pPr lvl="1"/>
            <a:r>
              <a:rPr lang="fr-FR" dirty="0" smtClean="0"/>
              <a:t>De </a:t>
            </a:r>
            <a:r>
              <a:rPr lang="fr-FR" dirty="0"/>
              <a:t>définir les caractéristiques et exigences techniques </a:t>
            </a:r>
          </a:p>
          <a:p>
            <a:pPr lvl="1"/>
            <a:r>
              <a:rPr lang="fr-FR" dirty="0" smtClean="0"/>
              <a:t>D’intégrer des ambitions </a:t>
            </a:r>
            <a:r>
              <a:rPr lang="fr-FR" dirty="0"/>
              <a:t>environnementales </a:t>
            </a:r>
          </a:p>
          <a:p>
            <a:pPr lvl="1"/>
            <a:r>
              <a:rPr lang="fr-FR" dirty="0" smtClean="0"/>
              <a:t>Une </a:t>
            </a:r>
            <a:r>
              <a:rPr lang="fr-FR" dirty="0"/>
              <a:t>intégration des exigences en terme de </a:t>
            </a:r>
            <a:r>
              <a:rPr lang="fr-FR" dirty="0" smtClean="0"/>
              <a:t>plateaux techniques et de système d’information</a:t>
            </a:r>
            <a:endParaRPr lang="fr-FR" dirty="0"/>
          </a:p>
          <a:p>
            <a:pPr lvl="1"/>
            <a:r>
              <a:rPr lang="fr-FR" dirty="0" smtClean="0"/>
              <a:t>Cahier </a:t>
            </a:r>
            <a:r>
              <a:rPr lang="fr-FR" dirty="0"/>
              <a:t>des charges pour l’équipe de maîtrise </a:t>
            </a:r>
            <a:r>
              <a:rPr lang="fr-FR" dirty="0" smtClean="0"/>
              <a:t>d’œuvre (fonctionnel, technique et environnement)</a:t>
            </a:r>
          </a:p>
          <a:p>
            <a:pPr lvl="1"/>
            <a:endParaRPr lang="fr-FR" dirty="0"/>
          </a:p>
          <a:p>
            <a:r>
              <a:rPr lang="fr-FR" dirty="0" smtClean="0"/>
              <a:t>Recours à un </a:t>
            </a:r>
            <a:r>
              <a:rPr lang="fr-FR" b="1" dirty="0" smtClean="0"/>
              <a:t>AMO généraliste </a:t>
            </a:r>
            <a:r>
              <a:rPr lang="fr-FR" dirty="0" smtClean="0"/>
              <a:t>et AMO spécialistes </a:t>
            </a:r>
            <a:r>
              <a:rPr lang="fr-FR" dirty="0" smtClean="0"/>
              <a:t>(laboratoires, logistique, parking…) pour cette phase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Très engageant pour la phase de concours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Etude de faisabilité des différents scénarios et choix du scénario préférentiel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La phase de programmation comme socle à la suite des étapes de conception du projet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8534ABC9-B0B7-465A-BD48-43EBFF7D2F98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288704" y="6576751"/>
            <a:ext cx="3888432" cy="22164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</a:pPr>
            <a:endParaRPr lang="fr-FR" sz="1400" dirty="0" err="1" smtClean="0">
              <a:solidFill>
                <a:schemeClr val="tx1">
                  <a:lumMod val="85000"/>
                  <a:lumOff val="15000"/>
                </a:schemeClr>
              </a:solidFill>
              <a:cs typeface="+mn-cs"/>
            </a:endParaRPr>
          </a:p>
        </p:txBody>
      </p:sp>
      <p:sp>
        <p:nvSpPr>
          <p:cNvPr id="9" name="Triangle isocèle 8"/>
          <p:cNvSpPr/>
          <p:nvPr/>
        </p:nvSpPr>
        <p:spPr bwMode="auto">
          <a:xfrm rot="5400000">
            <a:off x="350837" y="6021127"/>
            <a:ext cx="360362" cy="360362"/>
          </a:xfrm>
          <a:prstGeom prst="triangle">
            <a:avLst/>
          </a:prstGeom>
          <a:solidFill>
            <a:schemeClr val="bg1">
              <a:lumMod val="7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fr-FR" sz="1400" dirty="0" err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Espace réservé du contenu 9"/>
          <p:cNvSpPr>
            <a:spLocks noGrp="1"/>
          </p:cNvSpPr>
          <p:nvPr>
            <p:ph sz="quarter" idx="4294967295"/>
          </p:nvPr>
        </p:nvSpPr>
        <p:spPr>
          <a:xfrm>
            <a:off x="848544" y="5931308"/>
            <a:ext cx="8719200" cy="540000"/>
          </a:xfrm>
          <a:prstGeom prst="roundRect">
            <a:avLst/>
          </a:prstGeom>
          <a:solidFill>
            <a:srgbClr val="645091"/>
          </a:solidFill>
          <a:ln>
            <a:noFill/>
          </a:ln>
        </p:spPr>
        <p:txBody>
          <a:bodyPr anchor="ctr"/>
          <a:lstStyle/>
          <a:p>
            <a:pPr marL="0" indent="0">
              <a:buNone/>
            </a:pPr>
            <a:r>
              <a:rPr lang="fr-FR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L’AMO constitue une clé de voute du projet notamment pour la construction du PTD qui est déterminant pour la suite du projet</a:t>
            </a:r>
            <a:endParaRPr lang="fr-FR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9013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984" y="1015702"/>
            <a:ext cx="5200650" cy="5581650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>
          <a:xfrm>
            <a:off x="674837" y="1838211"/>
            <a:ext cx="2772000" cy="3744416"/>
          </a:xfrm>
        </p:spPr>
        <p:txBody>
          <a:bodyPr/>
          <a:lstStyle/>
          <a:p>
            <a:r>
              <a:rPr lang="fr-FR" dirty="0" smtClean="0"/>
              <a:t>10 items définis au CHA en lien avec l’ARS </a:t>
            </a:r>
          </a:p>
          <a:p>
            <a:pPr lvl="1"/>
            <a:r>
              <a:rPr lang="fr-FR" dirty="0" smtClean="0"/>
              <a:t>Fonctionnel interne MCO</a:t>
            </a:r>
          </a:p>
          <a:p>
            <a:pPr lvl="1"/>
            <a:r>
              <a:rPr lang="fr-FR" dirty="0" smtClean="0"/>
              <a:t>Fonctionnel externe flux sur le site</a:t>
            </a:r>
          </a:p>
          <a:p>
            <a:pPr lvl="1"/>
            <a:r>
              <a:rPr lang="fr-FR" dirty="0" smtClean="0"/>
              <a:t>Technique</a:t>
            </a:r>
          </a:p>
          <a:p>
            <a:pPr lvl="1"/>
            <a:r>
              <a:rPr lang="fr-FR" dirty="0" smtClean="0"/>
              <a:t>Phasage</a:t>
            </a:r>
          </a:p>
          <a:p>
            <a:pPr lvl="1"/>
            <a:r>
              <a:rPr lang="fr-FR" dirty="0" smtClean="0"/>
              <a:t>Urbanisme et emprise</a:t>
            </a:r>
          </a:p>
          <a:p>
            <a:pPr lvl="1"/>
            <a:r>
              <a:rPr lang="fr-FR" dirty="0" smtClean="0"/>
              <a:t>Délais</a:t>
            </a:r>
          </a:p>
          <a:p>
            <a:pPr lvl="1"/>
            <a:r>
              <a:rPr lang="fr-FR" dirty="0" smtClean="0"/>
              <a:t>Coûts</a:t>
            </a:r>
          </a:p>
          <a:p>
            <a:pPr lvl="1"/>
            <a:r>
              <a:rPr lang="fr-FR" dirty="0" smtClean="0"/>
              <a:t>Parkings / accessibilité</a:t>
            </a:r>
          </a:p>
          <a:p>
            <a:pPr lvl="1"/>
            <a:r>
              <a:rPr lang="fr-FR" dirty="0" smtClean="0"/>
              <a:t>Modularité future</a:t>
            </a:r>
          </a:p>
          <a:p>
            <a:pPr lvl="1"/>
            <a:r>
              <a:rPr lang="fr-FR" dirty="0" smtClean="0"/>
              <a:t>Réponse au SGPI</a:t>
            </a:r>
          </a:p>
          <a:p>
            <a:pPr lvl="1"/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8534ABC9-B0B7-465A-BD48-43EBFF7D2F98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350837" y="260648"/>
            <a:ext cx="9216000" cy="711870"/>
          </a:xfrm>
        </p:spPr>
        <p:txBody>
          <a:bodyPr/>
          <a:lstStyle/>
          <a:p>
            <a:r>
              <a:rPr lang="fr-FR" dirty="0" smtClean="0"/>
              <a:t>Un outil d’analyse unique des différents scénarios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2288704" y="6576751"/>
            <a:ext cx="3888432" cy="22164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</a:pPr>
            <a:endParaRPr lang="fr-FR" sz="1400" dirty="0" err="1" smtClean="0">
              <a:solidFill>
                <a:schemeClr val="tx1">
                  <a:lumMod val="85000"/>
                  <a:lumOff val="15000"/>
                </a:scheme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1918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Deuxième étape : la définition et l’étude du scénario d’investissement préférentiel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Définition du plan de financement de l’opération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8534ABC9-B0B7-465A-BD48-43EBFF7D2F98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288704" y="6576751"/>
            <a:ext cx="3888432" cy="22164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</a:pPr>
            <a:endParaRPr lang="fr-FR" sz="1400" dirty="0" err="1" smtClean="0">
              <a:solidFill>
                <a:schemeClr val="tx1">
                  <a:lumMod val="85000"/>
                  <a:lumOff val="15000"/>
                </a:schemeClr>
              </a:solidFill>
              <a:cs typeface="+mn-cs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sz="quarter" idx="11"/>
          </p:nvPr>
        </p:nvSpPr>
        <p:spPr>
          <a:xfrm>
            <a:off x="553978" y="1844824"/>
            <a:ext cx="4615046" cy="4464496"/>
          </a:xfrm>
        </p:spPr>
        <p:txBody>
          <a:bodyPr/>
          <a:lstStyle/>
          <a:p>
            <a:r>
              <a:rPr lang="fr-FR" dirty="0" smtClean="0"/>
              <a:t>Points clés des étapes suivis au CHA pour définir le plan de financement de l’opération</a:t>
            </a:r>
          </a:p>
          <a:p>
            <a:pPr lvl="1"/>
            <a:r>
              <a:rPr lang="fr-FR" b="1" dirty="0" smtClean="0"/>
              <a:t>Projection tendancielle </a:t>
            </a:r>
            <a:r>
              <a:rPr lang="fr-FR" dirty="0" smtClean="0"/>
              <a:t>de la base « zéro »</a:t>
            </a:r>
          </a:p>
          <a:p>
            <a:pPr lvl="2"/>
            <a:r>
              <a:rPr lang="fr-FR" i="0" dirty="0"/>
              <a:t>Réaliser un étalement en tendanciel des équilibres de départ sur les CR, incluant des effets prix </a:t>
            </a:r>
            <a:r>
              <a:rPr lang="fr-FR" i="0" dirty="0" smtClean="0">
                <a:sym typeface="Wingdings" panose="05000000000000000000" pitchFamily="2" charset="2"/>
              </a:rPr>
              <a:t> impact de la définition du niveau d’activité (capacitaire) et travail conjoint avec l’ARS ++</a:t>
            </a:r>
          </a:p>
          <a:p>
            <a:pPr lvl="2"/>
            <a:r>
              <a:rPr lang="fr-FR" i="0" dirty="0" smtClean="0"/>
              <a:t>Traitement différencié de certains comptes (amortissements, frais financiers, remboursement CRD)</a:t>
            </a:r>
          </a:p>
          <a:p>
            <a:pPr marL="357187" lvl="2" indent="0">
              <a:buNone/>
            </a:pPr>
            <a:endParaRPr lang="fr-FR" sz="300" i="0" dirty="0" smtClean="0"/>
          </a:p>
          <a:p>
            <a:pPr lvl="1"/>
            <a:r>
              <a:rPr lang="fr-FR" dirty="0" smtClean="0"/>
              <a:t>Implémentation du </a:t>
            </a:r>
            <a:r>
              <a:rPr lang="fr-FR" b="1" dirty="0" smtClean="0"/>
              <a:t>PPI</a:t>
            </a:r>
            <a:r>
              <a:rPr lang="fr-FR" dirty="0" smtClean="0"/>
              <a:t> validé et de son impact en amortissement </a:t>
            </a:r>
            <a:r>
              <a:rPr lang="fr-FR" dirty="0" smtClean="0">
                <a:sym typeface="Wingdings" panose="05000000000000000000" pitchFamily="2" charset="2"/>
              </a:rPr>
              <a:t> poids de l’investissement courant sur les projets à long terme</a:t>
            </a:r>
          </a:p>
          <a:p>
            <a:pPr marL="182563" lvl="1" indent="0">
              <a:buNone/>
            </a:pPr>
            <a:endParaRPr lang="fr-FR" sz="300" dirty="0" smtClean="0">
              <a:sym typeface="Wingdings" panose="05000000000000000000" pitchFamily="2" charset="2"/>
            </a:endParaRPr>
          </a:p>
          <a:p>
            <a:pPr lvl="1"/>
            <a:r>
              <a:rPr lang="fr-FR" dirty="0" smtClean="0"/>
              <a:t>Complétude </a:t>
            </a:r>
            <a:r>
              <a:rPr lang="fr-FR" dirty="0"/>
              <a:t>d</a:t>
            </a:r>
            <a:r>
              <a:rPr lang="fr-FR" dirty="0" smtClean="0"/>
              <a:t>u </a:t>
            </a:r>
            <a:r>
              <a:rPr lang="fr-FR" b="1" dirty="0" smtClean="0"/>
              <a:t>tableau de financement </a:t>
            </a:r>
            <a:r>
              <a:rPr lang="fr-FR" dirty="0" smtClean="0"/>
              <a:t>avec le niveau de l’aide à l’investissement </a:t>
            </a:r>
            <a:r>
              <a:rPr lang="fr-FR" dirty="0" smtClean="0">
                <a:sym typeface="Wingdings" panose="05000000000000000000" pitchFamily="2" charset="2"/>
              </a:rPr>
              <a:t> plusieurs scénarios seront testées / envisagées en fonction du niveau d’aide </a:t>
            </a:r>
          </a:p>
          <a:p>
            <a:pPr lvl="2"/>
            <a:r>
              <a:rPr lang="fr-FR" dirty="0" smtClean="0">
                <a:sym typeface="Wingdings" panose="05000000000000000000" pitchFamily="2" charset="2"/>
              </a:rPr>
              <a:t>Analyse des possibilités sur le BFR</a:t>
            </a:r>
          </a:p>
          <a:p>
            <a:pPr lvl="2"/>
            <a:r>
              <a:rPr lang="fr-FR" dirty="0" smtClean="0">
                <a:sym typeface="Wingdings" panose="05000000000000000000" pitchFamily="2" charset="2"/>
              </a:rPr>
              <a:t>Mobilisation de l’emprunt « d’équilibre »  ratios d’endettement</a:t>
            </a:r>
          </a:p>
          <a:p>
            <a:pPr marL="357187" lvl="2" indent="0">
              <a:buNone/>
            </a:pPr>
            <a:endParaRPr lang="fr-FR" sz="300" dirty="0" smtClean="0">
              <a:sym typeface="Wingdings" panose="05000000000000000000" pitchFamily="2" charset="2"/>
            </a:endParaRP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Détermination d’un </a:t>
            </a:r>
            <a:r>
              <a:rPr lang="fr-FR" b="1" dirty="0" smtClean="0">
                <a:sym typeface="Wingdings" panose="05000000000000000000" pitchFamily="2" charset="2"/>
              </a:rPr>
              <a:t>volume d’autofinancement complémentaire</a:t>
            </a:r>
            <a:r>
              <a:rPr lang="fr-FR" dirty="0" smtClean="0">
                <a:sym typeface="Wingdings" panose="05000000000000000000" pitchFamily="2" charset="2"/>
              </a:rPr>
              <a:t> à mobiliser pour le projet et, </a:t>
            </a:r>
            <a:r>
              <a:rPr lang="fr-FR" i="1" dirty="0" smtClean="0">
                <a:sym typeface="Wingdings" panose="05000000000000000000" pitchFamily="2" charset="2"/>
              </a:rPr>
              <a:t>in fine</a:t>
            </a:r>
            <a:r>
              <a:rPr lang="fr-FR" dirty="0" smtClean="0">
                <a:sym typeface="Wingdings" panose="05000000000000000000" pitchFamily="2" charset="2"/>
              </a:rPr>
              <a:t>, du gain de marge brute nécessaire année par année</a:t>
            </a:r>
          </a:p>
          <a:p>
            <a:pPr lvl="2"/>
            <a:r>
              <a:rPr lang="fr-FR" dirty="0" smtClean="0">
                <a:sym typeface="Wingdings" panose="05000000000000000000" pitchFamily="2" charset="2"/>
              </a:rPr>
              <a:t>Transformation de ces efforts cibles en actions  plan performance </a:t>
            </a:r>
          </a:p>
          <a:p>
            <a:pPr marL="357187" lvl="2" indent="0">
              <a:buNone/>
            </a:pPr>
            <a:endParaRPr lang="fr-FR" sz="300" dirty="0" smtClean="0">
              <a:sym typeface="Wingdings" panose="05000000000000000000" pitchFamily="2" charset="2"/>
            </a:endParaRPr>
          </a:p>
          <a:p>
            <a:pPr lvl="1"/>
            <a:r>
              <a:rPr lang="fr-FR" b="1" dirty="0" smtClean="0">
                <a:sym typeface="Wingdings" panose="05000000000000000000" pitchFamily="2" charset="2"/>
              </a:rPr>
              <a:t>Nombreuses simulations à réaliser </a:t>
            </a:r>
            <a:r>
              <a:rPr lang="fr-FR" dirty="0" smtClean="0">
                <a:sym typeface="Wingdings" panose="05000000000000000000" pitchFamily="2" charset="2"/>
              </a:rPr>
              <a:t>avec nécessité de s’outiller et de mettre en place un </a:t>
            </a:r>
            <a:r>
              <a:rPr lang="fr-FR" b="1" dirty="0" smtClean="0">
                <a:sym typeface="Wingdings" panose="05000000000000000000" pitchFamily="2" charset="2"/>
              </a:rPr>
              <a:t>« crash test » </a:t>
            </a:r>
            <a:r>
              <a:rPr lang="fr-FR" dirty="0" smtClean="0">
                <a:sym typeface="Wingdings" panose="05000000000000000000" pitchFamily="2" charset="2"/>
              </a:rPr>
              <a:t>avec des actions complémentaires envisageables</a:t>
            </a:r>
            <a:endParaRPr lang="fr-FR" dirty="0" smtClean="0"/>
          </a:p>
          <a:p>
            <a:pPr lvl="1"/>
            <a:endParaRPr lang="fr-FR" i="0" dirty="0" smtClean="0"/>
          </a:p>
          <a:p>
            <a:pPr lvl="1"/>
            <a:endParaRPr lang="fr-FR" i="0" dirty="0"/>
          </a:p>
          <a:p>
            <a:pPr lvl="2"/>
            <a:endParaRPr lang="fr-FR" i="0" dirty="0"/>
          </a:p>
          <a:p>
            <a:pPr lvl="2"/>
            <a:endParaRPr lang="fr-FR" dirty="0"/>
          </a:p>
          <a:p>
            <a:pPr marL="182563" lvl="1" indent="0">
              <a:buNone/>
            </a:pP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5601072" y="1844824"/>
            <a:ext cx="41097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645091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262626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 rapprochement des fonctions et la simplification des flux génèrent un ROI élevé sur les fonctions administratives, logistiques et </a:t>
            </a:r>
            <a:r>
              <a:rPr lang="fr-FR" sz="1400" dirty="0" smtClean="0">
                <a:solidFill>
                  <a:srgbClr val="262626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techniques</a:t>
            </a:r>
          </a:p>
          <a:p>
            <a:pPr marL="285750" indent="-285750">
              <a:buClr>
                <a:srgbClr val="645091"/>
              </a:buClr>
              <a:buFont typeface="Wingdings" panose="05000000000000000000" pitchFamily="2" charset="2"/>
              <a:buChar char="§"/>
            </a:pPr>
            <a:r>
              <a:rPr lang="fr-FR" sz="1400" dirty="0" smtClean="0"/>
              <a:t>Des </a:t>
            </a:r>
            <a:r>
              <a:rPr lang="fr-FR" sz="1400" dirty="0"/>
              <a:t>gains d’exploitation pérennes de</a:t>
            </a:r>
            <a:r>
              <a:rPr lang="fr-FR" sz="1400" b="1" dirty="0"/>
              <a:t> 8 M€ </a:t>
            </a:r>
            <a:r>
              <a:rPr lang="fr-FR" sz="1400" dirty="0"/>
              <a:t>et une diminution de </a:t>
            </a:r>
            <a:r>
              <a:rPr lang="fr-FR" sz="1400" b="1" dirty="0"/>
              <a:t>64 ETP </a:t>
            </a:r>
            <a:r>
              <a:rPr lang="fr-FR" sz="1400" dirty="0"/>
              <a:t>entre 2021 et 2035 avec des actions complémentaires envisageables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080" y="3666975"/>
            <a:ext cx="4023099" cy="2858369"/>
          </a:xfrm>
          <a:prstGeom prst="rect">
            <a:avLst/>
          </a:prstGeom>
        </p:spPr>
      </p:pic>
      <p:sp>
        <p:nvSpPr>
          <p:cNvPr id="13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5673080" y="1414041"/>
            <a:ext cx="4032000" cy="358775"/>
          </a:xfrm>
        </p:spPr>
        <p:txBody>
          <a:bodyPr/>
          <a:lstStyle/>
          <a:p>
            <a:r>
              <a:rPr lang="fr-FR" dirty="0" smtClean="0"/>
              <a:t>Les gains d’exploitation liées au schéma directeur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72003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Troisième étape : le lancement du concours jusqu’à la phase de mise au point du MGS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8534ABC9-B0B7-465A-BD48-43EBFF7D2F98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288704" y="6576751"/>
            <a:ext cx="3888432" cy="22164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</a:pPr>
            <a:endParaRPr lang="fr-FR" sz="1400" dirty="0" err="1" smtClean="0">
              <a:solidFill>
                <a:schemeClr val="tx1">
                  <a:lumMod val="85000"/>
                  <a:lumOff val="15000"/>
                </a:schemeClr>
              </a:solidFill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48944" y="1628800"/>
            <a:ext cx="5117893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645091"/>
              </a:buClr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srgbClr val="262626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 choix d’une </a:t>
            </a:r>
            <a:r>
              <a:rPr lang="fr-FR" sz="1400" b="1" dirty="0" smtClean="0">
                <a:solidFill>
                  <a:srgbClr val="262626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procédure de conception-réalisation</a:t>
            </a:r>
          </a:p>
          <a:p>
            <a:pPr marL="742950" lvl="1" indent="-285750">
              <a:buClr>
                <a:srgbClr val="645091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rgbClr val="262626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Meilleure maîtrise des délais</a:t>
            </a:r>
          </a:p>
          <a:p>
            <a:pPr marL="742950" lvl="1" indent="-285750">
              <a:buClr>
                <a:srgbClr val="645091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rgbClr val="262626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Anticipation budgétaire et maîtrise des coûts</a:t>
            </a:r>
          </a:p>
          <a:p>
            <a:pPr marL="742950" lvl="1" indent="-285750">
              <a:buClr>
                <a:srgbClr val="645091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rgbClr val="262626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Meilleure appréhension des aspects techniques avec le travail en coopération très tôt sur le projet</a:t>
            </a:r>
          </a:p>
          <a:p>
            <a:pPr lvl="1">
              <a:buClr>
                <a:srgbClr val="645091"/>
              </a:buClr>
            </a:pPr>
            <a:endParaRPr lang="fr-FR" sz="1400" dirty="0" smtClean="0">
              <a:solidFill>
                <a:srgbClr val="262626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645091"/>
              </a:buClr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srgbClr val="262626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Un </a:t>
            </a:r>
            <a:r>
              <a:rPr lang="fr-FR" sz="1400" b="1" dirty="0" smtClean="0">
                <a:solidFill>
                  <a:srgbClr val="262626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portage de projet plus « technique » </a:t>
            </a:r>
            <a:r>
              <a:rPr lang="fr-FR" sz="1400" dirty="0" smtClean="0">
                <a:solidFill>
                  <a:srgbClr val="262626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avec un directeur référent associé à un AMO</a:t>
            </a:r>
          </a:p>
          <a:p>
            <a:pPr marL="285750" indent="-285750">
              <a:buClr>
                <a:srgbClr val="645091"/>
              </a:buClr>
              <a:buFont typeface="Wingdings" panose="05000000000000000000" pitchFamily="2" charset="2"/>
              <a:buChar char="§"/>
            </a:pPr>
            <a:endParaRPr lang="fr-FR" sz="1400" dirty="0" smtClean="0">
              <a:solidFill>
                <a:srgbClr val="262626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645091"/>
              </a:buClr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srgbClr val="262626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Une </a:t>
            </a:r>
            <a:r>
              <a:rPr lang="fr-FR" sz="1400" b="1" dirty="0" smtClean="0">
                <a:solidFill>
                  <a:srgbClr val="262626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composition du jury </a:t>
            </a:r>
            <a:r>
              <a:rPr lang="fr-FR" sz="1400" dirty="0" smtClean="0">
                <a:solidFill>
                  <a:srgbClr val="262626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permettant d’associer très en amont la ville et les acteurs hospitaliers</a:t>
            </a:r>
          </a:p>
          <a:p>
            <a:pPr marL="285750" indent="-285750">
              <a:buClr>
                <a:srgbClr val="645091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262626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645091"/>
              </a:buClr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srgbClr val="262626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Une volonté d’associer la </a:t>
            </a:r>
            <a:r>
              <a:rPr lang="fr-FR" sz="1400" b="1" dirty="0" smtClean="0">
                <a:solidFill>
                  <a:srgbClr val="262626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communauté hospitalière </a:t>
            </a:r>
            <a:r>
              <a:rPr lang="fr-FR" sz="1400" dirty="0" smtClean="0">
                <a:solidFill>
                  <a:srgbClr val="262626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vision des différents projets / grille de notation </a:t>
            </a:r>
            <a:endParaRPr lang="fr-FR" sz="1400" dirty="0" smtClean="0">
              <a:solidFill>
                <a:srgbClr val="262626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645091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262626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645091"/>
              </a:buClr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srgbClr val="262626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La </a:t>
            </a:r>
            <a:r>
              <a:rPr lang="fr-FR" sz="1400" b="1" dirty="0" smtClean="0">
                <a:solidFill>
                  <a:srgbClr val="262626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phase de mise au point </a:t>
            </a:r>
            <a:r>
              <a:rPr lang="fr-FR" sz="1400" dirty="0" smtClean="0">
                <a:solidFill>
                  <a:srgbClr val="262626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implique une « canalisation » des acteurs </a:t>
            </a:r>
            <a:r>
              <a:rPr lang="fr-FR" sz="1400" dirty="0" smtClean="0">
                <a:solidFill>
                  <a:srgbClr val="262626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ne pas revoir tout le projet (avec les coûts associés) mais une opportunité pour améliorer la proposition du groupement</a:t>
            </a:r>
            <a:endParaRPr lang="fr-FR" sz="1400" dirty="0" smtClean="0">
              <a:solidFill>
                <a:srgbClr val="262626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 bwMode="auto">
          <a:xfrm>
            <a:off x="1064568" y="1613933"/>
            <a:ext cx="2376264" cy="358251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lancement du concours suite à l’avis favorable du COPIL investissement</a:t>
            </a:r>
          </a:p>
          <a:p>
            <a:pPr algn="ctr">
              <a:lnSpc>
                <a:spcPct val="90000"/>
              </a:lnSpc>
            </a:pPr>
            <a:endParaRPr lang="fr-FR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à"/>
            </a:pPr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Dossier de consultation des entreprises (</a:t>
            </a:r>
            <a:r>
              <a:rPr lang="fr-F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DCE</a:t>
            </a:r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pour le </a:t>
            </a:r>
            <a:r>
              <a:rPr lang="fr-F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concours</a:t>
            </a:r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 marché de conception-réalisation : niveau esquisse et </a:t>
            </a:r>
            <a:r>
              <a:rPr lang="fr-F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avant-projet sommaire (APS)</a:t>
            </a:r>
          </a:p>
          <a:p>
            <a:pPr>
              <a:lnSpc>
                <a:spcPct val="90000"/>
              </a:lnSpc>
            </a:pPr>
            <a:endParaRPr lang="fr-FR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à"/>
            </a:pPr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 du </a:t>
            </a:r>
            <a:r>
              <a:rPr lang="fr-F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lauréat</a:t>
            </a:r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amenant à la </a:t>
            </a:r>
            <a:r>
              <a:rPr lang="fr-F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de mise au point du marché</a:t>
            </a:r>
          </a:p>
          <a:p>
            <a:pPr>
              <a:lnSpc>
                <a:spcPct val="90000"/>
              </a:lnSpc>
            </a:pPr>
            <a:endParaRPr lang="fr-FR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à"/>
            </a:pPr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Finalisation de l’avant-projet détaillé (</a:t>
            </a:r>
            <a:r>
              <a:rPr lang="fr-F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APD</a:t>
            </a:r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et des études de projet (</a:t>
            </a:r>
            <a:r>
              <a:rPr lang="fr-F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</a:t>
            </a:r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endParaRPr lang="fr-FR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à"/>
            </a:pPr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Dépôt du </a:t>
            </a:r>
            <a:r>
              <a:rPr lang="fr-F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permis de construire</a:t>
            </a:r>
            <a:endParaRPr lang="fr-FR" sz="1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509195" y="1613933"/>
            <a:ext cx="339349" cy="3582519"/>
            <a:chOff x="0" y="0"/>
            <a:chExt cx="339349" cy="3195730"/>
          </a:xfrm>
          <a:solidFill>
            <a:schemeClr val="tx2"/>
          </a:solidFill>
        </p:grpSpPr>
        <p:sp>
          <p:nvSpPr>
            <p:cNvPr id="16" name="Rectangle 15"/>
            <p:cNvSpPr/>
            <p:nvPr/>
          </p:nvSpPr>
          <p:spPr>
            <a:xfrm rot="16200000">
              <a:off x="-1428190" y="1428190"/>
              <a:ext cx="3195730" cy="339349"/>
            </a:xfrm>
            <a:prstGeom prst="rect">
              <a:avLst/>
            </a:prstGeom>
            <a:grp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ZoneTexte 16"/>
            <p:cNvSpPr txBox="1"/>
            <p:nvPr/>
          </p:nvSpPr>
          <p:spPr>
            <a:xfrm rot="16200000">
              <a:off x="-1428190" y="1428190"/>
              <a:ext cx="3195730" cy="33934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299287" bIns="0" numCol="1" spcCol="1270" anchor="t" anchorCtr="0">
              <a:noAutofit/>
            </a:bodyPr>
            <a:lstStyle/>
            <a:p>
              <a:pPr lvl="0" algn="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 lancement du projet jusqu’à sa phase de mise au point</a:t>
              </a:r>
              <a:endParaRPr lang="fr-FR" sz="14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ZoneTexte 17"/>
          <p:cNvSpPr txBox="1"/>
          <p:nvPr/>
        </p:nvSpPr>
        <p:spPr bwMode="auto">
          <a:xfrm>
            <a:off x="1064568" y="5459857"/>
            <a:ext cx="2376264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 2 ans dans le cadre d’une procédure de CR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1064568" y="5358349"/>
            <a:ext cx="2376264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 bwMode="auto">
          <a:xfrm>
            <a:off x="1064568" y="5934413"/>
            <a:ext cx="2376264" cy="4247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Avant-projet sommaire et avant-projet détaillé</a:t>
            </a:r>
          </a:p>
        </p:txBody>
      </p:sp>
    </p:spTree>
    <p:extLst>
      <p:ext uri="{BB962C8B-B14F-4D97-AF65-F5344CB8AC3E}">
        <p14:creationId xmlns:p14="http://schemas.microsoft.com/office/powerpoint/2010/main" val="27946232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1"/>
          </p:nvPr>
        </p:nvSpPr>
        <p:spPr>
          <a:xfrm>
            <a:off x="345528" y="1052736"/>
            <a:ext cx="8927951" cy="1800200"/>
          </a:xfrm>
        </p:spPr>
        <p:txBody>
          <a:bodyPr/>
          <a:lstStyle/>
          <a:p>
            <a:r>
              <a:rPr lang="fr-FR" dirty="0" smtClean="0"/>
              <a:t>La phase de conception du projet constitue </a:t>
            </a:r>
            <a:r>
              <a:rPr lang="fr-FR" b="1" u="sng" dirty="0" smtClean="0"/>
              <a:t>un temps long et technique </a:t>
            </a:r>
            <a:r>
              <a:rPr lang="fr-FR" dirty="0" smtClean="0"/>
              <a:t>pour les opérations de modernisation ayant un périmètre large</a:t>
            </a:r>
          </a:p>
          <a:p>
            <a:pPr lvl="1"/>
            <a:r>
              <a:rPr lang="fr-FR" dirty="0" smtClean="0"/>
              <a:t>Définir très rapidement une </a:t>
            </a:r>
            <a:r>
              <a:rPr lang="fr-FR" b="1" dirty="0" smtClean="0"/>
              <a:t>équipe resserrée </a:t>
            </a:r>
            <a:r>
              <a:rPr lang="fr-FR" dirty="0" smtClean="0"/>
              <a:t>qui sera chargée du portage du projet en interne avec des phases +/- techniques</a:t>
            </a:r>
          </a:p>
          <a:p>
            <a:pPr lvl="1"/>
            <a:r>
              <a:rPr lang="fr-FR" b="1" dirty="0" smtClean="0"/>
              <a:t>Difficultés à associer de manière large la communauté hospitalière</a:t>
            </a:r>
            <a:r>
              <a:rPr lang="fr-FR" dirty="0" smtClean="0"/>
              <a:t> et de les impliquer pour des projets longs (surtout avec les nombreuses modifications réalisées)</a:t>
            </a:r>
          </a:p>
          <a:p>
            <a:pPr marL="182563" lvl="1" indent="0">
              <a:buNone/>
            </a:pPr>
            <a:endParaRPr lang="fr-FR" sz="700" dirty="0"/>
          </a:p>
          <a:p>
            <a:r>
              <a:rPr lang="fr-FR" dirty="0" smtClean="0"/>
              <a:t>L’appui d’un </a:t>
            </a:r>
            <a:r>
              <a:rPr lang="fr-FR" b="1" u="sng" dirty="0" smtClean="0"/>
              <a:t>AMO performant et impliqué sur le projet </a:t>
            </a:r>
            <a:r>
              <a:rPr lang="fr-FR" dirty="0" smtClean="0"/>
              <a:t>constitue une clé de voute pour cadrer et cadencer les différentes </a:t>
            </a:r>
            <a:r>
              <a:rPr lang="fr-FR" dirty="0" smtClean="0"/>
              <a:t>étapes</a:t>
            </a:r>
          </a:p>
          <a:p>
            <a:pPr marL="0" indent="0">
              <a:buNone/>
            </a:pPr>
            <a:endParaRPr lang="fr-FR" sz="700" dirty="0" smtClean="0"/>
          </a:p>
          <a:p>
            <a:r>
              <a:rPr lang="fr-FR" dirty="0" smtClean="0"/>
              <a:t>Une étape d’adaptation du projet aux leçons du COVID</a:t>
            </a:r>
            <a:endParaRPr lang="fr-FR" dirty="0" smtClean="0"/>
          </a:p>
          <a:p>
            <a:pPr marL="0" indent="0">
              <a:buNone/>
            </a:pPr>
            <a:endParaRPr lang="fr-FR" sz="700" dirty="0" smtClean="0"/>
          </a:p>
          <a:p>
            <a:r>
              <a:rPr lang="fr-FR" dirty="0" smtClean="0"/>
              <a:t>La </a:t>
            </a:r>
            <a:r>
              <a:rPr lang="fr-FR" b="1" u="sng" dirty="0" smtClean="0"/>
              <a:t>création d’outils sur le volet capacitaire et financier </a:t>
            </a:r>
            <a:r>
              <a:rPr lang="fr-FR" dirty="0" smtClean="0"/>
              <a:t>qui permettent de déterminer le point de départ et le suivi du projet constitue un prérequis </a:t>
            </a:r>
            <a:r>
              <a:rPr lang="fr-FR" dirty="0" smtClean="0"/>
              <a:t>fort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8534ABC9-B0B7-465A-BD48-43EBFF7D2F98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288704" y="6576751"/>
            <a:ext cx="3888432" cy="22164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</a:pPr>
            <a:endParaRPr lang="fr-FR" sz="1400" dirty="0" err="1" smtClean="0">
              <a:solidFill>
                <a:schemeClr val="tx1">
                  <a:lumMod val="85000"/>
                  <a:lumOff val="15000"/>
                </a:schemeClr>
              </a:solidFill>
              <a:cs typeface="+mn-cs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/>
          <a:srcRect t="15163"/>
          <a:stretch/>
        </p:blipFill>
        <p:spPr>
          <a:xfrm>
            <a:off x="2072680" y="3943038"/>
            <a:ext cx="6163444" cy="260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028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03591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b="1" dirty="0" smtClean="0"/>
              <a:t>Présentation de l’opération du CH d’Argenteuil</a:t>
            </a:r>
          </a:p>
          <a:p>
            <a:r>
              <a:rPr lang="fr-FR" dirty="0" smtClean="0"/>
              <a:t>De l’approche initiale du projet à la désignation du groupement lauréat du concours</a:t>
            </a:r>
          </a:p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8534ABC9-B0B7-465A-BD48-43EBFF7D2F98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80705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8"/>
          </p:nvPr>
        </p:nvSpPr>
        <p:spPr>
          <a:xfrm>
            <a:off x="914320" y="5985344"/>
            <a:ext cx="8719200" cy="540000"/>
          </a:xfrm>
        </p:spPr>
        <p:txBody>
          <a:bodyPr/>
          <a:lstStyle/>
          <a:p>
            <a:r>
              <a:rPr lang="fr-FR" sz="1600" dirty="0" smtClean="0"/>
              <a:t>Un projet de modernisation visant à rationaliser fortement le patrimoine du CHA en réunissant l’ensemble des activités dans un bâtiment monobloc unique</a:t>
            </a:r>
            <a:endParaRPr lang="fr-FR" sz="16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Identifiant les insuffisances du site actuel, le SDI du CHA propose une un vaste projet de restructuration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>
          <a:xfrm>
            <a:off x="350836" y="1988840"/>
            <a:ext cx="4674171" cy="3538240"/>
          </a:xfrm>
        </p:spPr>
        <p:txBody>
          <a:bodyPr/>
          <a:lstStyle/>
          <a:p>
            <a:r>
              <a:rPr lang="fr-FR" b="1" u="sng" dirty="0"/>
              <a:t>Dispersion des fonctions</a:t>
            </a:r>
            <a:r>
              <a:rPr lang="fr-FR" b="1" dirty="0"/>
              <a:t> </a:t>
            </a:r>
            <a:r>
              <a:rPr lang="fr-FR" b="1" dirty="0" smtClean="0"/>
              <a:t>dans </a:t>
            </a:r>
            <a:r>
              <a:rPr lang="fr-FR" b="1" dirty="0"/>
              <a:t>un ensemble grand </a:t>
            </a:r>
            <a:r>
              <a:rPr lang="fr-FR" b="1" dirty="0" smtClean="0"/>
              <a:t>pavillonnaire, sans cohérence médicale</a:t>
            </a:r>
          </a:p>
          <a:p>
            <a:pPr lvl="1"/>
            <a:r>
              <a:rPr lang="fr-FR" dirty="0" smtClean="0"/>
              <a:t>Fonctions cliniques / médico-techniques</a:t>
            </a:r>
          </a:p>
          <a:p>
            <a:pPr lvl="1"/>
            <a:r>
              <a:rPr lang="fr-FR" dirty="0" smtClean="0"/>
              <a:t>Fonctions ambulatoires</a:t>
            </a:r>
          </a:p>
          <a:p>
            <a:pPr lvl="1"/>
            <a:r>
              <a:rPr lang="fr-FR" dirty="0" smtClean="0"/>
              <a:t>Plateaux techniques (blocs, soins critiques)</a:t>
            </a:r>
            <a:endParaRPr lang="fr-FR" dirty="0"/>
          </a:p>
          <a:p>
            <a:endParaRPr lang="fr-FR" b="1" dirty="0"/>
          </a:p>
          <a:p>
            <a:r>
              <a:rPr lang="fr-FR" b="1" u="sng" dirty="0" smtClean="0"/>
              <a:t>Sous-dimensionnement</a:t>
            </a:r>
            <a:r>
              <a:rPr lang="fr-FR" b="1" dirty="0" smtClean="0"/>
              <a:t> des </a:t>
            </a:r>
            <a:r>
              <a:rPr lang="fr-FR" b="1" dirty="0"/>
              <a:t>urgences</a:t>
            </a:r>
          </a:p>
          <a:p>
            <a:endParaRPr lang="fr-FR" b="1" dirty="0"/>
          </a:p>
          <a:p>
            <a:r>
              <a:rPr lang="fr-FR" b="1" u="sng" dirty="0"/>
              <a:t>Confusion des flux</a:t>
            </a:r>
            <a:r>
              <a:rPr lang="fr-FR" b="1" dirty="0"/>
              <a:t> </a:t>
            </a:r>
            <a:r>
              <a:rPr lang="fr-FR" b="1" dirty="0" smtClean="0"/>
              <a:t>sur le site et dans les bâtiments</a:t>
            </a:r>
          </a:p>
          <a:p>
            <a:endParaRPr lang="fr-FR" b="1" dirty="0"/>
          </a:p>
          <a:p>
            <a:r>
              <a:rPr lang="fr-FR" b="1" u="sng" dirty="0" smtClean="0"/>
              <a:t>Accessibilité</a:t>
            </a:r>
            <a:r>
              <a:rPr lang="fr-FR" b="1" dirty="0" smtClean="0"/>
              <a:t> difficile et </a:t>
            </a:r>
            <a:r>
              <a:rPr lang="fr-FR" b="1" u="sng" dirty="0"/>
              <a:t>stationnement</a:t>
            </a:r>
            <a:r>
              <a:rPr lang="fr-FR" b="1" dirty="0"/>
              <a:t> </a:t>
            </a:r>
            <a:r>
              <a:rPr lang="fr-FR" b="1" dirty="0" smtClean="0"/>
              <a:t>insuffisant</a:t>
            </a:r>
            <a:endParaRPr lang="fr-FR" b="1" dirty="0"/>
          </a:p>
          <a:p>
            <a:endParaRPr lang="fr-FR" b="1" dirty="0"/>
          </a:p>
          <a:p>
            <a:r>
              <a:rPr lang="fr-FR" b="1" u="sng" dirty="0" smtClean="0"/>
              <a:t>Vétusté</a:t>
            </a:r>
            <a:r>
              <a:rPr lang="fr-FR" b="1" dirty="0" smtClean="0"/>
              <a:t>, conditions </a:t>
            </a:r>
            <a:r>
              <a:rPr lang="fr-FR" b="1" dirty="0"/>
              <a:t>hôtelières </a:t>
            </a:r>
            <a:r>
              <a:rPr lang="fr-FR" b="1" dirty="0" smtClean="0"/>
              <a:t>et d’exercice professionnel inégales ou insatisfaisantes</a:t>
            </a:r>
            <a:endParaRPr lang="fr-FR" b="1" dirty="0"/>
          </a:p>
          <a:p>
            <a:endParaRPr lang="fr-FR" b="1" dirty="0"/>
          </a:p>
          <a:p>
            <a:pPr>
              <a:buClr>
                <a:srgbClr val="645091"/>
              </a:buClr>
            </a:pP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2"/>
          </p:nvPr>
        </p:nvSpPr>
        <p:spPr>
          <a:xfrm>
            <a:off x="5385047" y="1988840"/>
            <a:ext cx="4182697" cy="3538240"/>
          </a:xfrm>
        </p:spPr>
        <p:txBody>
          <a:bodyPr/>
          <a:lstStyle/>
          <a:p>
            <a:r>
              <a:rPr lang="fr-FR" b="1" dirty="0" smtClean="0"/>
              <a:t>2007 : initialisation d’un projet global </a:t>
            </a:r>
            <a:r>
              <a:rPr lang="fr-FR" dirty="0" smtClean="0"/>
              <a:t>(60 000 m² SDO),</a:t>
            </a:r>
            <a:r>
              <a:rPr lang="fr-FR" b="1" dirty="0" smtClean="0"/>
              <a:t> </a:t>
            </a:r>
            <a:r>
              <a:rPr lang="fr-FR" dirty="0" smtClean="0"/>
              <a:t>lancement du marché</a:t>
            </a:r>
          </a:p>
          <a:p>
            <a:pPr marL="0" indent="0">
              <a:buNone/>
            </a:pPr>
            <a:endParaRPr lang="fr-FR" dirty="0"/>
          </a:p>
          <a:p>
            <a:pPr>
              <a:buClr>
                <a:srgbClr val="645091"/>
              </a:buClr>
            </a:pPr>
            <a:r>
              <a:rPr lang="fr-FR" b="1" dirty="0" smtClean="0"/>
              <a:t>2013 : mise en service du bâtiment M. Brès </a:t>
            </a:r>
            <a:r>
              <a:rPr lang="fr-FR" dirty="0" smtClean="0"/>
              <a:t>(1</a:t>
            </a:r>
            <a:r>
              <a:rPr lang="fr-FR" baseline="30000" dirty="0" smtClean="0"/>
              <a:t>e</a:t>
            </a:r>
            <a:r>
              <a:rPr lang="fr-FR" dirty="0" smtClean="0"/>
              <a:t> tranche, 20 000 m²), report du projet</a:t>
            </a:r>
          </a:p>
          <a:p>
            <a:pPr>
              <a:buClr>
                <a:srgbClr val="645091"/>
              </a:buClr>
            </a:pPr>
            <a:endParaRPr lang="fr-FR" dirty="0"/>
          </a:p>
          <a:p>
            <a:pPr>
              <a:buClr>
                <a:srgbClr val="645091"/>
              </a:buClr>
            </a:pPr>
            <a:r>
              <a:rPr lang="fr-FR" b="1" dirty="0" smtClean="0"/>
              <a:t>2017 : reprise du projet </a:t>
            </a:r>
            <a:r>
              <a:rPr lang="fr-FR" dirty="0" smtClean="0"/>
              <a:t>de monobloc MCO</a:t>
            </a:r>
          </a:p>
          <a:p>
            <a:pPr>
              <a:buClr>
                <a:srgbClr val="645091"/>
              </a:buClr>
            </a:pPr>
            <a:endParaRPr lang="fr-FR" dirty="0"/>
          </a:p>
          <a:p>
            <a:pPr>
              <a:buClr>
                <a:srgbClr val="645091"/>
              </a:buClr>
            </a:pPr>
            <a:r>
              <a:rPr lang="fr-FR" b="1" dirty="0" smtClean="0"/>
              <a:t>2019 </a:t>
            </a:r>
            <a:r>
              <a:rPr lang="fr-FR" dirty="0" smtClean="0"/>
              <a:t>: expertises du COPERMO et du SGPI</a:t>
            </a:r>
          </a:p>
          <a:p>
            <a:pPr>
              <a:buClr>
                <a:srgbClr val="645091"/>
              </a:buClr>
            </a:pPr>
            <a:endParaRPr lang="fr-FR" dirty="0"/>
          </a:p>
          <a:p>
            <a:pPr>
              <a:buClr>
                <a:srgbClr val="645091"/>
              </a:buClr>
            </a:pPr>
            <a:r>
              <a:rPr lang="fr-FR" b="1" dirty="0" smtClean="0"/>
              <a:t>2020</a:t>
            </a:r>
            <a:r>
              <a:rPr lang="fr-FR" dirty="0" smtClean="0"/>
              <a:t> : reprise du projet avec un nouvel AMO, et intégration des apports de la crise du Covid-19</a:t>
            </a:r>
          </a:p>
          <a:p>
            <a:pPr>
              <a:buClr>
                <a:srgbClr val="645091"/>
              </a:buClr>
            </a:pPr>
            <a:endParaRPr lang="fr-FR" dirty="0"/>
          </a:p>
          <a:p>
            <a:pPr>
              <a:buClr>
                <a:srgbClr val="645091"/>
              </a:buClr>
            </a:pPr>
            <a:r>
              <a:rPr lang="fr-FR" b="1" dirty="0" smtClean="0"/>
              <a:t>2021</a:t>
            </a:r>
            <a:r>
              <a:rPr lang="fr-FR" dirty="0" smtClean="0"/>
              <a:t> : validation du SDI révisé au Conseil national pour l’investissement et lancement du concours pour définir le groupement lauréat du MGS </a:t>
            </a:r>
          </a:p>
          <a:p>
            <a:pPr marL="0" indent="0">
              <a:buClr>
                <a:srgbClr val="645091"/>
              </a:buClr>
              <a:buNone/>
            </a:pPr>
            <a:endParaRPr lang="fr-FR" dirty="0" smtClean="0"/>
          </a:p>
          <a:p>
            <a:pPr>
              <a:buClr>
                <a:srgbClr val="645091"/>
              </a:buClr>
            </a:pPr>
            <a:r>
              <a:rPr lang="fr-FR" dirty="0" smtClean="0"/>
              <a:t>: 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674837" y="1340768"/>
            <a:ext cx="4350170" cy="358775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La situation patrimoniale du site du CHA invite à rapprocher les activités et rationaliser les flux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5694579" y="1340768"/>
            <a:ext cx="3864522" cy="358775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Un projet mûri avec les équipes et tenant compte de la crise du Covid-19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8534ABC9-B0B7-465A-BD48-43EBFF7D2F98}" type="slidenum">
              <a:rPr lang="en-GB" smtClean="0">
                <a:solidFill>
                  <a:srgbClr val="645091"/>
                </a:solidFill>
              </a:rPr>
              <a:pPr>
                <a:defRPr/>
              </a:pPr>
              <a:t>3</a:t>
            </a:fld>
            <a:endParaRPr lang="en-GB" dirty="0">
              <a:solidFill>
                <a:srgbClr val="645091"/>
              </a:solidFill>
            </a:endParaRPr>
          </a:p>
        </p:txBody>
      </p:sp>
      <p:sp>
        <p:nvSpPr>
          <p:cNvPr id="9" name="Triangle isocèle 8"/>
          <p:cNvSpPr/>
          <p:nvPr/>
        </p:nvSpPr>
        <p:spPr bwMode="auto">
          <a:xfrm rot="5400000">
            <a:off x="350837" y="6021127"/>
            <a:ext cx="360362" cy="360362"/>
          </a:xfrm>
          <a:prstGeom prst="triangle">
            <a:avLst/>
          </a:prstGeom>
          <a:solidFill>
            <a:schemeClr val="bg1">
              <a:lumMod val="7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fr-FR" sz="1400" dirty="0" err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345529" y="1772816"/>
            <a:ext cx="4679478" cy="0"/>
          </a:xfrm>
          <a:prstGeom prst="line">
            <a:avLst/>
          </a:prstGeom>
          <a:ln w="19050">
            <a:solidFill>
              <a:srgbClr val="645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 bwMode="auto">
          <a:xfrm>
            <a:off x="345529" y="1348307"/>
            <a:ext cx="324000" cy="324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</a:pPr>
            <a:r>
              <a:rPr lang="fr-F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5385047" y="1772816"/>
            <a:ext cx="4174054" cy="0"/>
          </a:xfrm>
          <a:prstGeom prst="line">
            <a:avLst/>
          </a:prstGeom>
          <a:ln w="19050">
            <a:solidFill>
              <a:srgbClr val="645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 bwMode="auto">
          <a:xfrm>
            <a:off x="5359793" y="1348307"/>
            <a:ext cx="324000" cy="324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</a:pPr>
            <a:r>
              <a:rPr lang="fr-F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288704" y="6576751"/>
            <a:ext cx="3888432" cy="22164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</a:pPr>
            <a:endParaRPr lang="fr-FR" sz="1400" dirty="0" err="1" smtClean="0">
              <a:solidFill>
                <a:schemeClr val="tx1">
                  <a:lumMod val="85000"/>
                  <a:lumOff val="15000"/>
                </a:scheme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2204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50837" y="342230"/>
            <a:ext cx="9354418" cy="711870"/>
          </a:xfrm>
        </p:spPr>
        <p:txBody>
          <a:bodyPr/>
          <a:lstStyle/>
          <a:p>
            <a:r>
              <a:rPr lang="fr-FR" dirty="0"/>
              <a:t>Le nouveau projet </a:t>
            </a:r>
            <a:r>
              <a:rPr lang="fr-FR" dirty="0" smtClean="0"/>
              <a:t>présenté en novembre 2021, </a:t>
            </a:r>
            <a:r>
              <a:rPr lang="fr-FR" dirty="0"/>
              <a:t>plus ambitieux, permet de </a:t>
            </a:r>
            <a:r>
              <a:rPr lang="fr-FR" dirty="0" smtClean="0"/>
              <a:t>dépasser les limites du précédent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7257256" y="6094561"/>
            <a:ext cx="2447999" cy="358775"/>
          </a:xfrm>
        </p:spPr>
        <p:txBody>
          <a:bodyPr/>
          <a:lstStyle/>
          <a:p>
            <a:r>
              <a:rPr lang="fr-FR" dirty="0" smtClean="0"/>
              <a:t>Maintien des places </a:t>
            </a:r>
            <a:r>
              <a:rPr lang="fr-FR" dirty="0"/>
              <a:t>de parking </a:t>
            </a:r>
            <a:r>
              <a:rPr lang="fr-FR" dirty="0" smtClean="0"/>
              <a:t>sur la période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733248" y="6094561"/>
            <a:ext cx="2448000" cy="358775"/>
          </a:xfrm>
        </p:spPr>
        <p:txBody>
          <a:bodyPr/>
          <a:lstStyle/>
          <a:p>
            <a:r>
              <a:rPr lang="fr-FR" dirty="0"/>
              <a:t>Intégration de l’ensemble des services au </a:t>
            </a:r>
            <a:r>
              <a:rPr lang="fr-FR" dirty="0" smtClean="0"/>
              <a:t>bâtiment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8534ABC9-B0B7-465A-BD48-43EBFF7D2F98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20"/>
          </p:nvPr>
        </p:nvSpPr>
        <p:spPr>
          <a:xfrm>
            <a:off x="4089177" y="6094561"/>
            <a:ext cx="2447999" cy="358775"/>
          </a:xfrm>
        </p:spPr>
        <p:txBody>
          <a:bodyPr/>
          <a:lstStyle/>
          <a:p>
            <a:r>
              <a:rPr lang="fr-FR" dirty="0" smtClean="0"/>
              <a:t>Services avec principaux </a:t>
            </a:r>
            <a:r>
              <a:rPr lang="fr-FR" dirty="0"/>
              <a:t>flux au </a:t>
            </a:r>
            <a:r>
              <a:rPr lang="fr-FR" dirty="0" smtClean="0"/>
              <a:t>RDC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345529" y="6111948"/>
            <a:ext cx="324000" cy="324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</a:pPr>
            <a:r>
              <a:rPr lang="fr-F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764904" y="6111948"/>
            <a:ext cx="324000" cy="324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</a:pPr>
            <a:r>
              <a:rPr lang="fr-F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787101" y="6111948"/>
            <a:ext cx="324000" cy="324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</a:pPr>
            <a:r>
              <a:rPr lang="fr-F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494" y="1765320"/>
            <a:ext cx="4277343" cy="39529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Flèche droite 20"/>
          <p:cNvSpPr/>
          <p:nvPr/>
        </p:nvSpPr>
        <p:spPr bwMode="auto">
          <a:xfrm>
            <a:off x="4717757" y="3502111"/>
            <a:ext cx="511502" cy="47931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</a:pPr>
            <a:endParaRPr lang="fr-FR" sz="1400" dirty="0" err="1" smtClean="0">
              <a:solidFill>
                <a:schemeClr val="tx1">
                  <a:lumMod val="85000"/>
                  <a:lumOff val="15000"/>
                </a:schemeClr>
              </a:solidFill>
              <a:cs typeface="+mn-cs"/>
            </a:endParaRPr>
          </a:p>
        </p:txBody>
      </p:sp>
      <p:sp>
        <p:nvSpPr>
          <p:cNvPr id="25" name="Espace réservé du texte 6"/>
          <p:cNvSpPr txBox="1">
            <a:spLocks/>
          </p:cNvSpPr>
          <p:nvPr/>
        </p:nvSpPr>
        <p:spPr>
          <a:xfrm>
            <a:off x="345528" y="1340768"/>
            <a:ext cx="4311994" cy="358775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0B7E4"/>
              </a:buClr>
              <a:buSzPct val="100000"/>
              <a:buFont typeface="Wingdings" pitchFamily="2" charset="2"/>
              <a:buNone/>
              <a:defRPr sz="1400" b="1" kern="1200">
                <a:solidFill>
                  <a:srgbClr val="262626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defRPr>
            </a:lvl1pPr>
            <a:lvl2pPr marL="182563" indent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0B7E4"/>
              </a:buClr>
              <a:buFont typeface="Arial" charset="0"/>
              <a:buNone/>
              <a:defRPr sz="1200" kern="12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357187" indent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0B7E4"/>
              </a:buClr>
              <a:buFont typeface="Arial" charset="0"/>
              <a:buNone/>
              <a:defRPr sz="1100" kern="12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539750" indent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0B7E4"/>
              </a:buClr>
              <a:buFont typeface="Arial" charset="0"/>
              <a:buNone/>
              <a:defRPr sz="1000" kern="12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712787" indent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0B7E4"/>
              </a:buClr>
              <a:buFont typeface="Arial" charset="0"/>
              <a:buNone/>
              <a:defRPr sz="1000" kern="12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 smtClean="0"/>
              <a:t>2021</a:t>
            </a:r>
            <a:endParaRPr lang="fr-FR" sz="2000" dirty="0"/>
          </a:p>
        </p:txBody>
      </p:sp>
      <p:sp>
        <p:nvSpPr>
          <p:cNvPr id="26" name="Espace réservé du texte 6"/>
          <p:cNvSpPr txBox="1">
            <a:spLocks/>
          </p:cNvSpPr>
          <p:nvPr/>
        </p:nvSpPr>
        <p:spPr>
          <a:xfrm>
            <a:off x="5289494" y="1340768"/>
            <a:ext cx="4247431" cy="358775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0B7E4"/>
              </a:buClr>
              <a:buSzPct val="100000"/>
              <a:buFont typeface="Wingdings" pitchFamily="2" charset="2"/>
              <a:buNone/>
              <a:defRPr sz="1400" b="1" kern="1200">
                <a:solidFill>
                  <a:srgbClr val="262626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defRPr>
            </a:lvl1pPr>
            <a:lvl2pPr marL="182563" indent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0B7E4"/>
              </a:buClr>
              <a:buFont typeface="Arial" charset="0"/>
              <a:buNone/>
              <a:defRPr sz="1200" kern="12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357187" indent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0B7E4"/>
              </a:buClr>
              <a:buFont typeface="Arial" charset="0"/>
              <a:buNone/>
              <a:defRPr sz="1100" kern="12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539750" indent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0B7E4"/>
              </a:buClr>
              <a:buFont typeface="Arial" charset="0"/>
              <a:buNone/>
              <a:defRPr sz="1000" kern="12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712787" indent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0B7E4"/>
              </a:buClr>
              <a:buFont typeface="Arial" charset="0"/>
              <a:buNone/>
              <a:defRPr sz="1000" kern="12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 smtClean="0"/>
              <a:t>2030</a:t>
            </a:r>
            <a:endParaRPr lang="fr-FR" sz="2000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2288704" y="6576751"/>
            <a:ext cx="3888432" cy="22164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</a:pPr>
            <a:endParaRPr lang="fr-FR" sz="1400" dirty="0" err="1" smtClean="0">
              <a:solidFill>
                <a:schemeClr val="tx1">
                  <a:lumMod val="85000"/>
                  <a:lumOff val="15000"/>
                </a:schemeClr>
              </a:solidFill>
              <a:cs typeface="+mn-cs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80" y="1728987"/>
            <a:ext cx="4377307" cy="398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590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phasage en 3 étapes vise à minimiser l’impact</a:t>
            </a:r>
            <a:r>
              <a:rPr lang="fr-FR" dirty="0"/>
              <a:t> </a:t>
            </a:r>
            <a:r>
              <a:rPr lang="fr-FR" dirty="0" smtClean="0"/>
              <a:t>d’une restructuration de grande ampleur en site occupé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1"/>
          </p:nvPr>
        </p:nvSpPr>
        <p:spPr>
          <a:xfrm>
            <a:off x="350836" y="1854672"/>
            <a:ext cx="2772000" cy="4616636"/>
          </a:xfrm>
        </p:spPr>
        <p:txBody>
          <a:bodyPr/>
          <a:lstStyle/>
          <a:p>
            <a:pPr marL="0" indent="0" algn="ctr">
              <a:buNone/>
            </a:pPr>
            <a:r>
              <a:rPr lang="fr-FR" b="1" dirty="0" smtClean="0"/>
              <a:t>2022 – 2026</a:t>
            </a:r>
            <a:endParaRPr lang="fr-FR" b="1" dirty="0"/>
          </a:p>
          <a:p>
            <a:pPr marL="0" indent="0" algn="ctr">
              <a:buNone/>
            </a:pPr>
            <a:endParaRPr lang="fr-FR" sz="300" dirty="0" smtClean="0"/>
          </a:p>
          <a:p>
            <a:pPr marL="0" indent="0" algn="ctr">
              <a:buNone/>
            </a:pPr>
            <a:r>
              <a:rPr lang="fr-FR" dirty="0" smtClean="0"/>
              <a:t>26 947 m² SDO neufs</a:t>
            </a:r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sz="300" dirty="0" smtClean="0"/>
          </a:p>
          <a:p>
            <a:pPr marL="0" indent="0" algn="ctr">
              <a:buNone/>
            </a:pPr>
            <a:r>
              <a:rPr lang="fr-FR" dirty="0" smtClean="0"/>
              <a:t>77 M€ HT Travaux</a:t>
            </a:r>
          </a:p>
          <a:p>
            <a:pPr marL="0" indent="0" algn="ctr">
              <a:buNone/>
            </a:pPr>
            <a:r>
              <a:rPr lang="fr-FR" b="1" dirty="0" smtClean="0"/>
              <a:t>135 M€ TDC VFE</a:t>
            </a:r>
            <a:endParaRPr lang="fr-FR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b="1" dirty="0" smtClean="0"/>
              <a:t>2029 - 2030</a:t>
            </a:r>
            <a:endParaRPr lang="fr-FR" b="1" dirty="0"/>
          </a:p>
          <a:p>
            <a:pPr marL="0" indent="0" algn="ctr">
              <a:buNone/>
            </a:pPr>
            <a:endParaRPr lang="fr-FR" sz="300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dirty="0" smtClean="0"/>
              <a:t>1 </a:t>
            </a:r>
            <a:r>
              <a:rPr lang="fr-FR" dirty="0"/>
              <a:t>parking aérien (600 </a:t>
            </a:r>
            <a:r>
              <a:rPr lang="fr-FR" dirty="0" smtClean="0"/>
              <a:t>places</a:t>
            </a:r>
            <a:r>
              <a:rPr lang="fr-FR" dirty="0"/>
              <a:t>)</a:t>
            </a:r>
          </a:p>
          <a:p>
            <a:pPr marL="0" indent="0" algn="ctr">
              <a:buNone/>
            </a:pPr>
            <a:endParaRPr lang="fr-FR" sz="300" dirty="0"/>
          </a:p>
          <a:p>
            <a:pPr marL="0" indent="0" algn="ctr">
              <a:buNone/>
            </a:pPr>
            <a:r>
              <a:rPr lang="fr-FR" dirty="0" smtClean="0"/>
              <a:t>11 M</a:t>
            </a:r>
            <a:r>
              <a:rPr lang="fr-FR" dirty="0"/>
              <a:t>€ HT Travaux</a:t>
            </a:r>
          </a:p>
          <a:p>
            <a:pPr marL="0" indent="0" algn="ctr">
              <a:buNone/>
            </a:pPr>
            <a:r>
              <a:rPr lang="fr-FR" b="1" dirty="0" smtClean="0"/>
              <a:t>18 M</a:t>
            </a:r>
            <a:r>
              <a:rPr lang="fr-FR" b="1" dirty="0"/>
              <a:t>€ TDC VFE</a:t>
            </a:r>
          </a:p>
          <a:p>
            <a:pPr algn="ctr"/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Construction de l’aile Est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Démolitions des bâtiments et aménagement du site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8534ABC9-B0B7-465A-BD48-43EBFF7D2F98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9"/>
          </p:nvPr>
        </p:nvSpPr>
        <p:spPr>
          <a:xfrm>
            <a:off x="3568968" y="1854672"/>
            <a:ext cx="2772000" cy="4616636"/>
          </a:xfrm>
        </p:spPr>
        <p:txBody>
          <a:bodyPr/>
          <a:lstStyle/>
          <a:p>
            <a:pPr marL="0" indent="0" algn="ctr">
              <a:buNone/>
            </a:pPr>
            <a:r>
              <a:rPr lang="fr-FR" b="1" dirty="0" smtClean="0"/>
              <a:t>2026 – 2029</a:t>
            </a:r>
          </a:p>
          <a:p>
            <a:pPr marL="0" indent="0" algn="ctr">
              <a:buNone/>
            </a:pPr>
            <a:endParaRPr lang="fr-FR" sz="300" dirty="0"/>
          </a:p>
          <a:p>
            <a:pPr marL="0" indent="0" algn="ctr">
              <a:buNone/>
            </a:pPr>
            <a:r>
              <a:rPr lang="fr-FR" dirty="0"/>
              <a:t>26 </a:t>
            </a:r>
            <a:r>
              <a:rPr lang="fr-FR" dirty="0" smtClean="0"/>
              <a:t>293 </a:t>
            </a:r>
            <a:r>
              <a:rPr lang="fr-FR" dirty="0"/>
              <a:t>m² SDO neufs</a:t>
            </a:r>
          </a:p>
          <a:p>
            <a:pPr marL="0" indent="0" algn="ctr">
              <a:buNone/>
            </a:pPr>
            <a:r>
              <a:rPr lang="fr-FR" dirty="0" smtClean="0"/>
              <a:t>1 parking silo (650 places)</a:t>
            </a:r>
            <a:endParaRPr lang="fr-FR" dirty="0"/>
          </a:p>
          <a:p>
            <a:pPr marL="0" indent="0" algn="ctr">
              <a:buNone/>
            </a:pPr>
            <a:endParaRPr lang="fr-FR" sz="300" dirty="0"/>
          </a:p>
          <a:p>
            <a:pPr marL="0" indent="0" algn="ctr">
              <a:buNone/>
            </a:pPr>
            <a:r>
              <a:rPr lang="fr-FR" dirty="0" smtClean="0"/>
              <a:t>82 M</a:t>
            </a:r>
            <a:r>
              <a:rPr lang="fr-FR" dirty="0"/>
              <a:t>€ HT Travaux</a:t>
            </a:r>
          </a:p>
          <a:p>
            <a:pPr marL="0" indent="0" algn="ctr">
              <a:buNone/>
            </a:pPr>
            <a:r>
              <a:rPr lang="fr-FR" b="1" dirty="0" smtClean="0"/>
              <a:t>154 M</a:t>
            </a:r>
            <a:r>
              <a:rPr lang="fr-FR" b="1" dirty="0"/>
              <a:t>€ TDC VFE</a:t>
            </a:r>
          </a:p>
          <a:p>
            <a:pPr marL="0" indent="0" algn="ctr">
              <a:buNone/>
            </a:pP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smtClean="0"/>
              <a:t>Construction de l’aile Ouest et parking silo</a:t>
            </a:r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345529" y="1772816"/>
            <a:ext cx="2772000" cy="0"/>
          </a:xfrm>
          <a:prstGeom prst="line">
            <a:avLst/>
          </a:prstGeom>
          <a:ln w="19050">
            <a:solidFill>
              <a:srgbClr val="645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 bwMode="auto">
          <a:xfrm>
            <a:off x="345529" y="1348307"/>
            <a:ext cx="324000" cy="324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</a:pPr>
            <a:r>
              <a:rPr lang="fr-F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568968" y="1348307"/>
            <a:ext cx="324000" cy="324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</a:pPr>
            <a:r>
              <a:rPr lang="fr-F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13" name="Connecteur droit 12"/>
          <p:cNvCxnSpPr/>
          <p:nvPr/>
        </p:nvCxnSpPr>
        <p:spPr>
          <a:xfrm>
            <a:off x="3568968" y="1772816"/>
            <a:ext cx="2772000" cy="0"/>
          </a:xfrm>
          <a:prstGeom prst="line">
            <a:avLst/>
          </a:prstGeom>
          <a:ln w="19050">
            <a:solidFill>
              <a:srgbClr val="645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6795744" y="1772816"/>
            <a:ext cx="2772000" cy="0"/>
          </a:xfrm>
          <a:prstGeom prst="line">
            <a:avLst/>
          </a:prstGeom>
          <a:ln w="19050">
            <a:solidFill>
              <a:srgbClr val="645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 bwMode="auto">
          <a:xfrm>
            <a:off x="6787101" y="1348307"/>
            <a:ext cx="324000" cy="324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</a:pPr>
            <a:r>
              <a:rPr lang="fr-F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3E9D5D7-3AAB-4760-8E07-72DB08F60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36" y="3277298"/>
            <a:ext cx="2774629" cy="256803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794CB79-A7A4-4248-9C1F-D582C7EF8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969" y="3277298"/>
            <a:ext cx="2810298" cy="256803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B6F5BF9-EAAD-499C-AE09-177422042E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048" y="3277298"/>
            <a:ext cx="2804052" cy="2583447"/>
          </a:xfrm>
          <a:prstGeom prst="rect">
            <a:avLst/>
          </a:prstGeom>
        </p:spPr>
      </p:pic>
      <p:sp>
        <p:nvSpPr>
          <p:cNvPr id="20" name="Flèche droite 19"/>
          <p:cNvSpPr/>
          <p:nvPr/>
        </p:nvSpPr>
        <p:spPr bwMode="auto">
          <a:xfrm>
            <a:off x="3203217" y="4453313"/>
            <a:ext cx="288000" cy="216000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</a:pPr>
            <a:endParaRPr lang="fr-FR" sz="1400" dirty="0" err="1" smtClean="0">
              <a:solidFill>
                <a:schemeClr val="tx1">
                  <a:lumMod val="85000"/>
                  <a:lumOff val="15000"/>
                </a:schemeClr>
              </a:solidFill>
              <a:cs typeface="+mn-cs"/>
            </a:endParaRPr>
          </a:p>
        </p:txBody>
      </p:sp>
      <p:sp>
        <p:nvSpPr>
          <p:cNvPr id="21" name="Flèche droite 20"/>
          <p:cNvSpPr/>
          <p:nvPr/>
        </p:nvSpPr>
        <p:spPr bwMode="auto">
          <a:xfrm>
            <a:off x="6438068" y="4453313"/>
            <a:ext cx="288000" cy="216000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</a:pPr>
            <a:endParaRPr lang="fr-FR" sz="1400" dirty="0" err="1" smtClean="0">
              <a:solidFill>
                <a:schemeClr val="tx1">
                  <a:lumMod val="85000"/>
                  <a:lumOff val="15000"/>
                </a:schemeClr>
              </a:solidFill>
              <a:cs typeface="+mn-cs"/>
            </a:endParaRPr>
          </a:p>
        </p:txBody>
      </p:sp>
      <p:sp>
        <p:nvSpPr>
          <p:cNvPr id="26" name="Triangle isocèle 25"/>
          <p:cNvSpPr/>
          <p:nvPr/>
        </p:nvSpPr>
        <p:spPr bwMode="auto">
          <a:xfrm rot="5400000">
            <a:off x="350837" y="6021127"/>
            <a:ext cx="360362" cy="360362"/>
          </a:xfrm>
          <a:prstGeom prst="triangle">
            <a:avLst/>
          </a:prstGeom>
          <a:solidFill>
            <a:schemeClr val="bg1">
              <a:lumMod val="7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fr-FR" sz="1400" dirty="0" err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Espace réservé du contenu 1"/>
          <p:cNvSpPr txBox="1">
            <a:spLocks/>
          </p:cNvSpPr>
          <p:nvPr/>
        </p:nvSpPr>
        <p:spPr>
          <a:xfrm>
            <a:off x="848544" y="5931308"/>
            <a:ext cx="8719200" cy="540000"/>
          </a:xfrm>
          <a:prstGeom prst="roundRect">
            <a:avLst/>
          </a:prstGeom>
          <a:solidFill>
            <a:srgbClr val="645091"/>
          </a:solidFill>
          <a:ln>
            <a:noFill/>
          </a:ln>
        </p:spPr>
        <p:txBody>
          <a:bodyPr anchor="ctr"/>
          <a:lstStyle>
            <a:lvl1pPr marL="0" indent="0" eaLnBrk="1" hangingPunct="1">
              <a:lnSpc>
                <a:spcPct val="90000"/>
              </a:lnSpc>
              <a:spcAft>
                <a:spcPts val="400"/>
              </a:spcAft>
              <a:buClr>
                <a:srgbClr val="00B7E4"/>
              </a:buClr>
              <a:buSzPct val="100000"/>
              <a:buFont typeface="Wingdings" pitchFamily="2" charset="2"/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defRPr>
            </a:lvl1pPr>
            <a:lvl2pPr marL="182563" indent="0" eaLnBrk="1" hangingPunct="1">
              <a:lnSpc>
                <a:spcPct val="90000"/>
              </a:lnSpc>
              <a:spcAft>
                <a:spcPts val="400"/>
              </a:spcAft>
              <a:buClr>
                <a:srgbClr val="00B7E4"/>
              </a:buClr>
              <a:buFont typeface="Arial" charset="0"/>
              <a:buNone/>
              <a:defRPr sz="1200">
                <a:solidFill>
                  <a:srgbClr val="262626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defRPr>
            </a:lvl2pPr>
            <a:lvl3pPr marL="357187" indent="0" eaLnBrk="1" hangingPunct="1">
              <a:lnSpc>
                <a:spcPct val="90000"/>
              </a:lnSpc>
              <a:spcAft>
                <a:spcPts val="400"/>
              </a:spcAft>
              <a:buClr>
                <a:srgbClr val="00B7E4"/>
              </a:buClr>
              <a:buFont typeface="Arial" charset="0"/>
              <a:buNone/>
              <a:defRPr sz="1100">
                <a:solidFill>
                  <a:srgbClr val="262626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defRPr>
            </a:lvl3pPr>
            <a:lvl4pPr marL="539750" indent="0" eaLnBrk="1" hangingPunct="1">
              <a:lnSpc>
                <a:spcPct val="90000"/>
              </a:lnSpc>
              <a:spcAft>
                <a:spcPts val="400"/>
              </a:spcAft>
              <a:buClr>
                <a:srgbClr val="00B7E4"/>
              </a:buClr>
              <a:buFont typeface="Arial" charset="0"/>
              <a:buNone/>
              <a:defRPr sz="1000">
                <a:solidFill>
                  <a:srgbClr val="262626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defRPr>
            </a:lvl4pPr>
            <a:lvl5pPr marL="712787" indent="0" eaLnBrk="1" hangingPunct="1">
              <a:lnSpc>
                <a:spcPct val="90000"/>
              </a:lnSpc>
              <a:spcAft>
                <a:spcPts val="400"/>
              </a:spcAft>
              <a:buClr>
                <a:srgbClr val="00B7E4"/>
              </a:buClr>
              <a:buFont typeface="Arial" charset="0"/>
              <a:buNone/>
              <a:defRPr sz="1000">
                <a:solidFill>
                  <a:srgbClr val="262626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fr-FR" sz="1600" dirty="0" smtClean="0"/>
              <a:t>53 240 m² neufs, 95 050 m² démolis, 1 350 places de parking, 308 M€ TDC VFE </a:t>
            </a:r>
            <a:endParaRPr lang="fr-FR" sz="1600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2288704" y="6576751"/>
            <a:ext cx="3888432" cy="22164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</a:pPr>
            <a:endParaRPr lang="fr-FR" sz="1400" dirty="0" err="1" smtClean="0">
              <a:solidFill>
                <a:schemeClr val="tx1">
                  <a:lumMod val="85000"/>
                  <a:lumOff val="15000"/>
                </a:scheme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0529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50837" y="342230"/>
            <a:ext cx="9216000" cy="711870"/>
          </a:xfrm>
        </p:spPr>
        <p:txBody>
          <a:bodyPr/>
          <a:lstStyle/>
          <a:p>
            <a:r>
              <a:rPr lang="fr-FR" dirty="0"/>
              <a:t>La réflexion issue du projet médical </a:t>
            </a:r>
            <a:r>
              <a:rPr lang="fr-FR" dirty="0" smtClean="0"/>
              <a:t>2019-2023 </a:t>
            </a:r>
            <a:r>
              <a:rPr lang="fr-FR" dirty="0"/>
              <a:t>fonde le projet </a:t>
            </a:r>
            <a:r>
              <a:rPr lang="fr-FR" dirty="0" smtClean="0"/>
              <a:t>de modernisation des infrastructures du </a:t>
            </a:r>
            <a:r>
              <a:rPr lang="fr-FR" dirty="0"/>
              <a:t>CHA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>
          <a:xfrm>
            <a:off x="350836" y="1854672"/>
            <a:ext cx="4458147" cy="3744416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Aft>
                <a:spcPts val="500"/>
              </a:spcAft>
              <a:defRPr/>
            </a:pPr>
            <a:r>
              <a:rPr lang="fr-FR" b="1" dirty="0">
                <a:solidFill>
                  <a:schemeClr val="tx1"/>
                </a:solidFill>
                <a:latin typeface="Arial" charset="0"/>
                <a:cs typeface="Arial" charset="0"/>
              </a:rPr>
              <a:t>Un centre hospitalier général</a:t>
            </a:r>
          </a:p>
          <a:p>
            <a:pPr lvl="1">
              <a:buSzPct val="100000"/>
              <a:defRPr/>
            </a:pPr>
            <a:r>
              <a:rPr lang="fr-FR" dirty="0"/>
              <a:t>Prise en charge des soins non programmés (axe 2) </a:t>
            </a:r>
          </a:p>
          <a:p>
            <a:pPr lvl="1">
              <a:buSzPct val="100000"/>
              <a:defRPr/>
            </a:pPr>
            <a:r>
              <a:rPr lang="fr-FR" dirty="0"/>
              <a:t>Offre de soins de proximité</a:t>
            </a:r>
          </a:p>
          <a:p>
            <a:pPr lvl="1">
              <a:buSzPct val="100000"/>
              <a:defRPr/>
            </a:pPr>
            <a:r>
              <a:rPr lang="fr-FR" dirty="0"/>
              <a:t>Médecine de parcours (axe 1)</a:t>
            </a:r>
          </a:p>
          <a:p>
            <a:pPr lvl="1">
              <a:buSzPct val="100000"/>
              <a:defRPr/>
            </a:pPr>
            <a:r>
              <a:rPr lang="fr-FR" dirty="0"/>
              <a:t>Prise en chargé du patient âgé (axe 4)</a:t>
            </a:r>
          </a:p>
          <a:p>
            <a:pPr marL="285750" indent="-285750">
              <a:lnSpc>
                <a:spcPct val="100000"/>
              </a:lnSpc>
              <a:spcAft>
                <a:spcPts val="500"/>
              </a:spcAft>
              <a:defRPr/>
            </a:pPr>
            <a:endParaRPr lang="fr-FR" sz="11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285750" indent="-285750">
              <a:lnSpc>
                <a:spcPct val="100000"/>
              </a:lnSpc>
              <a:spcAft>
                <a:spcPts val="500"/>
              </a:spcAft>
              <a:defRPr/>
            </a:pPr>
            <a:r>
              <a:rPr lang="fr-FR" b="1" dirty="0">
                <a:solidFill>
                  <a:schemeClr val="tx1"/>
                </a:solidFill>
                <a:latin typeface="Arial" charset="0"/>
                <a:cs typeface="Arial" charset="0"/>
              </a:rPr>
              <a:t>Un hôpital de recours, établissement support du </a:t>
            </a:r>
            <a:r>
              <a:rPr lang="fr-FR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GHT Sud 95 – Nord 92 </a:t>
            </a:r>
            <a:endParaRPr lang="fr-FR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>
              <a:buSzPct val="100000"/>
              <a:defRPr/>
            </a:pPr>
            <a:r>
              <a:rPr lang="fr-FR" dirty="0"/>
              <a:t>Structuration des filières territoriales de spécialités intégrées au sein du </a:t>
            </a:r>
            <a:r>
              <a:rPr lang="fr-FR" dirty="0" smtClean="0"/>
              <a:t>GHT</a:t>
            </a:r>
          </a:p>
          <a:p>
            <a:pPr lvl="1">
              <a:buSzPct val="100000"/>
              <a:defRPr/>
            </a:pPr>
            <a:r>
              <a:rPr lang="fr-FR" dirty="0" smtClean="0"/>
              <a:t>Filières d’excellence : maternité de niveau 3, filière complète de cancérologie publique</a:t>
            </a:r>
            <a:endParaRPr lang="fr-FR" dirty="0"/>
          </a:p>
          <a:p>
            <a:pPr lvl="1">
              <a:buSzPct val="100000"/>
              <a:defRPr/>
            </a:pPr>
            <a:r>
              <a:rPr lang="fr-FR" dirty="0"/>
              <a:t>Filières de recours </a:t>
            </a:r>
            <a:r>
              <a:rPr lang="fr-FR" dirty="0" smtClean="0"/>
              <a:t>en lien avec </a:t>
            </a:r>
            <a:r>
              <a:rPr lang="fr-FR" dirty="0"/>
              <a:t>l’AP-HP</a:t>
            </a:r>
          </a:p>
          <a:p>
            <a:pPr lvl="1">
              <a:buSzPct val="100000"/>
              <a:defRPr/>
            </a:pPr>
            <a:r>
              <a:rPr lang="fr-FR" dirty="0"/>
              <a:t>Concentration de plateaux médico-techniques</a:t>
            </a:r>
          </a:p>
          <a:p>
            <a:pPr lvl="1">
              <a:buSzPct val="100000"/>
              <a:defRPr/>
            </a:pPr>
            <a:r>
              <a:rPr lang="fr-FR" dirty="0"/>
              <a:t>Prises en charge innovantes (axe 5), RAAC, chirurgie robotisée</a:t>
            </a:r>
          </a:p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2"/>
          </p:nvPr>
        </p:nvSpPr>
        <p:spPr>
          <a:xfrm>
            <a:off x="5210836" y="1854672"/>
            <a:ext cx="4422683" cy="3744416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Aft>
                <a:spcPts val="500"/>
              </a:spcAft>
              <a:defRPr/>
            </a:pPr>
            <a:r>
              <a:rPr lang="fr-FR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Une concentration forte des spécialités dans le monobloc, dans une logique de parcours</a:t>
            </a:r>
            <a:endParaRPr lang="fr-FR" b="1" i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>
              <a:buSzPct val="100000"/>
              <a:defRPr/>
            </a:pPr>
            <a:r>
              <a:rPr lang="fr-FR" dirty="0"/>
              <a:t>SAU/imagerie/ambulatoire accessibles au RDC</a:t>
            </a:r>
          </a:p>
          <a:p>
            <a:pPr lvl="1">
              <a:buSzPct val="100000"/>
              <a:defRPr/>
            </a:pPr>
            <a:r>
              <a:rPr lang="fr-FR" dirty="0" smtClean="0"/>
              <a:t>Concentration </a:t>
            </a:r>
            <a:r>
              <a:rPr lang="fr-FR" dirty="0"/>
              <a:t>des expertises de spécialité</a:t>
            </a:r>
          </a:p>
          <a:p>
            <a:pPr lvl="1">
              <a:buSzPct val="100000"/>
              <a:defRPr/>
            </a:pPr>
            <a:r>
              <a:rPr lang="fr-FR" dirty="0"/>
              <a:t>Intégration des filières de court et moyen </a:t>
            </a:r>
            <a:r>
              <a:rPr lang="fr-FR" dirty="0" smtClean="0"/>
              <a:t>séjour</a:t>
            </a:r>
          </a:p>
          <a:p>
            <a:pPr lvl="1">
              <a:buSzPct val="100000"/>
              <a:defRPr/>
            </a:pPr>
            <a:r>
              <a:rPr lang="fr-FR" dirty="0" smtClean="0"/>
              <a:t>Distinction programmé (aile Ouest) / non programmé (Est)</a:t>
            </a:r>
            <a:endParaRPr lang="fr-FR" dirty="0"/>
          </a:p>
          <a:p>
            <a:pPr marL="285750" indent="-285750">
              <a:lnSpc>
                <a:spcPct val="100000"/>
              </a:lnSpc>
              <a:spcAft>
                <a:spcPts val="500"/>
              </a:spcAft>
              <a:defRPr/>
            </a:pPr>
            <a:endParaRPr lang="fr-FR" sz="11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285750" indent="-285750">
              <a:lnSpc>
                <a:spcPct val="100000"/>
              </a:lnSpc>
              <a:spcAft>
                <a:spcPts val="500"/>
              </a:spcAft>
              <a:defRPr/>
            </a:pPr>
            <a:r>
              <a:rPr lang="fr-FR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La conciliation de spécialités multiples avec </a:t>
            </a:r>
            <a:r>
              <a:rPr lang="fr-FR" b="1" dirty="0">
                <a:solidFill>
                  <a:schemeClr val="tx1"/>
                </a:solidFill>
                <a:latin typeface="Arial" charset="0"/>
                <a:cs typeface="Arial" charset="0"/>
              </a:rPr>
              <a:t>l’efficience des organisations</a:t>
            </a:r>
          </a:p>
          <a:p>
            <a:pPr lvl="1">
              <a:buSzPct val="100000"/>
              <a:defRPr/>
            </a:pPr>
            <a:r>
              <a:rPr lang="fr-FR" dirty="0"/>
              <a:t>Stabilité capacitaire liée à une DMS performante </a:t>
            </a:r>
            <a:endParaRPr lang="fr-FR" dirty="0" smtClean="0"/>
          </a:p>
          <a:p>
            <a:pPr lvl="1">
              <a:buSzPct val="100000"/>
              <a:defRPr/>
            </a:pPr>
            <a:r>
              <a:rPr lang="fr-FR" dirty="0" smtClean="0"/>
              <a:t>Restructuration </a:t>
            </a:r>
            <a:r>
              <a:rPr lang="fr-FR" dirty="0"/>
              <a:t>des services en unités de 30 lits </a:t>
            </a:r>
          </a:p>
          <a:p>
            <a:pPr lvl="1">
              <a:buSzPct val="100000"/>
              <a:defRPr/>
            </a:pPr>
            <a:r>
              <a:rPr lang="fr-FR" dirty="0"/>
              <a:t>Plateaux techniques / blocs / soins critiques concentrés</a:t>
            </a:r>
          </a:p>
          <a:p>
            <a:pPr lvl="1">
              <a:buSzPct val="100000"/>
              <a:defRPr/>
            </a:pPr>
            <a:r>
              <a:rPr lang="fr-FR" dirty="0" smtClean="0"/>
              <a:t>Coopérations </a:t>
            </a:r>
            <a:r>
              <a:rPr lang="fr-FR" dirty="0"/>
              <a:t>médico-techniques :  LBM de territoire, coordination des PUI</a:t>
            </a:r>
          </a:p>
          <a:p>
            <a:pPr marL="285750" lvl="1" indent="-285750">
              <a:lnSpc>
                <a:spcPct val="100000"/>
              </a:lnSpc>
              <a:spcAft>
                <a:spcPts val="500"/>
              </a:spcAft>
              <a:buSzPct val="100000"/>
              <a:buFont typeface="Wingdings" pitchFamily="2" charset="2"/>
              <a:buChar char="§"/>
              <a:defRPr/>
            </a:pPr>
            <a:endParaRPr lang="fr-FR" sz="11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r>
              <a:rPr lang="fr-FR" b="1" dirty="0" smtClean="0"/>
              <a:t>Un souci de l’évolutivité du bâtiment au service des prises en charge</a:t>
            </a:r>
          </a:p>
          <a:p>
            <a:pPr lvl="1"/>
            <a:r>
              <a:rPr lang="fr-FR" dirty="0" smtClean="0"/>
              <a:t>Continuité des soins critiques et des unités HC</a:t>
            </a:r>
          </a:p>
          <a:p>
            <a:pPr lvl="1"/>
            <a:r>
              <a:rPr lang="fr-FR" dirty="0" smtClean="0"/>
              <a:t>Maintien des doubles circulations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altLang="fr-FR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Les axes du projet </a:t>
            </a:r>
            <a:r>
              <a:rPr lang="fr-FR" altLang="fr-FR" dirty="0">
                <a:solidFill>
                  <a:schemeClr val="tx1"/>
                </a:solidFill>
                <a:latin typeface="Arial" charset="0"/>
                <a:cs typeface="Arial" charset="0"/>
              </a:rPr>
              <a:t>médical </a:t>
            </a:r>
            <a:r>
              <a:rPr lang="fr-FR" altLang="fr-FR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2019-2023 expriment </a:t>
            </a:r>
            <a:r>
              <a:rPr lang="fr-FR" altLang="fr-FR" dirty="0">
                <a:solidFill>
                  <a:schemeClr val="tx1"/>
                </a:solidFill>
                <a:latin typeface="Arial" charset="0"/>
                <a:cs typeface="Arial" charset="0"/>
              </a:rPr>
              <a:t>la double vocation du </a:t>
            </a:r>
            <a:r>
              <a:rPr lang="fr-FR" altLang="fr-FR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CHA</a:t>
            </a:r>
            <a:endParaRPr lang="fr-FR" altLang="fr-FR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altLang="fr-FR" dirty="0">
                <a:solidFill>
                  <a:schemeClr val="tx1"/>
                </a:solidFill>
              </a:rPr>
              <a:t>Un </a:t>
            </a:r>
            <a:r>
              <a:rPr lang="fr-FR" altLang="fr-FR" u="sng" dirty="0">
                <a:solidFill>
                  <a:schemeClr val="tx1"/>
                </a:solidFill>
              </a:rPr>
              <a:t>projet immobilier</a:t>
            </a:r>
            <a:r>
              <a:rPr lang="fr-FR" altLang="fr-FR" dirty="0">
                <a:solidFill>
                  <a:schemeClr val="tx1"/>
                </a:solidFill>
              </a:rPr>
              <a:t> structuré par les parcours, l’efficience et </a:t>
            </a:r>
            <a:r>
              <a:rPr lang="fr-FR" altLang="fr-FR" dirty="0" smtClean="0">
                <a:solidFill>
                  <a:schemeClr val="tx1"/>
                </a:solidFill>
              </a:rPr>
              <a:t>l’évolutivité</a:t>
            </a:r>
            <a:endParaRPr lang="fr-FR" altLang="fr-FR" dirty="0">
              <a:solidFill>
                <a:schemeClr val="tx1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8534ABC9-B0B7-465A-BD48-43EBFF7D2F98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45529" y="1348307"/>
            <a:ext cx="324000" cy="324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</a:pPr>
            <a:r>
              <a:rPr lang="fr-F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210837" y="1348307"/>
            <a:ext cx="324000" cy="324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</a:pPr>
            <a:r>
              <a:rPr lang="fr-F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345529" y="1772816"/>
            <a:ext cx="4361308" cy="0"/>
          </a:xfrm>
          <a:prstGeom prst="line">
            <a:avLst/>
          </a:prstGeom>
          <a:ln w="19050">
            <a:solidFill>
              <a:srgbClr val="645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5210837" y="1772816"/>
            <a:ext cx="4356907" cy="0"/>
          </a:xfrm>
          <a:prstGeom prst="line">
            <a:avLst/>
          </a:prstGeom>
          <a:ln w="19050">
            <a:solidFill>
              <a:srgbClr val="645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riangle isocèle 12"/>
          <p:cNvSpPr/>
          <p:nvPr/>
        </p:nvSpPr>
        <p:spPr bwMode="auto">
          <a:xfrm rot="5400000">
            <a:off x="4483458" y="3601728"/>
            <a:ext cx="1052903" cy="144015"/>
          </a:xfrm>
          <a:prstGeom prst="triangle">
            <a:avLst/>
          </a:prstGeom>
          <a:solidFill>
            <a:schemeClr val="bg1">
              <a:lumMod val="7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fr-FR" sz="1400" dirty="0" err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288704" y="6576751"/>
            <a:ext cx="3888432" cy="22164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</a:pPr>
            <a:endParaRPr lang="fr-FR" sz="1400" dirty="0" err="1" smtClean="0">
              <a:solidFill>
                <a:schemeClr val="tx1">
                  <a:lumMod val="85000"/>
                  <a:lumOff val="15000"/>
                </a:scheme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1473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8985448" y="6525344"/>
            <a:ext cx="831652" cy="252000"/>
          </a:xfrm>
        </p:spPr>
        <p:txBody>
          <a:bodyPr/>
          <a:lstStyle/>
          <a:p>
            <a:pPr>
              <a:defRPr/>
            </a:pPr>
            <a:fld id="{8534ABC9-B0B7-465A-BD48-43EBFF7D2F98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665223" y="5373216"/>
            <a:ext cx="740582" cy="612000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</a:pPr>
            <a:endParaRPr lang="fr-FR" sz="1400" dirty="0" err="1" smtClean="0">
              <a:solidFill>
                <a:schemeClr val="tx1">
                  <a:lumMod val="85000"/>
                  <a:lumOff val="15000"/>
                </a:schemeClr>
              </a:solidFill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 bwMode="auto">
          <a:xfrm rot="2060366">
            <a:off x="4223005" y="5650721"/>
            <a:ext cx="919174" cy="437472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</a:pPr>
            <a:endParaRPr lang="fr-FR" sz="1400" dirty="0" err="1" smtClean="0">
              <a:solidFill>
                <a:schemeClr val="tx1">
                  <a:lumMod val="85000"/>
                  <a:lumOff val="15000"/>
                </a:schemeClr>
              </a:solidFill>
              <a:cs typeface="+mn-cs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276544" y="1052736"/>
            <a:ext cx="5046913" cy="5416212"/>
            <a:chOff x="266466" y="403802"/>
            <a:chExt cx="5483849" cy="5904656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466" y="403802"/>
              <a:ext cx="5483849" cy="5904656"/>
            </a:xfrm>
            <a:prstGeom prst="rect">
              <a:avLst/>
            </a:prstGeom>
          </p:spPr>
        </p:pic>
        <p:sp>
          <p:nvSpPr>
            <p:cNvPr id="53" name="ZoneTexte 52"/>
            <p:cNvSpPr txBox="1"/>
            <p:nvPr/>
          </p:nvSpPr>
          <p:spPr bwMode="auto">
            <a:xfrm>
              <a:off x="422780" y="676222"/>
              <a:ext cx="3612734" cy="5045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fr-FR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R+3</a:t>
              </a:r>
              <a:endParaRPr lang="fr-F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90000"/>
                </a:lnSpc>
              </a:pPr>
              <a:endParaRPr lang="fr-F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90000"/>
                </a:lnSpc>
              </a:pPr>
              <a:endParaRPr lang="fr-F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90000"/>
                </a:lnSpc>
              </a:pPr>
              <a:endParaRPr lang="fr-F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90000"/>
                </a:lnSpc>
              </a:pPr>
              <a:endPara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fr-FR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R+2</a:t>
              </a:r>
              <a:endParaRPr lang="fr-F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90000"/>
                </a:lnSpc>
              </a:pPr>
              <a:endParaRPr lang="fr-F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90000"/>
                </a:lnSpc>
              </a:pPr>
              <a:endParaRPr lang="fr-F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90000"/>
                </a:lnSpc>
              </a:pPr>
              <a:endParaRPr lang="fr-F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90000"/>
                </a:lnSpc>
              </a:pPr>
              <a:endParaRPr lang="fr-F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90000"/>
                </a:lnSpc>
              </a:pPr>
              <a:endParaRPr lang="fr-FR" sz="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fr-FR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R+1</a:t>
              </a:r>
              <a:r>
                <a:rPr lang="fr-F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>
                <a:lnSpc>
                  <a:spcPct val="90000"/>
                </a:lnSpc>
              </a:pPr>
              <a:endParaRPr lang="fr-F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90000"/>
                </a:lnSpc>
              </a:pPr>
              <a:endParaRPr lang="fr-F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90000"/>
                </a:lnSpc>
              </a:pPr>
              <a:endParaRPr lang="fr-F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90000"/>
                </a:lnSpc>
              </a:pPr>
              <a:endPara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90000"/>
                </a:lnSpc>
              </a:pPr>
              <a:endParaRPr lang="fr-FR" sz="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fr-FR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RDC</a:t>
              </a:r>
              <a:endParaRPr lang="fr-F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90000"/>
                </a:lnSpc>
              </a:pPr>
              <a:endParaRPr lang="fr-F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90000"/>
                </a:lnSpc>
              </a:pPr>
              <a:endParaRPr lang="fr-F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90000"/>
                </a:lnSpc>
              </a:pPr>
              <a:endParaRPr lang="fr-F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90000"/>
                </a:lnSpc>
              </a:pPr>
              <a:endParaRPr lang="fr-F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fr-FR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R-1</a:t>
              </a:r>
              <a:r>
                <a:rPr lang="fr-F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>
                <a:lnSpc>
                  <a:spcPct val="90000"/>
                </a:lnSpc>
              </a:pPr>
              <a:endParaRPr lang="fr-F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50837" y="342230"/>
            <a:ext cx="8778692" cy="812680"/>
          </a:xfrm>
        </p:spPr>
        <p:txBody>
          <a:bodyPr/>
          <a:lstStyle/>
          <a:p>
            <a:pPr algn="l"/>
            <a:r>
              <a:rPr lang="fr-FR" sz="2400" dirty="0" smtClean="0"/>
              <a:t>Un bâtiment monobloc structuré par ses principaux flux</a:t>
            </a:r>
            <a:br>
              <a:rPr lang="fr-FR" sz="2400" dirty="0" smtClean="0"/>
            </a:br>
            <a:endParaRPr lang="fr-FR" sz="2400" dirty="0">
              <a:solidFill>
                <a:srgbClr val="645091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6058714" y="5910076"/>
            <a:ext cx="3173618" cy="764026"/>
            <a:chOff x="6289417" y="5949280"/>
            <a:chExt cx="2976763" cy="720080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3"/>
            <a:srcRect t="32756" b="48188"/>
            <a:stretch/>
          </p:blipFill>
          <p:spPr>
            <a:xfrm>
              <a:off x="6289417" y="6164040"/>
              <a:ext cx="2944836" cy="288032"/>
            </a:xfrm>
            <a:prstGeom prst="rect">
              <a:avLst/>
            </a:prstGeom>
          </p:spPr>
        </p:pic>
        <p:pic>
          <p:nvPicPr>
            <p:cNvPr id="55" name="Image 54"/>
            <p:cNvPicPr>
              <a:picLocks noChangeAspect="1"/>
            </p:cNvPicPr>
            <p:nvPr/>
          </p:nvPicPr>
          <p:blipFill rotWithShape="1">
            <a:blip r:embed="rId3"/>
            <a:srcRect b="83347"/>
            <a:stretch/>
          </p:blipFill>
          <p:spPr>
            <a:xfrm>
              <a:off x="6296386" y="5949280"/>
              <a:ext cx="2944836" cy="251708"/>
            </a:xfrm>
            <a:prstGeom prst="rect">
              <a:avLst/>
            </a:prstGeom>
          </p:spPr>
        </p:pic>
        <p:pic>
          <p:nvPicPr>
            <p:cNvPr id="56" name="Image 55"/>
            <p:cNvPicPr>
              <a:picLocks noChangeAspect="1"/>
            </p:cNvPicPr>
            <p:nvPr/>
          </p:nvPicPr>
          <p:blipFill rotWithShape="1">
            <a:blip r:embed="rId3"/>
            <a:srcRect l="1178" t="66483" r="-1178" b="14461"/>
            <a:stretch/>
          </p:blipFill>
          <p:spPr>
            <a:xfrm>
              <a:off x="6321344" y="6381328"/>
              <a:ext cx="2944836" cy="288032"/>
            </a:xfrm>
            <a:prstGeom prst="rect">
              <a:avLst/>
            </a:prstGeom>
          </p:spPr>
        </p:pic>
      </p:grpSp>
      <p:sp>
        <p:nvSpPr>
          <p:cNvPr id="57" name="ZoneTexte 56"/>
          <p:cNvSpPr txBox="1"/>
          <p:nvPr/>
        </p:nvSpPr>
        <p:spPr bwMode="auto">
          <a:xfrm>
            <a:off x="5529064" y="904159"/>
            <a:ext cx="4232919" cy="507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500"/>
              </a:spcAft>
              <a:buClr>
                <a:srgbClr val="645091"/>
              </a:buClr>
              <a:buSzPct val="100000"/>
              <a:buFont typeface="Wingdings" pitchFamily="2" charset="2"/>
              <a:buChar char="§"/>
              <a:defRPr/>
            </a:pPr>
            <a:r>
              <a:rPr lang="fr-FR" sz="1400" b="1" dirty="0" smtClean="0">
                <a:ea typeface="Calibri" pitchFamily="34" charset="0"/>
              </a:rPr>
              <a:t>Le RDC concentre les principaux flux  </a:t>
            </a:r>
            <a:r>
              <a:rPr lang="fr-FR" sz="1400" dirty="0" smtClean="0">
                <a:ea typeface="Calibri" pitchFamily="34" charset="0"/>
              </a:rPr>
              <a:t>(&gt;1300 patients /j) </a:t>
            </a:r>
            <a:r>
              <a:rPr lang="fr-FR" sz="1400" b="1" dirty="0" smtClean="0">
                <a:ea typeface="Calibri" pitchFamily="34" charset="0"/>
              </a:rPr>
              <a:t>entre le plateau ambulatoire, le SAU/UHCD</a:t>
            </a:r>
            <a:r>
              <a:rPr lang="fr-FR" sz="1400" b="1" dirty="0">
                <a:ea typeface="Calibri" pitchFamily="34" charset="0"/>
              </a:rPr>
              <a:t>, </a:t>
            </a:r>
            <a:r>
              <a:rPr lang="fr-FR" sz="1400" b="1" dirty="0" smtClean="0">
                <a:ea typeface="Calibri" pitchFamily="34" charset="0"/>
              </a:rPr>
              <a:t>et l’imagerie</a:t>
            </a:r>
            <a:endParaRPr lang="fr-FR" sz="1400" dirty="0" smtClean="0">
              <a:ea typeface="Calibri" pitchFamily="34" charset="0"/>
            </a:endParaRPr>
          </a:p>
          <a:p>
            <a:pPr marL="285750" indent="-285750">
              <a:spcAft>
                <a:spcPts val="500"/>
              </a:spcAft>
              <a:buClr>
                <a:srgbClr val="645091"/>
              </a:buClr>
              <a:buSzPct val="100000"/>
              <a:buFont typeface="Wingdings" pitchFamily="2" charset="2"/>
              <a:buChar char="§"/>
              <a:defRPr/>
            </a:pPr>
            <a:endParaRPr lang="fr-FR" sz="900" dirty="0" smtClean="0">
              <a:ea typeface="Calibri" pitchFamily="34" charset="0"/>
            </a:endParaRPr>
          </a:p>
          <a:p>
            <a:pPr marL="285750" indent="-285750">
              <a:spcAft>
                <a:spcPts val="500"/>
              </a:spcAft>
              <a:buClr>
                <a:srgbClr val="645091"/>
              </a:buClr>
              <a:buSzPct val="100000"/>
              <a:buFont typeface="Wingdings" pitchFamily="2" charset="2"/>
              <a:buChar char="§"/>
              <a:defRPr/>
            </a:pPr>
            <a:r>
              <a:rPr lang="fr-FR" sz="1400" b="1" dirty="0" smtClean="0">
                <a:ea typeface="Calibri" pitchFamily="34" charset="0"/>
              </a:rPr>
              <a:t>Le R+1 connecte au bloc existant les plateaux techniques, </a:t>
            </a:r>
            <a:r>
              <a:rPr lang="fr-FR" sz="1400" dirty="0" smtClean="0">
                <a:ea typeface="Calibri" pitchFamily="34" charset="0"/>
              </a:rPr>
              <a:t>et 26 lits de </a:t>
            </a:r>
            <a:r>
              <a:rPr lang="fr-FR" sz="1400" b="1" dirty="0" smtClean="0">
                <a:ea typeface="Calibri" pitchFamily="34" charset="0"/>
              </a:rPr>
              <a:t>soins critiques </a:t>
            </a:r>
            <a:r>
              <a:rPr lang="fr-FR" sz="1400" dirty="0" smtClean="0">
                <a:ea typeface="Calibri" pitchFamily="34" charset="0"/>
              </a:rPr>
              <a:t>adultes, extensibles sur 90 lits d’HC</a:t>
            </a:r>
          </a:p>
          <a:p>
            <a:pPr marL="285750" indent="-285750">
              <a:spcAft>
                <a:spcPts val="500"/>
              </a:spcAft>
              <a:buClr>
                <a:srgbClr val="645091"/>
              </a:buClr>
              <a:buSzPct val="100000"/>
              <a:buFont typeface="Wingdings" pitchFamily="2" charset="2"/>
              <a:buChar char="§"/>
              <a:defRPr/>
            </a:pPr>
            <a:endParaRPr lang="fr-FR" sz="900" dirty="0">
              <a:ea typeface="Calibri" pitchFamily="34" charset="0"/>
            </a:endParaRPr>
          </a:p>
          <a:p>
            <a:pPr marL="285750" indent="-285750">
              <a:spcAft>
                <a:spcPts val="500"/>
              </a:spcAft>
              <a:buClr>
                <a:srgbClr val="645091"/>
              </a:buClr>
              <a:buSzPct val="100000"/>
              <a:buFont typeface="Wingdings" pitchFamily="2" charset="2"/>
              <a:buChar char="§"/>
              <a:defRPr/>
            </a:pPr>
            <a:r>
              <a:rPr lang="fr-FR" sz="1400" b="1" dirty="0" smtClean="0">
                <a:ea typeface="Calibri" pitchFamily="34" charset="0"/>
              </a:rPr>
              <a:t>En aile Est</a:t>
            </a:r>
            <a:r>
              <a:rPr lang="fr-FR" sz="1400" dirty="0" smtClean="0">
                <a:ea typeface="Calibri" pitchFamily="34" charset="0"/>
              </a:rPr>
              <a:t> :</a:t>
            </a:r>
            <a:endParaRPr lang="fr-FR" sz="1400" b="1" dirty="0" smtClean="0">
              <a:ea typeface="Calibri" pitchFamily="34" charset="0"/>
            </a:endParaRPr>
          </a:p>
          <a:p>
            <a:pPr marL="742950" lvl="1" indent="-285750">
              <a:spcAft>
                <a:spcPts val="500"/>
              </a:spcAft>
              <a:buClr>
                <a:srgbClr val="64509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sz="1200" b="1" dirty="0" smtClean="0">
                <a:ea typeface="Calibri" pitchFamily="34" charset="0"/>
              </a:rPr>
              <a:t>l’axe rouge </a:t>
            </a:r>
            <a:r>
              <a:rPr lang="fr-FR" sz="1200" dirty="0" smtClean="0">
                <a:ea typeface="Calibri" pitchFamily="34" charset="0"/>
              </a:rPr>
              <a:t>donne un accès direct, depuis 2 niveaux, au SAU, soins critiques, blocs, salles de naissance, néonatalogi</a:t>
            </a:r>
          </a:p>
          <a:p>
            <a:pPr marL="742950" lvl="1" indent="-285750">
              <a:spcAft>
                <a:spcPts val="500"/>
              </a:spcAft>
              <a:buClr>
                <a:srgbClr val="64509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sz="1200" b="1" dirty="0" smtClean="0">
                <a:ea typeface="Calibri" pitchFamily="34" charset="0"/>
              </a:rPr>
              <a:t>le pôle Femme Mère Enfant </a:t>
            </a:r>
            <a:r>
              <a:rPr lang="fr-FR" sz="1200" dirty="0" smtClean="0">
                <a:ea typeface="Calibri" pitchFamily="34" charset="0"/>
              </a:rPr>
              <a:t>est regroupé aux R+1 (plateau technique) et R+2 (HC / ambu)</a:t>
            </a:r>
          </a:p>
          <a:p>
            <a:pPr marL="285750" indent="-285750">
              <a:spcAft>
                <a:spcPts val="500"/>
              </a:spcAft>
              <a:buClr>
                <a:srgbClr val="645091"/>
              </a:buClr>
              <a:buSzPct val="100000"/>
              <a:buFont typeface="Wingdings" pitchFamily="2" charset="2"/>
              <a:buChar char="§"/>
              <a:defRPr/>
            </a:pPr>
            <a:endParaRPr lang="fr-FR" sz="900" dirty="0" smtClean="0">
              <a:ea typeface="Calibri" pitchFamily="34" charset="0"/>
            </a:endParaRPr>
          </a:p>
          <a:p>
            <a:pPr marL="285750" indent="-285750">
              <a:spcAft>
                <a:spcPts val="500"/>
              </a:spcAft>
              <a:buClr>
                <a:srgbClr val="645091"/>
              </a:buClr>
              <a:buSzPct val="100000"/>
              <a:buFont typeface="Wingdings" pitchFamily="2" charset="2"/>
              <a:buChar char="§"/>
              <a:defRPr/>
            </a:pPr>
            <a:r>
              <a:rPr lang="fr-FR" sz="1400" b="1" dirty="0">
                <a:ea typeface="Calibri" pitchFamily="34" charset="0"/>
              </a:rPr>
              <a:t>Le </a:t>
            </a:r>
            <a:r>
              <a:rPr lang="fr-FR" sz="1400" b="1" dirty="0" smtClean="0">
                <a:ea typeface="Calibri" pitchFamily="34" charset="0"/>
              </a:rPr>
              <a:t>R+2 et le R+3 sont dédiés </a:t>
            </a:r>
            <a:r>
              <a:rPr lang="fr-FR" sz="1400" b="1" dirty="0">
                <a:ea typeface="Calibri" pitchFamily="34" charset="0"/>
              </a:rPr>
              <a:t>aux fonctions </a:t>
            </a:r>
            <a:r>
              <a:rPr lang="fr-FR" sz="1400" b="1" dirty="0" smtClean="0">
                <a:ea typeface="Calibri" pitchFamily="34" charset="0"/>
              </a:rPr>
              <a:t>d’hébergement (HC, SSR), aux laboratoires et au tertiaire</a:t>
            </a:r>
          </a:p>
          <a:p>
            <a:pPr marL="285750" indent="-285750">
              <a:spcAft>
                <a:spcPts val="500"/>
              </a:spcAft>
              <a:buClr>
                <a:srgbClr val="645091"/>
              </a:buClr>
              <a:buSzPct val="100000"/>
              <a:buFont typeface="Wingdings" pitchFamily="2" charset="2"/>
              <a:buChar char="§"/>
              <a:defRPr/>
            </a:pPr>
            <a:endParaRPr lang="fr-FR" sz="900" b="1" dirty="0" smtClean="0">
              <a:ea typeface="Calibri" pitchFamily="34" charset="0"/>
            </a:endParaRPr>
          </a:p>
          <a:p>
            <a:pPr marL="285750" indent="-285750">
              <a:spcAft>
                <a:spcPts val="500"/>
              </a:spcAft>
              <a:buClr>
                <a:srgbClr val="645091"/>
              </a:buClr>
              <a:buSzPct val="100000"/>
              <a:buFont typeface="Wingdings" pitchFamily="2" charset="2"/>
              <a:buChar char="§"/>
              <a:defRPr/>
            </a:pPr>
            <a:r>
              <a:rPr lang="fr-FR" sz="1400" b="1" dirty="0" smtClean="0">
                <a:ea typeface="Calibri" pitchFamily="34" charset="0"/>
              </a:rPr>
              <a:t>Le R-1 est la plateforme logistique de l’hôpital </a:t>
            </a:r>
            <a:r>
              <a:rPr lang="fr-FR" sz="1400" dirty="0" smtClean="0">
                <a:ea typeface="Calibri" pitchFamily="34" charset="0"/>
              </a:rPr>
              <a:t>: quai, pharmacie, cuisine, magasins, logistiques, services techniques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288704" y="6576751"/>
            <a:ext cx="3888432" cy="22164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</a:pPr>
            <a:endParaRPr lang="fr-FR" sz="1400" dirty="0" err="1" smtClean="0">
              <a:solidFill>
                <a:schemeClr val="tx1">
                  <a:lumMod val="85000"/>
                  <a:lumOff val="15000"/>
                </a:scheme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9669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 smtClean="0"/>
              <a:t>Présentation de l’opération du CH d’Argenteuil</a:t>
            </a:r>
          </a:p>
          <a:p>
            <a:r>
              <a:rPr lang="fr-FR" b="1" dirty="0" smtClean="0"/>
              <a:t>De l’approche initiale du projet à la désignation du groupement lauréat du concours</a:t>
            </a:r>
          </a:p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8534ABC9-B0B7-465A-BD48-43EBFF7D2F98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15200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350837" y="1409399"/>
            <a:ext cx="9216000" cy="425184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</a:pPr>
            <a:endParaRPr lang="fr-FR" sz="1400" dirty="0" err="1" smtClean="0">
              <a:solidFill>
                <a:schemeClr val="tx1">
                  <a:lumMod val="85000"/>
                  <a:lumOff val="15000"/>
                </a:schemeClr>
              </a:solidFill>
              <a:cs typeface="+mn-cs"/>
            </a:endParaRPr>
          </a:p>
        </p:txBody>
      </p:sp>
      <p:sp>
        <p:nvSpPr>
          <p:cNvPr id="48" name="ZoneTexte 47"/>
          <p:cNvSpPr txBox="1"/>
          <p:nvPr/>
        </p:nvSpPr>
        <p:spPr bwMode="auto">
          <a:xfrm>
            <a:off x="4796001" y="3717204"/>
            <a:ext cx="1224136" cy="42473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COPERMO-</a:t>
            </a:r>
            <a:r>
              <a:rPr lang="fr-FR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investissement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particularité du calendrier de validation de l’opération du CHA s’est traduite par une procédure structurellement longue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350837" y="1486049"/>
            <a:ext cx="9209948" cy="358775"/>
          </a:xfrm>
        </p:spPr>
        <p:txBody>
          <a:bodyPr/>
          <a:lstStyle/>
          <a:p>
            <a:pPr algn="ctr"/>
            <a:r>
              <a:rPr lang="fr-FR" sz="1400" dirty="0" smtClean="0"/>
              <a:t>Procédure COPERMO / CNIS du CHA</a:t>
            </a:r>
            <a:endParaRPr lang="fr-FR" sz="1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8534ABC9-B0B7-465A-BD48-43EBFF7D2F98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581012" y="2319380"/>
            <a:ext cx="8784976" cy="0"/>
          </a:xfrm>
          <a:prstGeom prst="straightConnector1">
            <a:avLst/>
          </a:prstGeom>
          <a:ln w="28575">
            <a:solidFill>
              <a:srgbClr val="64509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 bwMode="auto">
          <a:xfrm>
            <a:off x="489197" y="3041552"/>
            <a:ext cx="833089" cy="424732"/>
          </a:xfrm>
          <a:prstGeom prst="rect">
            <a:avLst/>
          </a:prstGeom>
          <a:noFill/>
          <a:ln w="9525">
            <a:solidFill>
              <a:srgbClr val="645091"/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200" b="1" dirty="0" smtClean="0">
                <a:solidFill>
                  <a:srgbClr val="645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</a:t>
            </a:r>
          </a:p>
          <a:p>
            <a:pPr algn="ctr">
              <a:lnSpc>
                <a:spcPct val="90000"/>
              </a:lnSpc>
            </a:pPr>
            <a:r>
              <a:rPr lang="fr-FR" sz="1200" b="1" dirty="0" smtClean="0">
                <a:solidFill>
                  <a:srgbClr val="645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ARS</a:t>
            </a:r>
          </a:p>
        </p:txBody>
      </p:sp>
      <p:sp>
        <p:nvSpPr>
          <p:cNvPr id="18" name="ZoneTexte 17"/>
          <p:cNvSpPr txBox="1"/>
          <p:nvPr/>
        </p:nvSpPr>
        <p:spPr bwMode="auto">
          <a:xfrm>
            <a:off x="1194139" y="3717204"/>
            <a:ext cx="1224136" cy="42473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COPERMO-</a:t>
            </a:r>
            <a:r>
              <a:rPr lang="fr-FR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investissement</a:t>
            </a:r>
          </a:p>
        </p:txBody>
      </p:sp>
      <p:cxnSp>
        <p:nvCxnSpPr>
          <p:cNvPr id="20" name="Connecteur en angle 19"/>
          <p:cNvCxnSpPr>
            <a:stCxn id="11" idx="3"/>
            <a:endCxn id="18" idx="0"/>
          </p:cNvCxnSpPr>
          <p:nvPr/>
        </p:nvCxnSpPr>
        <p:spPr>
          <a:xfrm>
            <a:off x="1322286" y="3253918"/>
            <a:ext cx="483921" cy="463286"/>
          </a:xfrm>
          <a:prstGeom prst="bentConnector2">
            <a:avLst/>
          </a:prstGeom>
          <a:ln>
            <a:solidFill>
              <a:srgbClr val="64509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 bwMode="auto">
          <a:xfrm>
            <a:off x="2290128" y="3041552"/>
            <a:ext cx="833089" cy="424732"/>
          </a:xfrm>
          <a:prstGeom prst="rect">
            <a:avLst/>
          </a:prstGeom>
          <a:noFill/>
          <a:ln w="9525">
            <a:solidFill>
              <a:srgbClr val="645091"/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200" b="1" dirty="0" smtClean="0">
                <a:solidFill>
                  <a:srgbClr val="645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</a:t>
            </a:r>
          </a:p>
          <a:p>
            <a:pPr algn="ctr">
              <a:lnSpc>
                <a:spcPct val="90000"/>
              </a:lnSpc>
            </a:pPr>
            <a:r>
              <a:rPr lang="fr-FR" sz="1200" b="1" dirty="0" smtClean="0">
                <a:solidFill>
                  <a:srgbClr val="645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ARS</a:t>
            </a:r>
          </a:p>
        </p:txBody>
      </p:sp>
      <p:cxnSp>
        <p:nvCxnSpPr>
          <p:cNvPr id="31" name="Connecteur en angle 30"/>
          <p:cNvCxnSpPr>
            <a:stCxn id="18" idx="3"/>
            <a:endCxn id="28" idx="2"/>
          </p:cNvCxnSpPr>
          <p:nvPr/>
        </p:nvCxnSpPr>
        <p:spPr>
          <a:xfrm flipV="1">
            <a:off x="2418275" y="3466284"/>
            <a:ext cx="288398" cy="463286"/>
          </a:xfrm>
          <a:prstGeom prst="bent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 bwMode="auto">
          <a:xfrm>
            <a:off x="2995070" y="3717204"/>
            <a:ext cx="1224136" cy="42473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COPERMO-</a:t>
            </a:r>
            <a:r>
              <a:rPr lang="fr-FR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investissement</a:t>
            </a:r>
          </a:p>
        </p:txBody>
      </p:sp>
      <p:cxnSp>
        <p:nvCxnSpPr>
          <p:cNvPr id="38" name="Connecteur en angle 37"/>
          <p:cNvCxnSpPr>
            <a:stCxn id="28" idx="3"/>
            <a:endCxn id="36" idx="0"/>
          </p:cNvCxnSpPr>
          <p:nvPr/>
        </p:nvCxnSpPr>
        <p:spPr>
          <a:xfrm>
            <a:off x="3123217" y="3253918"/>
            <a:ext cx="483921" cy="463286"/>
          </a:xfrm>
          <a:prstGeom prst="bentConnector2">
            <a:avLst/>
          </a:prstGeom>
          <a:ln>
            <a:solidFill>
              <a:srgbClr val="64509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 bwMode="auto">
          <a:xfrm>
            <a:off x="4091059" y="5003620"/>
            <a:ext cx="833089" cy="258532"/>
          </a:xfrm>
          <a:prstGeom prst="rect">
            <a:avLst/>
          </a:prstGeom>
          <a:noFill/>
          <a:ln w="9525">
            <a:solidFill>
              <a:srgbClr val="00B7E4"/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200" b="1" dirty="0" smtClean="0">
                <a:solidFill>
                  <a:srgbClr val="00B7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SGPI</a:t>
            </a:r>
          </a:p>
        </p:txBody>
      </p:sp>
      <p:cxnSp>
        <p:nvCxnSpPr>
          <p:cNvPr id="42" name="Connecteur en angle 41"/>
          <p:cNvCxnSpPr>
            <a:stCxn id="36" idx="3"/>
            <a:endCxn id="41" idx="0"/>
          </p:cNvCxnSpPr>
          <p:nvPr/>
        </p:nvCxnSpPr>
        <p:spPr>
          <a:xfrm>
            <a:off x="4219206" y="3929570"/>
            <a:ext cx="288398" cy="1074050"/>
          </a:xfrm>
          <a:prstGeom prst="bent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utoShape 2" descr="Image result for ti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" name="AutoShape 4" descr="Image result for ti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49" name="Connecteur en angle 48"/>
          <p:cNvCxnSpPr>
            <a:stCxn id="41" idx="3"/>
            <a:endCxn id="48" idx="2"/>
          </p:cNvCxnSpPr>
          <p:nvPr/>
        </p:nvCxnSpPr>
        <p:spPr>
          <a:xfrm flipV="1">
            <a:off x="4924148" y="4141936"/>
            <a:ext cx="483921" cy="990950"/>
          </a:xfrm>
          <a:prstGeom prst="bentConnector2">
            <a:avLst/>
          </a:prstGeom>
          <a:ln>
            <a:solidFill>
              <a:srgbClr val="00B7E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e 23"/>
          <p:cNvGrpSpPr/>
          <p:nvPr/>
        </p:nvGrpSpPr>
        <p:grpSpPr>
          <a:xfrm>
            <a:off x="2118698" y="3825064"/>
            <a:ext cx="1300851" cy="880058"/>
            <a:chOff x="2644993" y="2780968"/>
            <a:chExt cx="1300851" cy="880058"/>
          </a:xfrm>
        </p:grpSpPr>
        <p:sp>
          <p:nvSpPr>
            <p:cNvPr id="21" name="Étoile à 5 branches 20"/>
            <p:cNvSpPr/>
            <p:nvPr/>
          </p:nvSpPr>
          <p:spPr bwMode="auto">
            <a:xfrm>
              <a:off x="3139055" y="2780968"/>
              <a:ext cx="180000" cy="180000"/>
            </a:xfrm>
            <a:prstGeom prst="star5">
              <a:avLst/>
            </a:prstGeom>
            <a:solidFill>
              <a:srgbClr val="C00000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fontAlgn="auto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</a:pPr>
              <a:endParaRPr lang="fr-FR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+mn-cs"/>
              </a:endParaRPr>
            </a:p>
          </p:txBody>
        </p:sp>
        <p:sp>
          <p:nvSpPr>
            <p:cNvPr id="25" name="ZoneTexte 24"/>
            <p:cNvSpPr txBox="1"/>
            <p:nvPr/>
          </p:nvSpPr>
          <p:spPr bwMode="auto">
            <a:xfrm>
              <a:off x="2671327" y="3124640"/>
              <a:ext cx="1209507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fr-FR" sz="1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Eligibilité</a:t>
              </a:r>
            </a:p>
          </p:txBody>
        </p:sp>
        <p:sp>
          <p:nvSpPr>
            <p:cNvPr id="51" name="Ellipse 50"/>
            <p:cNvSpPr/>
            <p:nvPr/>
          </p:nvSpPr>
          <p:spPr bwMode="auto">
            <a:xfrm>
              <a:off x="2644993" y="3405760"/>
              <a:ext cx="252000" cy="252000"/>
            </a:xfrm>
            <a:prstGeom prst="ellipse">
              <a:avLst/>
            </a:prstGeom>
            <a:solidFill>
              <a:srgbClr val="00B050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fontAlgn="auto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</a:pPr>
              <a:endParaRPr lang="fr-FR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+mn-cs"/>
              </a:endParaRPr>
            </a:p>
          </p:txBody>
        </p:sp>
        <p:sp>
          <p:nvSpPr>
            <p:cNvPr id="73" name="ZoneTexte 72"/>
            <p:cNvSpPr txBox="1"/>
            <p:nvPr/>
          </p:nvSpPr>
          <p:spPr bwMode="auto">
            <a:xfrm>
              <a:off x="2873409" y="3402494"/>
              <a:ext cx="1072435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fr-FR" sz="12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mars 2019</a:t>
              </a:r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3944870" y="3253918"/>
            <a:ext cx="1346771" cy="787130"/>
            <a:chOff x="4524452" y="2173798"/>
            <a:chExt cx="1346771" cy="787130"/>
          </a:xfrm>
        </p:grpSpPr>
        <p:sp>
          <p:nvSpPr>
            <p:cNvPr id="26" name="Étoile à 5 branches 25"/>
            <p:cNvSpPr/>
            <p:nvPr/>
          </p:nvSpPr>
          <p:spPr bwMode="auto">
            <a:xfrm>
              <a:off x="4992542" y="2780928"/>
              <a:ext cx="180000" cy="180000"/>
            </a:xfrm>
            <a:prstGeom prst="star5">
              <a:avLst/>
            </a:prstGeom>
            <a:solidFill>
              <a:srgbClr val="C00000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fontAlgn="auto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</a:pPr>
              <a:endParaRPr lang="fr-FR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+mn-cs"/>
              </a:endParaRPr>
            </a:p>
          </p:txBody>
        </p:sp>
        <p:sp>
          <p:nvSpPr>
            <p:cNvPr id="27" name="ZoneTexte 26"/>
            <p:cNvSpPr txBox="1"/>
            <p:nvPr/>
          </p:nvSpPr>
          <p:spPr bwMode="auto">
            <a:xfrm>
              <a:off x="4524452" y="2438633"/>
              <a:ext cx="1209507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fr-FR" sz="1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Complétude</a:t>
              </a:r>
            </a:p>
          </p:txBody>
        </p:sp>
        <p:sp>
          <p:nvSpPr>
            <p:cNvPr id="54" name="Ellipse 53"/>
            <p:cNvSpPr/>
            <p:nvPr/>
          </p:nvSpPr>
          <p:spPr bwMode="auto">
            <a:xfrm>
              <a:off x="4558296" y="2177064"/>
              <a:ext cx="252000" cy="252000"/>
            </a:xfrm>
            <a:prstGeom prst="ellipse">
              <a:avLst/>
            </a:prstGeom>
            <a:solidFill>
              <a:srgbClr val="00B050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fontAlgn="auto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</a:pPr>
              <a:endParaRPr lang="fr-FR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+mn-cs"/>
              </a:endParaRPr>
            </a:p>
          </p:txBody>
        </p:sp>
        <p:sp>
          <p:nvSpPr>
            <p:cNvPr id="74" name="ZoneTexte 73"/>
            <p:cNvSpPr txBox="1"/>
            <p:nvPr/>
          </p:nvSpPr>
          <p:spPr bwMode="auto">
            <a:xfrm>
              <a:off x="4798788" y="2173798"/>
              <a:ext cx="1072435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fr-FR" sz="12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</a:t>
              </a:r>
              <a:r>
                <a:rPr lang="fr-FR" sz="12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uil. 2019</a:t>
              </a: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5212733" y="4660452"/>
            <a:ext cx="1324443" cy="856740"/>
            <a:chOff x="5493548" y="954749"/>
            <a:chExt cx="1324443" cy="856740"/>
          </a:xfrm>
        </p:grpSpPr>
        <p:sp>
          <p:nvSpPr>
            <p:cNvPr id="56" name="Étoile à 5 branches 55"/>
            <p:cNvSpPr/>
            <p:nvPr/>
          </p:nvSpPr>
          <p:spPr bwMode="auto">
            <a:xfrm>
              <a:off x="5598884" y="986675"/>
              <a:ext cx="180000" cy="180000"/>
            </a:xfrm>
            <a:prstGeom prst="star5">
              <a:avLst/>
            </a:prstGeom>
            <a:solidFill>
              <a:srgbClr val="00B7E4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fontAlgn="auto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</a:pPr>
              <a:endParaRPr lang="fr-FR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+mn-cs"/>
              </a:endParaRPr>
            </a:p>
          </p:txBody>
        </p:sp>
        <p:sp>
          <p:nvSpPr>
            <p:cNvPr id="57" name="ZoneTexte 56"/>
            <p:cNvSpPr txBox="1"/>
            <p:nvPr/>
          </p:nvSpPr>
          <p:spPr bwMode="auto">
            <a:xfrm>
              <a:off x="5521847" y="954749"/>
              <a:ext cx="1198525" cy="424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fr-FR" sz="1200" b="1" dirty="0" smtClean="0">
                  <a:solidFill>
                    <a:srgbClr val="00B7E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Contre-expertise</a:t>
              </a:r>
            </a:p>
          </p:txBody>
        </p:sp>
        <p:sp>
          <p:nvSpPr>
            <p:cNvPr id="38919" name="ZoneTexte 38918"/>
            <p:cNvSpPr txBox="1"/>
            <p:nvPr/>
          </p:nvSpPr>
          <p:spPr bwMode="auto">
            <a:xfrm>
              <a:off x="5745556" y="1502223"/>
              <a:ext cx="1072435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fr-FR" sz="1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déc. 2019</a:t>
              </a:r>
            </a:p>
          </p:txBody>
        </p:sp>
        <p:sp>
          <p:nvSpPr>
            <p:cNvPr id="3" name="Multiplier 2"/>
            <p:cNvSpPr/>
            <p:nvPr/>
          </p:nvSpPr>
          <p:spPr bwMode="auto">
            <a:xfrm>
              <a:off x="5493548" y="1451489"/>
              <a:ext cx="360000" cy="360000"/>
            </a:xfrm>
            <a:prstGeom prst="mathMultiply">
              <a:avLst/>
            </a:prstGeom>
            <a:solidFill>
              <a:srgbClr val="FF0000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fontAlgn="auto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</a:pPr>
              <a:endParaRPr lang="fr-FR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+mn-cs"/>
              </a:endParaRPr>
            </a:p>
          </p:txBody>
        </p:sp>
      </p:grpSp>
      <p:sp>
        <p:nvSpPr>
          <p:cNvPr id="52" name="ZoneTexte 51"/>
          <p:cNvSpPr txBox="1"/>
          <p:nvPr/>
        </p:nvSpPr>
        <p:spPr bwMode="auto">
          <a:xfrm>
            <a:off x="5891990" y="3041552"/>
            <a:ext cx="833089" cy="424732"/>
          </a:xfrm>
          <a:prstGeom prst="rect">
            <a:avLst/>
          </a:prstGeom>
          <a:noFill/>
          <a:ln w="9525">
            <a:solidFill>
              <a:srgbClr val="645091"/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200" b="1" dirty="0" smtClean="0">
                <a:solidFill>
                  <a:srgbClr val="645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</a:t>
            </a:r>
          </a:p>
          <a:p>
            <a:pPr algn="ctr">
              <a:lnSpc>
                <a:spcPct val="90000"/>
              </a:lnSpc>
            </a:pPr>
            <a:r>
              <a:rPr lang="fr-FR" sz="1200" b="1" dirty="0" smtClean="0">
                <a:solidFill>
                  <a:srgbClr val="645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ARS</a:t>
            </a:r>
          </a:p>
        </p:txBody>
      </p:sp>
      <p:sp>
        <p:nvSpPr>
          <p:cNvPr id="53" name="ZoneTexte 52"/>
          <p:cNvSpPr txBox="1"/>
          <p:nvPr/>
        </p:nvSpPr>
        <p:spPr bwMode="auto">
          <a:xfrm>
            <a:off x="6596932" y="5003620"/>
            <a:ext cx="833089" cy="258532"/>
          </a:xfrm>
          <a:prstGeom prst="rect">
            <a:avLst/>
          </a:prstGeom>
          <a:noFill/>
          <a:ln w="9525">
            <a:solidFill>
              <a:srgbClr val="00B7E4"/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200" b="1" dirty="0" smtClean="0">
                <a:solidFill>
                  <a:srgbClr val="00B7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SGPI</a:t>
            </a:r>
          </a:p>
        </p:txBody>
      </p:sp>
      <p:cxnSp>
        <p:nvCxnSpPr>
          <p:cNvPr id="61" name="Connecteur en angle 60"/>
          <p:cNvCxnSpPr>
            <a:stCxn id="48" idx="3"/>
            <a:endCxn id="52" idx="2"/>
          </p:cNvCxnSpPr>
          <p:nvPr/>
        </p:nvCxnSpPr>
        <p:spPr>
          <a:xfrm flipV="1">
            <a:off x="6020137" y="3466284"/>
            <a:ext cx="288398" cy="463286"/>
          </a:xfrm>
          <a:prstGeom prst="bent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en angle 61"/>
          <p:cNvCxnSpPr>
            <a:stCxn id="52" idx="3"/>
            <a:endCxn id="53" idx="0"/>
          </p:cNvCxnSpPr>
          <p:nvPr/>
        </p:nvCxnSpPr>
        <p:spPr>
          <a:xfrm>
            <a:off x="6725079" y="3253918"/>
            <a:ext cx="288398" cy="1749702"/>
          </a:xfrm>
          <a:prstGeom prst="bentConnector2">
            <a:avLst/>
          </a:prstGeom>
          <a:ln>
            <a:solidFill>
              <a:srgbClr val="64509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ZoneTexte 63"/>
          <p:cNvSpPr txBox="1"/>
          <p:nvPr/>
        </p:nvSpPr>
        <p:spPr bwMode="auto">
          <a:xfrm>
            <a:off x="7301874" y="3717204"/>
            <a:ext cx="1224136" cy="42473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COPIL -</a:t>
            </a:r>
            <a:r>
              <a:rPr lang="fr-FR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investissement</a:t>
            </a:r>
          </a:p>
        </p:txBody>
      </p:sp>
      <p:cxnSp>
        <p:nvCxnSpPr>
          <p:cNvPr id="65" name="Connecteur en angle 64"/>
          <p:cNvCxnSpPr>
            <a:stCxn id="53" idx="3"/>
          </p:cNvCxnSpPr>
          <p:nvPr/>
        </p:nvCxnSpPr>
        <p:spPr>
          <a:xfrm flipV="1">
            <a:off x="7430021" y="4159258"/>
            <a:ext cx="483921" cy="973628"/>
          </a:xfrm>
          <a:prstGeom prst="bentConnector2">
            <a:avLst/>
          </a:prstGeom>
          <a:ln>
            <a:solidFill>
              <a:srgbClr val="00B7E4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ZoneTexte 70"/>
          <p:cNvSpPr txBox="1"/>
          <p:nvPr/>
        </p:nvSpPr>
        <p:spPr bwMode="auto">
          <a:xfrm>
            <a:off x="8397865" y="3041552"/>
            <a:ext cx="833089" cy="424732"/>
          </a:xfrm>
          <a:prstGeom prst="rect">
            <a:avLst/>
          </a:prstGeom>
          <a:noFill/>
          <a:ln w="9525">
            <a:solidFill>
              <a:srgbClr val="645091"/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200" b="1" dirty="0" smtClean="0">
                <a:solidFill>
                  <a:srgbClr val="645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</a:t>
            </a:r>
          </a:p>
          <a:p>
            <a:pPr algn="ctr">
              <a:lnSpc>
                <a:spcPct val="90000"/>
              </a:lnSpc>
            </a:pPr>
            <a:r>
              <a:rPr lang="fr-FR" sz="1200" b="1" dirty="0" smtClean="0">
                <a:solidFill>
                  <a:srgbClr val="645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ARS</a:t>
            </a:r>
          </a:p>
        </p:txBody>
      </p:sp>
      <p:cxnSp>
        <p:nvCxnSpPr>
          <p:cNvPr id="72" name="Connecteur en angle 71"/>
          <p:cNvCxnSpPr>
            <a:stCxn id="64" idx="0"/>
            <a:endCxn id="71" idx="2"/>
          </p:cNvCxnSpPr>
          <p:nvPr/>
        </p:nvCxnSpPr>
        <p:spPr>
          <a:xfrm rot="5400000" flipH="1" flipV="1">
            <a:off x="8238716" y="3141510"/>
            <a:ext cx="250920" cy="900468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Étoile à 5 branches 75"/>
          <p:cNvSpPr/>
          <p:nvPr/>
        </p:nvSpPr>
        <p:spPr bwMode="auto">
          <a:xfrm>
            <a:off x="8589424" y="3520956"/>
            <a:ext cx="180000" cy="180000"/>
          </a:xfrm>
          <a:prstGeom prst="star5">
            <a:avLst/>
          </a:prstGeom>
          <a:solidFill>
            <a:srgbClr val="C0000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</a:pPr>
            <a:endParaRPr lang="fr-FR" sz="1400" dirty="0" err="1" smtClean="0">
              <a:solidFill>
                <a:schemeClr val="tx1">
                  <a:lumMod val="85000"/>
                  <a:lumOff val="15000"/>
                </a:schemeClr>
              </a:solidFill>
              <a:cs typeface="+mn-cs"/>
            </a:endParaRPr>
          </a:p>
        </p:txBody>
      </p:sp>
      <p:sp>
        <p:nvSpPr>
          <p:cNvPr id="80" name="ZoneTexte 79"/>
          <p:cNvSpPr txBox="1"/>
          <p:nvPr/>
        </p:nvSpPr>
        <p:spPr bwMode="auto">
          <a:xfrm>
            <a:off x="3555000" y="2060848"/>
            <a:ext cx="833089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200" b="1" dirty="0" smtClean="0">
                <a:solidFill>
                  <a:srgbClr val="645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81" name="ZoneTexte 80"/>
          <p:cNvSpPr txBox="1"/>
          <p:nvPr/>
        </p:nvSpPr>
        <p:spPr bwMode="auto">
          <a:xfrm>
            <a:off x="7498293" y="2060848"/>
            <a:ext cx="833089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200" b="1" dirty="0" smtClean="0">
                <a:solidFill>
                  <a:srgbClr val="645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cxnSp>
        <p:nvCxnSpPr>
          <p:cNvPr id="82" name="Connecteur droit 81"/>
          <p:cNvCxnSpPr/>
          <p:nvPr/>
        </p:nvCxnSpPr>
        <p:spPr>
          <a:xfrm>
            <a:off x="6293213" y="2190114"/>
            <a:ext cx="0" cy="288000"/>
          </a:xfrm>
          <a:prstGeom prst="line">
            <a:avLst/>
          </a:prstGeom>
          <a:ln w="19050">
            <a:solidFill>
              <a:srgbClr val="645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e 90"/>
          <p:cNvGrpSpPr/>
          <p:nvPr/>
        </p:nvGrpSpPr>
        <p:grpSpPr>
          <a:xfrm>
            <a:off x="272480" y="2638972"/>
            <a:ext cx="1334206" cy="400488"/>
            <a:chOff x="2546630" y="3079138"/>
            <a:chExt cx="1334206" cy="400488"/>
          </a:xfrm>
        </p:grpSpPr>
        <p:sp>
          <p:nvSpPr>
            <p:cNvPr id="92" name="Étoile à 5 branches 91"/>
            <p:cNvSpPr/>
            <p:nvPr/>
          </p:nvSpPr>
          <p:spPr bwMode="auto">
            <a:xfrm>
              <a:off x="3116816" y="3299626"/>
              <a:ext cx="180000" cy="180000"/>
            </a:xfrm>
            <a:prstGeom prst="star5">
              <a:avLst/>
            </a:prstGeom>
            <a:solidFill>
              <a:srgbClr val="645091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fontAlgn="auto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</a:pPr>
              <a:endParaRPr lang="fr-FR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+mn-cs"/>
              </a:endParaRPr>
            </a:p>
          </p:txBody>
        </p:sp>
        <p:sp>
          <p:nvSpPr>
            <p:cNvPr id="93" name="ZoneTexte 92"/>
            <p:cNvSpPr txBox="1"/>
            <p:nvPr/>
          </p:nvSpPr>
          <p:spPr bwMode="auto">
            <a:xfrm>
              <a:off x="2546630" y="3079138"/>
              <a:ext cx="1334206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fr-FR" sz="1200" b="1" dirty="0" smtClean="0">
                  <a:solidFill>
                    <a:srgbClr val="64509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Eligibilité ARS</a:t>
              </a:r>
            </a:p>
          </p:txBody>
        </p:sp>
      </p:grpSp>
      <p:cxnSp>
        <p:nvCxnSpPr>
          <p:cNvPr id="96" name="Connecteur droit 95"/>
          <p:cNvCxnSpPr/>
          <p:nvPr/>
        </p:nvCxnSpPr>
        <p:spPr>
          <a:xfrm>
            <a:off x="1649876" y="2190114"/>
            <a:ext cx="0" cy="288000"/>
          </a:xfrm>
          <a:prstGeom prst="line">
            <a:avLst/>
          </a:prstGeom>
          <a:ln w="19050">
            <a:solidFill>
              <a:srgbClr val="645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ZoneTexte 97"/>
          <p:cNvSpPr txBox="1"/>
          <p:nvPr/>
        </p:nvSpPr>
        <p:spPr bwMode="auto">
          <a:xfrm>
            <a:off x="532309" y="2060848"/>
            <a:ext cx="833089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200" b="1" dirty="0" smtClean="0">
                <a:solidFill>
                  <a:srgbClr val="645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134" name="Espace réservé du contenu 9"/>
          <p:cNvSpPr>
            <a:spLocks noGrp="1"/>
          </p:cNvSpPr>
          <p:nvPr>
            <p:ph sz="quarter" idx="4294967295"/>
          </p:nvPr>
        </p:nvSpPr>
        <p:spPr>
          <a:xfrm>
            <a:off x="848544" y="5931308"/>
            <a:ext cx="8719200" cy="540000"/>
          </a:xfrm>
          <a:prstGeom prst="roundRect">
            <a:avLst/>
          </a:prstGeom>
          <a:solidFill>
            <a:srgbClr val="645091"/>
          </a:solidFill>
          <a:ln>
            <a:noFill/>
          </a:ln>
        </p:spPr>
        <p:txBody>
          <a:bodyPr anchor="ctr"/>
          <a:lstStyle/>
          <a:p>
            <a:pPr marL="0" indent="0">
              <a:buNone/>
            </a:pPr>
            <a:r>
              <a:rPr lang="fr-FR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différents avis du SGPI / COPERMO / CNIS ont permis une amélioration du projet la </a:t>
            </a:r>
            <a:r>
              <a:rPr lang="fr-F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modernisation du CHA</a:t>
            </a:r>
          </a:p>
        </p:txBody>
      </p:sp>
      <p:sp>
        <p:nvSpPr>
          <p:cNvPr id="135" name="Triangle isocèle 134"/>
          <p:cNvSpPr/>
          <p:nvPr/>
        </p:nvSpPr>
        <p:spPr bwMode="auto">
          <a:xfrm rot="5400000">
            <a:off x="350837" y="6021127"/>
            <a:ext cx="360362" cy="360362"/>
          </a:xfrm>
          <a:prstGeom prst="triangle">
            <a:avLst/>
          </a:prstGeom>
          <a:solidFill>
            <a:schemeClr val="bg1">
              <a:lumMod val="7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fr-FR" sz="1400" dirty="0" err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79" name="Groupe 78"/>
          <p:cNvGrpSpPr/>
          <p:nvPr/>
        </p:nvGrpSpPr>
        <p:grpSpPr>
          <a:xfrm>
            <a:off x="7811065" y="4660452"/>
            <a:ext cx="1198525" cy="424732"/>
            <a:chOff x="5571600" y="954749"/>
            <a:chExt cx="1198525" cy="424732"/>
          </a:xfrm>
        </p:grpSpPr>
        <p:sp>
          <p:nvSpPr>
            <p:cNvPr id="83" name="Étoile à 5 branches 82"/>
            <p:cNvSpPr/>
            <p:nvPr/>
          </p:nvSpPr>
          <p:spPr bwMode="auto">
            <a:xfrm>
              <a:off x="5598884" y="986675"/>
              <a:ext cx="180000" cy="180000"/>
            </a:xfrm>
            <a:prstGeom prst="star5">
              <a:avLst/>
            </a:prstGeom>
            <a:solidFill>
              <a:srgbClr val="00B7E4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fontAlgn="auto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</a:pPr>
              <a:endParaRPr lang="fr-FR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+mn-cs"/>
              </a:endParaRPr>
            </a:p>
          </p:txBody>
        </p:sp>
        <p:sp>
          <p:nvSpPr>
            <p:cNvPr id="84" name="ZoneTexte 83"/>
            <p:cNvSpPr txBox="1"/>
            <p:nvPr/>
          </p:nvSpPr>
          <p:spPr bwMode="auto">
            <a:xfrm>
              <a:off x="5571600" y="954749"/>
              <a:ext cx="1198525" cy="424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fr-FR" sz="1200" b="1" dirty="0" smtClean="0">
                  <a:solidFill>
                    <a:srgbClr val="00B7E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fr-FR" sz="1200" b="1" baseline="30000" dirty="0" smtClean="0">
                  <a:solidFill>
                    <a:srgbClr val="00B7E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fr-FR" sz="1200" b="1" dirty="0" smtClean="0">
                  <a:solidFill>
                    <a:srgbClr val="00B7E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contre-expertise</a:t>
              </a:r>
            </a:p>
          </p:txBody>
        </p:sp>
      </p:grpSp>
      <p:sp>
        <p:nvSpPr>
          <p:cNvPr id="89" name="ZoneTexte 88"/>
          <p:cNvSpPr txBox="1"/>
          <p:nvPr/>
        </p:nvSpPr>
        <p:spPr bwMode="auto">
          <a:xfrm>
            <a:off x="8553400" y="3674524"/>
            <a:ext cx="1209507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2288704" y="6576751"/>
            <a:ext cx="3888432" cy="22164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</a:pPr>
            <a:endParaRPr lang="fr-FR" sz="1400" dirty="0" err="1" smtClean="0">
              <a:solidFill>
                <a:schemeClr val="tx1">
                  <a:lumMod val="85000"/>
                  <a:lumOff val="15000"/>
                </a:schemeClr>
              </a:solidFill>
              <a:cs typeface="+mn-cs"/>
            </a:endParaRPr>
          </a:p>
        </p:txBody>
      </p:sp>
      <p:sp>
        <p:nvSpPr>
          <p:cNvPr id="59" name="ZoneTexte 58"/>
          <p:cNvSpPr txBox="1"/>
          <p:nvPr/>
        </p:nvSpPr>
        <p:spPr bwMode="auto">
          <a:xfrm>
            <a:off x="8417069" y="2713005"/>
            <a:ext cx="1072435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nov. 2021</a:t>
            </a:r>
          </a:p>
        </p:txBody>
      </p:sp>
      <p:sp>
        <p:nvSpPr>
          <p:cNvPr id="60" name="Ellipse 59"/>
          <p:cNvSpPr/>
          <p:nvPr/>
        </p:nvSpPr>
        <p:spPr bwMode="auto">
          <a:xfrm>
            <a:off x="8229392" y="2707312"/>
            <a:ext cx="252000" cy="252000"/>
          </a:xfrm>
          <a:prstGeom prst="ellipse">
            <a:avLst/>
          </a:prstGeom>
          <a:solidFill>
            <a:srgbClr val="00B05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</a:pPr>
            <a:endParaRPr lang="fr-FR" sz="1400" dirty="0" err="1" smtClean="0">
              <a:solidFill>
                <a:schemeClr val="tx1">
                  <a:lumMod val="85000"/>
                  <a:lumOff val="15000"/>
                </a:scheme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52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hlVhh.c0qEQvPlYX2P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PT CHA 2020">
  <a:themeElements>
    <a:clrScheme name="Exécutif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écutif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>
          <a:solidFill>
            <a:schemeClr val="accent5"/>
          </a:solidFill>
        </a:ln>
        <a:effectLst/>
      </a:spPr>
      <a:bodyPr rtlCol="0" anchor="t" anchorCtr="0"/>
      <a:lstStyle>
        <a:defPPr algn="ctr" fontAlgn="auto">
          <a:lnSpc>
            <a:spcPct val="90000"/>
          </a:lnSpc>
          <a:spcBef>
            <a:spcPts val="400"/>
          </a:spcBef>
          <a:spcAft>
            <a:spcPts val="0"/>
          </a:spcAft>
          <a:defRPr sz="1400" dirty="0" err="1" smtClean="0">
            <a:solidFill>
              <a:schemeClr val="tx1">
                <a:lumMod val="85000"/>
                <a:lumOff val="15000"/>
              </a:schemeClr>
            </a:solidFill>
            <a:cs typeface="+mn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wrap="square" rtlCol="0">
        <a:spAutoFit/>
      </a:bodyPr>
      <a:lstStyle>
        <a:defPPr>
          <a:lnSpc>
            <a:spcPct val="90000"/>
          </a:lnSpc>
          <a:defRPr sz="1200" dirty="0" err="1" smtClean="0">
            <a:solidFill>
              <a:schemeClr val="tx1">
                <a:lumMod val="85000"/>
                <a:lumOff val="15000"/>
              </a:schemeClr>
            </a:solidFill>
            <a:latin typeface="Calibri" pitchFamily="34" charset="0"/>
            <a:cs typeface="Calibri" pitchFamily="34" charset="0"/>
          </a:defRPr>
        </a:defPPr>
      </a:lstStyle>
    </a:txDef>
  </a:objectDefaults>
  <a:extraClrSchemeLst>
    <a:extraClrScheme>
      <a:clrScheme name="">
        <a:dk1>
          <a:srgbClr val="000000"/>
        </a:dk1>
        <a:lt1>
          <a:srgbClr val="FFFFFF"/>
        </a:lt1>
        <a:dk2>
          <a:srgbClr val="B10034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CHA 2020</Template>
  <TotalTime>11887</TotalTime>
  <Words>2186</Words>
  <Application>Microsoft Office PowerPoint</Application>
  <PresentationFormat>Format A4 (210 x 297 mm)</PresentationFormat>
  <Paragraphs>372</Paragraphs>
  <Slides>18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Palatino Linotype</vt:lpstr>
      <vt:lpstr>Wingdings</vt:lpstr>
      <vt:lpstr>PPT CHA 2020</vt:lpstr>
      <vt:lpstr>think-cell Slide</vt:lpstr>
      <vt:lpstr>Centre hospitalier d’Argenteuil Deuxième phase de modernisation</vt:lpstr>
      <vt:lpstr>Présentation PowerPoint</vt:lpstr>
      <vt:lpstr>Identifiant les insuffisances du site actuel, le SDI du CHA propose une un vaste projet de restructuration</vt:lpstr>
      <vt:lpstr>Le nouveau projet présenté en novembre 2021, plus ambitieux, permet de dépasser les limites du précédent</vt:lpstr>
      <vt:lpstr>Le phasage en 3 étapes vise à minimiser l’impact d’une restructuration de grande ampleur en site occupé</vt:lpstr>
      <vt:lpstr>La réflexion issue du projet médical 2019-2023 fonde le projet de modernisation des infrastructures du CHA</vt:lpstr>
      <vt:lpstr>Un bâtiment monobloc structuré par ses principaux flux </vt:lpstr>
      <vt:lpstr>Présentation PowerPoint</vt:lpstr>
      <vt:lpstr>La particularité du calendrier de validation de l’opération du CHA s’est traduite par une procédure structurellement longue</vt:lpstr>
      <vt:lpstr>De l’approche initiale jusqu’à la phase de mise au point : trois étapes impliquant un bon diagnostic, un AMO solide en sus de la mobilisation de l’hôpital</vt:lpstr>
      <vt:lpstr>Première étape : la détermination du besoin en investissement </vt:lpstr>
      <vt:lpstr>Deuxième étape : la définition et l’étude du scénario d’investissement préférentiel</vt:lpstr>
      <vt:lpstr>Deuxième étape : la définition et l’étude du scénario d’investissement préférentiel</vt:lpstr>
      <vt:lpstr>Un outil d’analyse unique des différents scénarios</vt:lpstr>
      <vt:lpstr>Deuxième étape : la définition et l’étude du scénario d’investissement préférentiel</vt:lpstr>
      <vt:lpstr>Troisième étape : le lancement du concours jusqu’à la phase de mise au point du MGS</vt:lpstr>
      <vt:lpstr>En conclusion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ROUBY Adeline</dc:creator>
  <cp:lastModifiedBy>Adeline ROUBY</cp:lastModifiedBy>
  <cp:revision>99</cp:revision>
  <cp:lastPrinted>2021-09-27T12:55:52Z</cp:lastPrinted>
  <dcterms:created xsi:type="dcterms:W3CDTF">2021-09-06T13:15:40Z</dcterms:created>
  <dcterms:modified xsi:type="dcterms:W3CDTF">2023-02-15T11:17:19Z</dcterms:modified>
</cp:coreProperties>
</file>