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9DDB"/>
    <a:srgbClr val="004494"/>
    <a:srgbClr val="8CB45A"/>
    <a:srgbClr val="7391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202" autoAdjust="0"/>
    <p:restoredTop sz="94675" autoAdjust="0"/>
  </p:normalViewPr>
  <p:slideViewPr>
    <p:cSldViewPr snapToObjects="1">
      <p:cViewPr varScale="1">
        <p:scale>
          <a:sx n="89" d="100"/>
          <a:sy n="89" d="100"/>
        </p:scale>
        <p:origin x="1819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2945712" cy="496729"/>
          </a:xfrm>
          <a:prstGeom prst="rect">
            <a:avLst/>
          </a:prstGeom>
        </p:spPr>
        <p:txBody>
          <a:bodyPr vert="horz" lIns="91091" tIns="45545" rIns="91091" bIns="45545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379" y="4"/>
            <a:ext cx="2945712" cy="496729"/>
          </a:xfrm>
          <a:prstGeom prst="rect">
            <a:avLst/>
          </a:prstGeom>
        </p:spPr>
        <p:txBody>
          <a:bodyPr vert="horz" lIns="91091" tIns="45545" rIns="91091" bIns="45545" rtlCol="0"/>
          <a:lstStyle>
            <a:lvl1pPr algn="r">
              <a:defRPr sz="1200"/>
            </a:lvl1pPr>
          </a:lstStyle>
          <a:p>
            <a:fld id="{E64A85E0-5CDB-48F0-8C88-36269C266769}" type="datetimeFigureOut">
              <a:rPr lang="fr-FR" smtClean="0"/>
              <a:t>06/05/2024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91" tIns="45545" rIns="91091" bIns="45545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293" y="4714959"/>
            <a:ext cx="5439092" cy="4467383"/>
          </a:xfrm>
          <a:prstGeom prst="rect">
            <a:avLst/>
          </a:prstGeom>
        </p:spPr>
        <p:txBody>
          <a:bodyPr vert="horz" lIns="91091" tIns="45545" rIns="91091" bIns="45545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28324"/>
            <a:ext cx="2945712" cy="496728"/>
          </a:xfrm>
          <a:prstGeom prst="rect">
            <a:avLst/>
          </a:prstGeom>
        </p:spPr>
        <p:txBody>
          <a:bodyPr vert="horz" lIns="91091" tIns="45545" rIns="91091" bIns="45545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379" y="9428324"/>
            <a:ext cx="2945712" cy="496728"/>
          </a:xfrm>
          <a:prstGeom prst="rect">
            <a:avLst/>
          </a:prstGeom>
        </p:spPr>
        <p:txBody>
          <a:bodyPr vert="horz" lIns="91091" tIns="45545" rIns="91091" bIns="45545" rtlCol="0" anchor="b"/>
          <a:lstStyle>
            <a:lvl1pPr algn="r">
              <a:defRPr sz="1200"/>
            </a:lvl1pPr>
          </a:lstStyle>
          <a:p>
            <a:fld id="{6842D8C2-E32A-4E63-806C-B29882D95F2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2328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2D8C2-E32A-4E63-806C-B29882D95F26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830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F4EAC-D420-46C8-A571-3EE07E155F41}" type="datetime1">
              <a:rPr lang="fr-FR" smtClean="0"/>
              <a:t>06/05/2024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MAJ : 06/07/2015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6435B-88BF-4560-94C5-2FEE86D1D61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2532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789BC-80BE-4188-8639-D43C7CFB853D}" type="datetime1">
              <a:rPr lang="fr-FR" smtClean="0"/>
              <a:t>06/05/2024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MAJ : 06/07/2015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6435B-88BF-4560-94C5-2FEE86D1D61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8168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75401-99B8-47BF-AF80-97DDDCD398A3}" type="datetime1">
              <a:rPr lang="fr-FR" smtClean="0"/>
              <a:t>06/05/2024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MAJ : 06/07/2015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6435B-88BF-4560-94C5-2FEE86D1D61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2615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64E33-765B-47D0-891E-6FCE557D3B00}" type="datetime1">
              <a:rPr lang="fr-FR" smtClean="0"/>
              <a:t>06/05/2024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MAJ : 06/07/2015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6435B-88BF-4560-94C5-2FEE86D1D61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3807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D601-E52C-4F83-AAD6-6D1FF579F18A}" type="datetime1">
              <a:rPr lang="fr-FR" smtClean="0"/>
              <a:t>06/05/2024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MAJ : 06/07/2015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6435B-88BF-4560-94C5-2FEE86D1D61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107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6E39-5126-4051-B469-24ABFAA80238}" type="datetime1">
              <a:rPr lang="fr-FR" smtClean="0"/>
              <a:t>06/05/2024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MAJ : 06/07/2015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6435B-88BF-4560-94C5-2FEE86D1D61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50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8357B-6A88-4F99-BE4E-4BB2BDFEA326}" type="datetime1">
              <a:rPr lang="fr-FR" smtClean="0"/>
              <a:t>06/05/2024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MAJ : 06/07/2015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6435B-88BF-4560-94C5-2FEE86D1D61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112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0393-A87C-4C52-BDF9-EFBDDB0F813A}" type="datetime1">
              <a:rPr lang="fr-FR" smtClean="0"/>
              <a:t>06/05/2024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MAJ : 06/07/2015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6435B-88BF-4560-94C5-2FEE86D1D61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2841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8A77-5653-446B-8A5E-261C5CBA8697}" type="datetime1">
              <a:rPr lang="fr-FR" smtClean="0"/>
              <a:t>06/05/2024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MAJ : 06/07/2015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6435B-88BF-4560-94C5-2FEE86D1D61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0395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E564-33A2-4193-8EDA-2D769AA685AA}" type="datetime1">
              <a:rPr lang="fr-FR" smtClean="0"/>
              <a:t>06/05/2024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MAJ : 06/07/2015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6435B-88BF-4560-94C5-2FEE86D1D61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4528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4F2FF-38F3-4CBA-83AB-1334F650244D}" type="datetime1">
              <a:rPr lang="fr-FR" smtClean="0"/>
              <a:t>06/05/2024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MAJ : 06/07/2015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6435B-88BF-4560-94C5-2FEE86D1D61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3688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91D27-E4BB-4FA8-8EF3-295B85CF673F}" type="datetime1">
              <a:rPr lang="fr-FR" smtClean="0"/>
              <a:t>06/05/2024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MAJ : 06/07/2015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6435B-88BF-4560-94C5-2FEE86D1D61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083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89" y="295052"/>
            <a:ext cx="1085701" cy="624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42957" y="879934"/>
            <a:ext cx="1371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i="1" dirty="0">
                <a:solidFill>
                  <a:srgbClr val="004696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ndalus" panose="02020603050405020304" pitchFamily="18" charset="-78"/>
              </a:rPr>
              <a:t>DÉLÉGATION DÉPARTEMENTALE DE </a:t>
            </a:r>
            <a:r>
              <a:rPr lang="fr-FR" sz="1200" b="1" i="1" dirty="0" smtClean="0">
                <a:solidFill>
                  <a:srgbClr val="004696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ndalus" panose="02020603050405020304" pitchFamily="18" charset="-78"/>
              </a:rPr>
              <a:t>L’ESSONNE</a:t>
            </a:r>
          </a:p>
        </p:txBody>
      </p:sp>
      <p:sp>
        <p:nvSpPr>
          <p:cNvPr id="6" name="Rectangle 5"/>
          <p:cNvSpPr/>
          <p:nvPr/>
        </p:nvSpPr>
        <p:spPr>
          <a:xfrm>
            <a:off x="1432247" y="1250626"/>
            <a:ext cx="1554596" cy="660092"/>
          </a:xfrm>
          <a:prstGeom prst="rect">
            <a:avLst/>
          </a:prstGeom>
          <a:solidFill>
            <a:srgbClr val="7391C8"/>
          </a:solidFill>
        </p:spPr>
        <p:txBody>
          <a:bodyPr wrap="square" lIns="36000" rIns="0">
            <a:noAutofit/>
          </a:bodyPr>
          <a:lstStyle/>
          <a:p>
            <a:pPr algn="ctr"/>
            <a:r>
              <a:rPr lang="fr-FR" sz="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des missions</a:t>
            </a:r>
            <a:endParaRPr lang="fr-FR" sz="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fr-FR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ualité et démocratie en santé</a:t>
            </a:r>
          </a:p>
          <a:p>
            <a:pPr algn="ctr"/>
            <a:r>
              <a:rPr lang="fr-FR" sz="800" b="1" i="1" dirty="0">
                <a:latin typeface="Arial" panose="020B0604020202020204" pitchFamily="34" charset="0"/>
                <a:cs typeface="Arial" panose="020B0604020202020204" pitchFamily="34" charset="0"/>
              </a:rPr>
              <a:t>Zahira </a:t>
            </a:r>
            <a:r>
              <a:rPr lang="fr-FR" sz="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KADA</a:t>
            </a:r>
            <a:endParaRPr lang="fr-FR" sz="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 - inspections EHPAD</a:t>
            </a:r>
          </a:p>
          <a:p>
            <a:pPr algn="ctr"/>
            <a:r>
              <a:rPr lang="fr-FR" sz="800" b="1" dirty="0">
                <a:latin typeface="Arial" panose="020B0604020202020204" pitchFamily="34" charset="0"/>
                <a:cs typeface="Arial" panose="020B0604020202020204" pitchFamily="34" charset="0"/>
              </a:rPr>
              <a:t>Daniella DA VEIGA</a:t>
            </a:r>
          </a:p>
          <a:p>
            <a:pPr algn="ctr"/>
            <a:endParaRPr lang="fr-FR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Espace réservé de la date 38"/>
          <p:cNvSpPr>
            <a:spLocks noGrp="1"/>
          </p:cNvSpPr>
          <p:nvPr>
            <p:ph type="dt" sz="half" idx="10"/>
          </p:nvPr>
        </p:nvSpPr>
        <p:spPr>
          <a:xfrm>
            <a:off x="7677903" y="6560943"/>
            <a:ext cx="1195942" cy="261940"/>
          </a:xfrm>
        </p:spPr>
        <p:txBody>
          <a:bodyPr/>
          <a:lstStyle/>
          <a:p>
            <a:pPr algn="r"/>
            <a:r>
              <a:rPr lang="fr-FR" sz="1000" smtClean="0"/>
              <a:t> </a:t>
            </a:r>
            <a:r>
              <a:rPr lang="fr-FR" sz="1000" smtClean="0"/>
              <a:t>MAI</a:t>
            </a:r>
          </a:p>
          <a:p>
            <a:pPr algn="r"/>
            <a:r>
              <a:rPr lang="fr-FR" sz="1000" smtClean="0"/>
              <a:t> </a:t>
            </a:r>
            <a:r>
              <a:rPr lang="fr-FR" sz="1000" dirty="0" smtClean="0"/>
              <a:t>2024</a:t>
            </a:r>
            <a:endParaRPr lang="fr-FR" sz="1000" dirty="0"/>
          </a:p>
        </p:txBody>
      </p:sp>
      <p:cxnSp>
        <p:nvCxnSpPr>
          <p:cNvPr id="1045" name="Connecteur droit 1044"/>
          <p:cNvCxnSpPr>
            <a:stCxn id="82" idx="0"/>
            <a:endCxn id="82" idx="0"/>
          </p:cNvCxnSpPr>
          <p:nvPr/>
        </p:nvCxnSpPr>
        <p:spPr>
          <a:xfrm>
            <a:off x="5004048" y="85063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Connecteur droit 1023"/>
          <p:cNvCxnSpPr/>
          <p:nvPr/>
        </p:nvCxnSpPr>
        <p:spPr>
          <a:xfrm>
            <a:off x="7558713" y="90223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ctangle 114"/>
          <p:cNvSpPr/>
          <p:nvPr/>
        </p:nvSpPr>
        <p:spPr>
          <a:xfrm>
            <a:off x="1426801" y="613268"/>
            <a:ext cx="1560042" cy="442035"/>
          </a:xfrm>
          <a:prstGeom prst="rect">
            <a:avLst/>
          </a:prstGeom>
          <a:solidFill>
            <a:srgbClr val="7391C8"/>
          </a:solidFill>
        </p:spPr>
        <p:txBody>
          <a:bodyPr wrap="square" lIns="0" tIns="36000" rIns="0" bIns="3600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Conseiller médical</a:t>
            </a:r>
          </a:p>
          <a:p>
            <a:pPr algn="ctr"/>
            <a:r>
              <a:rPr lang="fr-FR" sz="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Ousmane TIMERA</a:t>
            </a:r>
            <a:endParaRPr lang="fr-FR" sz="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Groupe 9"/>
          <p:cNvGrpSpPr/>
          <p:nvPr/>
        </p:nvGrpSpPr>
        <p:grpSpPr>
          <a:xfrm>
            <a:off x="6061680" y="3306286"/>
            <a:ext cx="1949774" cy="3416406"/>
            <a:chOff x="6113129" y="3105833"/>
            <a:chExt cx="1277713" cy="2787976"/>
          </a:xfrm>
        </p:grpSpPr>
        <p:sp>
          <p:nvSpPr>
            <p:cNvPr id="91" name="Rectangle 90"/>
            <p:cNvSpPr/>
            <p:nvPr/>
          </p:nvSpPr>
          <p:spPr>
            <a:xfrm>
              <a:off x="6113130" y="5047744"/>
              <a:ext cx="1277712" cy="173873"/>
            </a:xfrm>
            <a:prstGeom prst="rect">
              <a:avLst/>
            </a:prstGeom>
            <a:solidFill>
              <a:srgbClr val="7391C8"/>
            </a:solidFill>
          </p:spPr>
          <p:txBody>
            <a:bodyPr wrap="square" lIns="0" tIns="36000" rIns="0" bIns="3600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6" name="Groupe 25"/>
            <p:cNvGrpSpPr/>
            <p:nvPr/>
          </p:nvGrpSpPr>
          <p:grpSpPr>
            <a:xfrm>
              <a:off x="6113129" y="3105833"/>
              <a:ext cx="1277712" cy="2787976"/>
              <a:chOff x="6214609" y="2494481"/>
              <a:chExt cx="1277712" cy="2473157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6214609" y="2494481"/>
                <a:ext cx="1277712" cy="27543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lIns="0" tIns="36000" rIns="0" bIns="36000">
                <a:spAutoFit/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1000" b="1" dirty="0" smtClean="0">
                    <a:solidFill>
                      <a:srgbClr val="004696"/>
                    </a:solidFill>
                    <a:cs typeface="Arial" panose="020B0604020202020204" pitchFamily="34" charset="0"/>
                  </a:rPr>
                  <a:t>Département </a:t>
                </a:r>
              </a:p>
              <a:p>
                <a:pPr algn="ctr"/>
                <a:r>
                  <a:rPr lang="fr-FR" sz="1000" b="1" dirty="0" smtClean="0">
                    <a:solidFill>
                      <a:srgbClr val="004696"/>
                    </a:solidFill>
                    <a:cs typeface="Arial" panose="020B0604020202020204" pitchFamily="34" charset="0"/>
                  </a:rPr>
                  <a:t>Autonomie</a:t>
                </a: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6214610" y="2764975"/>
                <a:ext cx="1277711" cy="2202663"/>
              </a:xfrm>
              <a:prstGeom prst="rect">
                <a:avLst/>
              </a:prstGeom>
              <a:solidFill>
                <a:srgbClr val="7391C8"/>
              </a:solidFill>
            </p:spPr>
            <p:txBody>
              <a:bodyPr wrap="square" lIns="0" tIns="36000" rIns="0" bIns="36000">
                <a:spAutoFit/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fr-FR" sz="900" b="1" i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fr-FR" sz="9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Responsable</a:t>
                </a:r>
                <a:endParaRPr lang="fr-FR" sz="900" b="1" i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fr-FR" sz="9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Méki MENIDJEL</a:t>
                </a:r>
              </a:p>
              <a:p>
                <a:pPr algn="ctr"/>
                <a:endParaRPr lang="fr-FR" sz="800" b="1" i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algn="ctr"/>
                <a:r>
                  <a:rPr lang="fr-FR" sz="700" b="1" dirty="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Cellule </a:t>
                </a:r>
                <a:r>
                  <a:rPr lang="fr-FR" sz="700" b="1" dirty="0" smtClean="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Handicap</a:t>
                </a:r>
              </a:p>
              <a:p>
                <a:pPr lvl="0" algn="ctr"/>
                <a:r>
                  <a:rPr lang="fr-FR" sz="800" b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Martine DELAVOIX</a:t>
                </a:r>
              </a:p>
              <a:p>
                <a:pPr lvl="0" algn="ctr"/>
                <a:r>
                  <a:rPr lang="fr-FR" sz="800" b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Aline </a:t>
                </a:r>
                <a:r>
                  <a:rPr lang="fr-FR" sz="800" b="1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RENET-BOUSSAC</a:t>
                </a:r>
              </a:p>
              <a:p>
                <a:pPr lvl="0" algn="ctr"/>
                <a:endParaRPr lang="fr-FR" sz="8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algn="ctr"/>
                <a:r>
                  <a:rPr lang="fr-FR" sz="8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Christel MAREAU</a:t>
                </a:r>
              </a:p>
              <a:p>
                <a:pPr algn="ctr"/>
                <a:r>
                  <a:rPr lang="fr-FR" sz="8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Nelly </a:t>
                </a:r>
                <a:r>
                  <a:rPr lang="fr-FR" sz="8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MONBEL</a:t>
                </a:r>
                <a:endParaRPr lang="fr-FR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fr-FR" sz="8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Marielle PIHAN</a:t>
                </a:r>
              </a:p>
              <a:p>
                <a:pPr lvl="0" algn="ctr"/>
                <a:r>
                  <a:rPr lang="fr-FR" sz="8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Carole PINEDO</a:t>
                </a:r>
              </a:p>
              <a:p>
                <a:pPr lvl="0" algn="ctr"/>
                <a:endParaRPr lang="fr-FR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algn="ctr"/>
                <a:r>
                  <a:rPr lang="fr-FR" sz="700" b="1" dirty="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Cellule Personnes </a:t>
                </a:r>
                <a:r>
                  <a:rPr lang="fr-FR" sz="700" b="1" dirty="0" smtClean="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âgées</a:t>
                </a:r>
              </a:p>
              <a:p>
                <a:pPr lvl="0" algn="ctr"/>
                <a:r>
                  <a:rPr lang="fr-FR" sz="800" b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Benoît COSTA</a:t>
                </a:r>
              </a:p>
              <a:p>
                <a:pPr algn="ctr"/>
                <a:r>
                  <a:rPr lang="fr-FR" sz="800" b="1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Florianne LAUNAY</a:t>
                </a:r>
              </a:p>
              <a:p>
                <a:pPr algn="ctr"/>
                <a:endParaRPr lang="fr-FR" sz="8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fr-FR" sz="8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Sylvie CHAMPON</a:t>
                </a:r>
              </a:p>
              <a:p>
                <a:pPr algn="ctr"/>
                <a:r>
                  <a:rPr lang="fr-FR" sz="8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Gaëlle GHERBI</a:t>
                </a:r>
                <a:endParaRPr lang="fr-FR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fr-FR" sz="8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Sandra ROCH</a:t>
                </a:r>
              </a:p>
              <a:p>
                <a:pPr lvl="0" algn="ctr"/>
                <a:r>
                  <a:rPr lang="fr-FR" sz="8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Sylvie </a:t>
                </a:r>
                <a:r>
                  <a:rPr lang="fr-FR" sz="8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ZEMOURI-COLLET </a:t>
                </a:r>
                <a:endParaRPr lang="fr-FR" sz="8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algn="ctr"/>
                <a:endParaRPr lang="fr-FR" sz="8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algn="ctr"/>
                <a:endParaRPr lang="fr-FR" sz="8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algn="ctr"/>
                <a:endParaRPr lang="fr-FR" sz="8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19" name="Rectangle 18"/>
          <p:cNvSpPr/>
          <p:nvPr/>
        </p:nvSpPr>
        <p:spPr>
          <a:xfrm>
            <a:off x="7380312" y="608437"/>
            <a:ext cx="1554351" cy="1642364"/>
          </a:xfrm>
          <a:prstGeom prst="rect">
            <a:avLst/>
          </a:prstGeom>
          <a:solidFill>
            <a:srgbClr val="7391C8"/>
          </a:solidFill>
        </p:spPr>
        <p:txBody>
          <a:bodyPr wrap="square" lIns="0" tIns="36000" rIns="0" bIns="3600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Attachée </a:t>
            </a:r>
            <a:r>
              <a:rPr lang="fr-FR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fr-FR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direction</a:t>
            </a:r>
          </a:p>
          <a:p>
            <a:pPr algn="ctr"/>
            <a:r>
              <a:rPr lang="fr-FR" sz="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Françoise LAFORGE</a:t>
            </a:r>
            <a:endParaRPr lang="fr-FR" sz="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700" b="1" dirty="0" smtClean="0">
                <a:solidFill>
                  <a:schemeClr val="bg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Secrétaire </a:t>
            </a:r>
            <a:r>
              <a:rPr lang="fr-FR" sz="700" b="1" dirty="0">
                <a:solidFill>
                  <a:schemeClr val="bg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rPr>
              <a:t>de direction</a:t>
            </a:r>
            <a:endParaRPr lang="fr-FR" sz="700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algn="ctr"/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Gwladys DAMADO (</a:t>
            </a:r>
            <a:r>
              <a:rPr lang="fr-FR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remplt</a:t>
            </a: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Danielle POLYGONE</a:t>
            </a:r>
          </a:p>
          <a:p>
            <a:pPr algn="ctr"/>
            <a:r>
              <a:rPr lang="fr-FR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Secrétariat des missions</a:t>
            </a:r>
          </a:p>
          <a:p>
            <a:pPr algn="ctr"/>
            <a:r>
              <a:rPr lang="fr-FR" sz="800" dirty="0">
                <a:latin typeface="Arial" panose="020B0604020202020204" pitchFamily="34" charset="0"/>
                <a:cs typeface="Arial" panose="020B0604020202020204" pitchFamily="34" charset="0"/>
              </a:rPr>
              <a:t>Anne-Sophie </a:t>
            </a:r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GROS-DESORMEAUX</a:t>
            </a:r>
          </a:p>
          <a:p>
            <a:pPr algn="ctr"/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Hélène LEBRU</a:t>
            </a:r>
          </a:p>
          <a:p>
            <a:pPr algn="ctr"/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Muriel MAILLARD</a:t>
            </a:r>
          </a:p>
          <a:p>
            <a:pPr algn="ctr"/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Nadine RICQUEBOURG</a:t>
            </a:r>
          </a:p>
          <a:p>
            <a:pPr algn="ctr"/>
            <a:r>
              <a:rPr lang="fr-FR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Martine HOUSSARD</a:t>
            </a:r>
          </a:p>
        </p:txBody>
      </p:sp>
      <p:cxnSp>
        <p:nvCxnSpPr>
          <p:cNvPr id="62" name="Connecteur droit 61"/>
          <p:cNvCxnSpPr/>
          <p:nvPr/>
        </p:nvCxnSpPr>
        <p:spPr>
          <a:xfrm>
            <a:off x="7558713" y="90223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3" name="Groupe 1032"/>
          <p:cNvGrpSpPr/>
          <p:nvPr/>
        </p:nvGrpSpPr>
        <p:grpSpPr>
          <a:xfrm>
            <a:off x="3804675" y="3306286"/>
            <a:ext cx="2172299" cy="3385627"/>
            <a:chOff x="1347275" y="2521397"/>
            <a:chExt cx="2172299" cy="3385627"/>
          </a:xfrm>
        </p:grpSpPr>
        <p:grpSp>
          <p:nvGrpSpPr>
            <p:cNvPr id="23" name="Groupe 22"/>
            <p:cNvGrpSpPr/>
            <p:nvPr/>
          </p:nvGrpSpPr>
          <p:grpSpPr>
            <a:xfrm>
              <a:off x="1347275" y="2521397"/>
              <a:ext cx="2172299" cy="901896"/>
              <a:chOff x="443366" y="2454306"/>
              <a:chExt cx="2419982" cy="901896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452647" y="2760279"/>
                <a:ext cx="2408474" cy="595923"/>
              </a:xfrm>
              <a:prstGeom prst="rect">
                <a:avLst/>
              </a:prstGeom>
              <a:solidFill>
                <a:srgbClr val="7391C8"/>
              </a:solidFill>
            </p:spPr>
            <p:txBody>
              <a:bodyPr wrap="square" lIns="0" tIns="36000" rIns="0" bIns="36000">
                <a:spAutoFit/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fr-FR" sz="800" b="1" i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fr-FR" sz="9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Responsable</a:t>
                </a:r>
                <a:endParaRPr lang="fr-FR" sz="900" b="1" i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fr-FR" sz="9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Laurent HENOT</a:t>
                </a:r>
                <a:r>
                  <a:rPr lang="fr-FR" sz="8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fr-FR" sz="8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fr-FR" sz="8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443366" y="2454306"/>
                <a:ext cx="2419982" cy="3804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lIns="0" tIns="36000" rIns="0" bIns="36000">
                <a:spAutoFit/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1000" b="1" dirty="0" smtClean="0">
                    <a:solidFill>
                      <a:srgbClr val="004696"/>
                    </a:solidFill>
                    <a:cs typeface="Arial" panose="020B0604020202020204" pitchFamily="34" charset="0"/>
                  </a:rPr>
                  <a:t>Département</a:t>
                </a:r>
              </a:p>
              <a:p>
                <a:pPr algn="ctr"/>
                <a:r>
                  <a:rPr lang="fr-FR" sz="1000" b="1" dirty="0">
                    <a:solidFill>
                      <a:srgbClr val="004696"/>
                    </a:solidFill>
                    <a:cs typeface="Arial" panose="020B0604020202020204" pitchFamily="34" charset="0"/>
                  </a:rPr>
                  <a:t>Santé Environnement</a:t>
                </a:r>
              </a:p>
            </p:txBody>
          </p:sp>
        </p:grpSp>
        <p:sp>
          <p:nvSpPr>
            <p:cNvPr id="33" name="Rectangle 32"/>
            <p:cNvSpPr/>
            <p:nvPr/>
          </p:nvSpPr>
          <p:spPr>
            <a:xfrm>
              <a:off x="1355606" y="3407904"/>
              <a:ext cx="1022977" cy="1780863"/>
            </a:xfrm>
            <a:prstGeom prst="rect">
              <a:avLst/>
            </a:prstGeom>
            <a:solidFill>
              <a:srgbClr val="7391C8"/>
            </a:solidFill>
          </p:spPr>
          <p:txBody>
            <a:bodyPr wrap="square" lIns="0" tIns="36000" rIns="0" bIns="3600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/>
              <a:endParaRPr lang="fr-FR" sz="7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/>
              <a:endParaRPr lang="fr-FR" sz="7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/>
              <a:r>
                <a:rPr lang="fr-FR" sz="700" b="1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Cellules Environnement extérieur et </a:t>
              </a:r>
            </a:p>
            <a:p>
              <a:pPr lvl="0" algn="ctr"/>
              <a:r>
                <a:rPr lang="fr-FR" sz="700" b="1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établissements recevant </a:t>
              </a:r>
              <a:r>
                <a:rPr lang="fr-FR" sz="70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du </a:t>
              </a:r>
              <a:r>
                <a:rPr lang="fr-FR" sz="700" b="1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public</a:t>
              </a:r>
              <a:endParaRPr lang="fr-FR" sz="7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fr-FR" sz="800" b="1" dirty="0" smtClean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Lina HABRA</a:t>
              </a:r>
            </a:p>
            <a:p>
              <a:pPr algn="ctr"/>
              <a:endParaRPr lang="fr-FR" sz="8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fr-FR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Mickaël </a:t>
              </a:r>
              <a:r>
                <a:rPr lang="fr-FR" sz="800" dirty="0">
                  <a:latin typeface="Arial" panose="020B0604020202020204" pitchFamily="34" charset="0"/>
                  <a:cs typeface="Arial" panose="020B0604020202020204" pitchFamily="34" charset="0"/>
                </a:rPr>
                <a:t>GASTRIN</a:t>
              </a:r>
            </a:p>
            <a:p>
              <a:pPr algn="ctr"/>
              <a:r>
                <a:rPr lang="fr-FR" sz="800" dirty="0">
                  <a:latin typeface="Arial" panose="020B0604020202020204" pitchFamily="34" charset="0"/>
                  <a:cs typeface="Arial" panose="020B0604020202020204" pitchFamily="34" charset="0"/>
                </a:rPr>
                <a:t>Agnès </a:t>
              </a:r>
              <a:r>
                <a:rPr lang="fr-FR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PRIEUR</a:t>
              </a:r>
              <a:endParaRPr lang="fr-FR" sz="800" b="1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fr-FR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Maria DO </a:t>
              </a:r>
              <a:r>
                <a:rPr lang="fr-FR" sz="8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CARMO</a:t>
              </a:r>
              <a:endParaRPr lang="fr-FR" sz="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/>
              <a:r>
                <a:rPr lang="fr-FR" sz="8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Florence POKRZYWA</a:t>
              </a:r>
              <a:endParaRPr lang="fr-FR" sz="7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/>
              <a:endParaRPr lang="fr-FR" sz="7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/>
              <a:endParaRPr lang="fr-FR" sz="700" b="1" kern="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/>
              <a:endParaRPr lang="fr-FR" sz="7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370067" y="3418275"/>
              <a:ext cx="1149507" cy="2488749"/>
            </a:xfrm>
            <a:prstGeom prst="rect">
              <a:avLst/>
            </a:prstGeom>
            <a:solidFill>
              <a:srgbClr val="7391C8"/>
            </a:solidFill>
          </p:spPr>
          <p:txBody>
            <a:bodyPr wrap="square" lIns="0" tIns="36000" rIns="0" bIns="3600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7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Cellule </a:t>
              </a:r>
              <a:r>
                <a:rPr lang="fr-FR" sz="7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qualité des eaux</a:t>
              </a:r>
              <a:endParaRPr lang="fr-FR" sz="7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fr-FR" sz="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Franck CANOREL</a:t>
              </a:r>
            </a:p>
            <a:p>
              <a:pPr algn="ctr"/>
              <a:endParaRPr lang="fr-FR" sz="8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fr-FR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Gaëtan ABRIAL</a:t>
              </a:r>
            </a:p>
            <a:p>
              <a:pPr algn="ctr"/>
              <a:r>
                <a:rPr lang="fr-FR" sz="800" dirty="0">
                  <a:latin typeface="Arial" panose="020B0604020202020204" pitchFamily="34" charset="0"/>
                  <a:cs typeface="Arial" panose="020B0604020202020204" pitchFamily="34" charset="0"/>
                </a:rPr>
                <a:t>Irmine </a:t>
              </a:r>
              <a:r>
                <a:rPr lang="fr-FR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ANDRIEU</a:t>
              </a:r>
              <a:endParaRPr lang="fr-FR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fr-FR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Christelle </a:t>
              </a:r>
              <a:r>
                <a:rPr lang="fr-FR" sz="800" dirty="0">
                  <a:latin typeface="Arial" panose="020B0604020202020204" pitchFamily="34" charset="0"/>
                  <a:cs typeface="Arial" panose="020B0604020202020204" pitchFamily="34" charset="0"/>
                </a:rPr>
                <a:t>GUYOT</a:t>
              </a:r>
            </a:p>
            <a:p>
              <a:pPr algn="ctr"/>
              <a:r>
                <a:rPr lang="fr-FR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Marie-Claude </a:t>
              </a:r>
              <a:r>
                <a:rPr lang="fr-FR" sz="800" dirty="0">
                  <a:latin typeface="Arial" panose="020B0604020202020204" pitchFamily="34" charset="0"/>
                  <a:cs typeface="Arial" panose="020B0604020202020204" pitchFamily="34" charset="0"/>
                </a:rPr>
                <a:t>LANCELOT</a:t>
              </a:r>
            </a:p>
            <a:p>
              <a:pPr algn="ctr"/>
              <a:r>
                <a:rPr lang="fr-FR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Stéphane ROMUALD</a:t>
              </a:r>
            </a:p>
            <a:p>
              <a:pPr algn="ctr"/>
              <a:endParaRPr lang="fr-FR" sz="8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/>
              <a:r>
                <a:rPr lang="fr-FR" sz="700" b="1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Cellule </a:t>
              </a:r>
              <a:r>
                <a:rPr lang="fr-FR" sz="700" b="1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environnement intérieur</a:t>
              </a:r>
              <a:endParaRPr lang="fr-FR" sz="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/>
              <a:r>
                <a:rPr lang="fr-FR" sz="8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Steven MPEMBA</a:t>
              </a:r>
            </a:p>
            <a:p>
              <a:pPr lvl="0" algn="ctr"/>
              <a:endParaRPr lang="fr-FR" sz="800" b="1" kern="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/>
              <a:r>
                <a:rPr lang="fr-FR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Gaëtan </a:t>
              </a:r>
              <a:r>
                <a:rPr lang="fr-FR" sz="8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ABRIAL</a:t>
              </a:r>
            </a:p>
            <a:p>
              <a:pPr lvl="0" algn="ctr"/>
              <a:r>
                <a:rPr lang="fr-FR" sz="80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Maimouna</a:t>
              </a:r>
              <a:r>
                <a:rPr lang="fr-FR" sz="8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BARRY</a:t>
              </a:r>
              <a:endParaRPr lang="fr-FR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/>
              <a:r>
                <a:rPr lang="fr-FR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Sylvie COLLIN</a:t>
              </a:r>
            </a:p>
            <a:p>
              <a:pPr lvl="0" algn="ctr"/>
              <a:r>
                <a:rPr lang="fr-FR" sz="8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Mickaël </a:t>
              </a:r>
              <a:r>
                <a:rPr lang="fr-FR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GASTRIN</a:t>
              </a:r>
            </a:p>
            <a:p>
              <a:pPr lvl="0" algn="ctr"/>
              <a:r>
                <a:rPr lang="fr-FR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Régine </a:t>
              </a:r>
              <a:r>
                <a:rPr lang="fr-FR" sz="8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JEFFERY</a:t>
              </a:r>
            </a:p>
            <a:p>
              <a:pPr lvl="0" algn="ctr"/>
              <a:endParaRPr lang="fr-FR" sz="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7" name="Rectangle 56"/>
          <p:cNvSpPr/>
          <p:nvPr/>
        </p:nvSpPr>
        <p:spPr>
          <a:xfrm>
            <a:off x="129443" y="5717842"/>
            <a:ext cx="1257979" cy="79562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900" b="1" kern="1200" dirty="0" smtClean="0">
                <a:solidFill>
                  <a:schemeClr val="tx1"/>
                </a:solidFill>
                <a:effectLst/>
                <a:ea typeface="Times New Roman"/>
              </a:rPr>
              <a:t>Equipe </a:t>
            </a:r>
            <a:r>
              <a:rPr lang="fr-FR" sz="900" b="1" dirty="0" smtClean="0">
                <a:solidFill>
                  <a:schemeClr val="tx1"/>
                </a:solidFill>
                <a:ea typeface="Times New Roman"/>
              </a:rPr>
              <a:t>veille alertes et gestion sanitaires</a:t>
            </a:r>
            <a:endParaRPr lang="fr-FR" sz="900" b="1" kern="1200" dirty="0" smtClean="0">
              <a:solidFill>
                <a:schemeClr val="tx1"/>
              </a:solidFill>
              <a:effectLst/>
              <a:ea typeface="Times New Roman"/>
            </a:endParaRPr>
          </a:p>
          <a:p>
            <a:pPr algn="ctr"/>
            <a:r>
              <a:rPr lang="fr-FR" sz="700" b="1" i="1" dirty="0">
                <a:solidFill>
                  <a:schemeClr val="tx1"/>
                </a:solidFill>
                <a:latin typeface="Arial"/>
                <a:ea typeface="Times New Roman"/>
              </a:rPr>
              <a:t>Secteur Est (</a:t>
            </a:r>
            <a:r>
              <a:rPr lang="fr-FR" sz="700" b="1" i="1" dirty="0" smtClean="0">
                <a:solidFill>
                  <a:schemeClr val="tx1"/>
                </a:solidFill>
                <a:latin typeface="Arial"/>
                <a:ea typeface="Times New Roman"/>
              </a:rPr>
              <a:t>77–91–94)</a:t>
            </a:r>
          </a:p>
          <a:p>
            <a:pPr algn="ctr">
              <a:spcAft>
                <a:spcPts val="0"/>
              </a:spcAft>
            </a:pPr>
            <a:endParaRPr lang="fr-FR" sz="700" b="1" dirty="0" smtClean="0">
              <a:solidFill>
                <a:srgbClr val="00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fr-FR" sz="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xx</a:t>
            </a:r>
            <a:endParaRPr lang="fr-FR" sz="600" dirty="0">
              <a:solidFill>
                <a:srgbClr val="00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18676" y="4968744"/>
            <a:ext cx="1257979" cy="52387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1" tIns="64001" rIns="128001" bIns="64001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9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ADELI</a:t>
            </a:r>
            <a:r>
              <a:rPr lang="fr-FR" sz="9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fr-FR" sz="9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fr-FR" sz="7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Stéphanie GROS-DESORMEAUX</a:t>
            </a:r>
            <a:endParaRPr lang="fr-FR" sz="7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grpSp>
        <p:nvGrpSpPr>
          <p:cNvPr id="31" name="Groupe 30"/>
          <p:cNvGrpSpPr/>
          <p:nvPr/>
        </p:nvGrpSpPr>
        <p:grpSpPr>
          <a:xfrm>
            <a:off x="3419872" y="172485"/>
            <a:ext cx="3168351" cy="1159410"/>
            <a:chOff x="3360227" y="8959"/>
            <a:chExt cx="3168351" cy="1159410"/>
          </a:xfrm>
        </p:grpSpPr>
        <p:grpSp>
          <p:nvGrpSpPr>
            <p:cNvPr id="36" name="Groupe 35"/>
            <p:cNvGrpSpPr/>
            <p:nvPr/>
          </p:nvGrpSpPr>
          <p:grpSpPr>
            <a:xfrm>
              <a:off x="3360227" y="184389"/>
              <a:ext cx="3168351" cy="983980"/>
              <a:chOff x="3275856" y="4652"/>
              <a:chExt cx="2880320" cy="1209515"/>
            </a:xfrm>
          </p:grpSpPr>
          <p:sp>
            <p:nvSpPr>
              <p:cNvPr id="82" name="Rectangle 81"/>
              <p:cNvSpPr>
                <a:spLocks noChangeArrowheads="1"/>
              </p:cNvSpPr>
              <p:nvPr/>
            </p:nvSpPr>
            <p:spPr bwMode="auto">
              <a:xfrm>
                <a:off x="3275856" y="622599"/>
                <a:ext cx="2880320" cy="591568"/>
              </a:xfrm>
              <a:prstGeom prst="rect">
                <a:avLst/>
              </a:prstGeom>
              <a:solidFill>
                <a:srgbClr val="7391C8"/>
              </a:solidFill>
              <a:ln>
                <a:noFill/>
              </a:ln>
              <a:effectLst/>
              <a:extLst/>
            </p:spPr>
            <p:txBody>
              <a:bodyPr vert="horz" wrap="square" lIns="36000" tIns="45720" rIns="91440" bIns="45720" numCol="1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fr-FR" altLang="fr-FR" sz="1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Directeur adjoint</a:t>
                </a: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fr-FR" altLang="fr-FR" sz="1000" b="1" i="1" dirty="0" smtClean="0"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Richade FAHAS</a:t>
                </a:r>
                <a:endParaRPr kumimoji="0" lang="fr-FR" altLang="fr-FR" sz="1000" b="1" i="1" strike="noStrike" cap="none" normalizeH="0" baseline="0" dirty="0" smtClean="0">
                  <a:ln>
                    <a:noFill/>
                  </a:ln>
                  <a:effectLst/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fr-FR" altLang="fr-FR" sz="800" b="1" dirty="0"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7" name="Rectangle 86"/>
              <p:cNvSpPr>
                <a:spLocks noChangeArrowheads="1"/>
              </p:cNvSpPr>
              <p:nvPr/>
            </p:nvSpPr>
            <p:spPr bwMode="auto">
              <a:xfrm>
                <a:off x="3275856" y="4652"/>
                <a:ext cx="2880320" cy="646981"/>
              </a:xfrm>
              <a:prstGeom prst="rect">
                <a:avLst/>
              </a:prstGeom>
              <a:solidFill>
                <a:srgbClr val="7391C8"/>
              </a:solidFill>
              <a:ln>
                <a:noFill/>
              </a:ln>
              <a:effectLst/>
              <a:extLst/>
            </p:spPr>
            <p:txBody>
              <a:bodyPr vert="horz" wrap="square" lIns="36000" tIns="45720" rIns="91440" bIns="45720" numCol="1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altLang="fr-FR" sz="1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Directeur </a:t>
                </a: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fr-FR" altLang="fr-FR" sz="1000" b="1" i="1" dirty="0" smtClean="0"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rPr>
                  <a:t>Julien GALLI</a:t>
                </a:r>
              </a:p>
            </p:txBody>
          </p:sp>
        </p:grpSp>
        <p:sp>
          <p:nvSpPr>
            <p:cNvPr id="120" name="Rectangle 119"/>
            <p:cNvSpPr/>
            <p:nvPr/>
          </p:nvSpPr>
          <p:spPr>
            <a:xfrm>
              <a:off x="3360227" y="8959"/>
              <a:ext cx="3168351" cy="211203"/>
            </a:xfrm>
            <a:prstGeom prst="rect">
              <a:avLst/>
            </a:prstGeom>
            <a:solidFill>
              <a:srgbClr val="AFDC7E"/>
            </a:solidFill>
          </p:spPr>
          <p:txBody>
            <a:bodyPr wrap="square" lIns="0" tIns="36000" rIns="0" bIns="36000" rtlCol="0" anchor="ctr">
              <a:spAutoFit/>
            </a:bodyPr>
            <a:lstStyle/>
            <a:p>
              <a:pPr algn="ctr"/>
              <a:endParaRPr lang="fr-FR" sz="9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1" name="Groupe 70"/>
          <p:cNvGrpSpPr/>
          <p:nvPr/>
        </p:nvGrpSpPr>
        <p:grpSpPr>
          <a:xfrm>
            <a:off x="1414733" y="2084887"/>
            <a:ext cx="1537061" cy="706846"/>
            <a:chOff x="1513662" y="2245456"/>
            <a:chExt cx="1537061" cy="706846"/>
          </a:xfrm>
        </p:grpSpPr>
        <p:sp>
          <p:nvSpPr>
            <p:cNvPr id="116" name="Rectangle 115"/>
            <p:cNvSpPr/>
            <p:nvPr/>
          </p:nvSpPr>
          <p:spPr>
            <a:xfrm>
              <a:off x="1534582" y="2245456"/>
              <a:ext cx="1516141" cy="51516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8575">
              <a:solidFill>
                <a:schemeClr val="tx1"/>
              </a:solidFill>
              <a:prstDash val="sysDot"/>
            </a:ln>
          </p:spPr>
          <p:txBody>
            <a:bodyPr wrap="square" lIns="36000" rIns="0">
              <a:noAutofit/>
            </a:bodyPr>
            <a:lstStyle/>
            <a:p>
              <a:pPr algn="ctr"/>
              <a:r>
                <a:rPr lang="fr-FR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Moyens</a:t>
              </a:r>
              <a:r>
                <a:rPr lang="fr-FR" sz="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généraux - assistant </a:t>
              </a:r>
              <a:r>
                <a:rPr lang="fr-FR" sz="900" b="1" dirty="0">
                  <a:latin typeface="Calibri" panose="020F0502020204030204" pitchFamily="34" charset="0"/>
                  <a:ea typeface="Calibri" panose="020F0502020204030204" pitchFamily="34" charset="0"/>
                </a:rPr>
                <a:t>prévention</a:t>
              </a:r>
              <a:r>
                <a:rPr lang="fr-FR" sz="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fr-FR" sz="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fr-FR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Michel FLAGEUL</a:t>
              </a:r>
            </a:p>
            <a:p>
              <a:pPr algn="ctr"/>
              <a:endParaRPr lang="fr-FR" sz="8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513662" y="2756488"/>
              <a:ext cx="1537061" cy="195814"/>
            </a:xfrm>
            <a:prstGeom prst="rect">
              <a:avLst/>
            </a:prstGeom>
            <a:solidFill>
              <a:srgbClr val="7391C8"/>
            </a:solidFill>
          </p:spPr>
          <p:txBody>
            <a:bodyPr wrap="square" lIns="0" tIns="36000" rIns="0" bIns="3600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Nicolas SAINT-ANGE</a:t>
              </a:r>
              <a:endParaRPr lang="fr-FR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59" name="Connecteur droit 58"/>
          <p:cNvCxnSpPr/>
          <p:nvPr/>
        </p:nvCxnSpPr>
        <p:spPr>
          <a:xfrm flipV="1">
            <a:off x="2635713" y="3122111"/>
            <a:ext cx="4409521" cy="121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>
            <a:endCxn id="28" idx="0"/>
          </p:cNvCxnSpPr>
          <p:nvPr/>
        </p:nvCxnSpPr>
        <p:spPr>
          <a:xfrm>
            <a:off x="4884122" y="1340549"/>
            <a:ext cx="6703" cy="1965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>
            <a:off x="6591334" y="841631"/>
            <a:ext cx="792089" cy="3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82"/>
          <p:cNvCxnSpPr>
            <a:stCxn id="65" idx="1"/>
            <a:endCxn id="61" idx="3"/>
          </p:cNvCxnSpPr>
          <p:nvPr/>
        </p:nvCxnSpPr>
        <p:spPr>
          <a:xfrm flipH="1" flipV="1">
            <a:off x="2951794" y="2693826"/>
            <a:ext cx="4431629" cy="162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e 1"/>
          <p:cNvGrpSpPr/>
          <p:nvPr/>
        </p:nvGrpSpPr>
        <p:grpSpPr>
          <a:xfrm>
            <a:off x="1537921" y="3300991"/>
            <a:ext cx="2192475" cy="3381608"/>
            <a:chOff x="1537921" y="3300991"/>
            <a:chExt cx="2192475" cy="3381608"/>
          </a:xfrm>
        </p:grpSpPr>
        <p:grpSp>
          <p:nvGrpSpPr>
            <p:cNvPr id="47" name="Groupe 46"/>
            <p:cNvGrpSpPr/>
            <p:nvPr/>
          </p:nvGrpSpPr>
          <p:grpSpPr>
            <a:xfrm>
              <a:off x="1537921" y="3300991"/>
              <a:ext cx="2192475" cy="1040396"/>
              <a:chOff x="443366" y="2454306"/>
              <a:chExt cx="2419982" cy="1040396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452646" y="2760279"/>
                <a:ext cx="2408474" cy="734423"/>
              </a:xfrm>
              <a:prstGeom prst="rect">
                <a:avLst/>
              </a:prstGeom>
              <a:solidFill>
                <a:srgbClr val="7391C8"/>
              </a:solidFill>
            </p:spPr>
            <p:txBody>
              <a:bodyPr wrap="square" lIns="0" tIns="36000" rIns="0" bIns="36000">
                <a:spAutoFit/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fr-FR" sz="800" b="1" i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fr-FR" sz="9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Responsable </a:t>
                </a:r>
                <a:endParaRPr lang="fr-FR" sz="900" b="1" i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fr-FR" sz="9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Laurence GOBERT</a:t>
                </a:r>
              </a:p>
              <a:p>
                <a:pPr algn="ctr"/>
                <a:r>
                  <a:rPr lang="fr-FR" sz="9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Responsable </a:t>
                </a:r>
                <a:r>
                  <a:rPr lang="fr-FR" sz="9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adjoint</a:t>
                </a:r>
                <a:endParaRPr lang="fr-FR" sz="900" b="1" i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fr-FR" sz="8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Matthieu JOCHUM</a:t>
                </a:r>
                <a:endParaRPr lang="fr-FR" sz="8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443366" y="2454306"/>
                <a:ext cx="2419982" cy="3804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lIns="0" tIns="36000" rIns="0" bIns="36000">
                <a:spAutoFit/>
              </a:bodyPr>
              <a:lstStyle>
                <a:defPPr>
                  <a:defRPr lang="fr-FR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fr-FR" sz="1000" b="1" dirty="0" smtClean="0">
                    <a:solidFill>
                      <a:srgbClr val="004696"/>
                    </a:solidFill>
                    <a:cs typeface="Arial" panose="020B0604020202020204" pitchFamily="34" charset="0"/>
                  </a:rPr>
                  <a:t>Département Offre de soins, </a:t>
                </a:r>
              </a:p>
              <a:p>
                <a:pPr algn="ctr"/>
                <a:r>
                  <a:rPr lang="fr-FR" sz="1000" b="1" dirty="0" smtClean="0">
                    <a:solidFill>
                      <a:srgbClr val="004696"/>
                    </a:solidFill>
                    <a:cs typeface="Arial" panose="020B0604020202020204" pitchFamily="34" charset="0"/>
                  </a:rPr>
                  <a:t>Prévention</a:t>
                </a:r>
              </a:p>
            </p:txBody>
          </p:sp>
        </p:grpSp>
        <p:sp>
          <p:nvSpPr>
            <p:cNvPr id="49" name="Rectangle 48"/>
            <p:cNvSpPr/>
            <p:nvPr/>
          </p:nvSpPr>
          <p:spPr>
            <a:xfrm>
              <a:off x="1548688" y="4332349"/>
              <a:ext cx="2179690" cy="2350250"/>
            </a:xfrm>
            <a:prstGeom prst="rect">
              <a:avLst/>
            </a:prstGeom>
            <a:solidFill>
              <a:srgbClr val="7391C8"/>
            </a:solidFill>
          </p:spPr>
          <p:txBody>
            <a:bodyPr wrap="square" lIns="0" tIns="36000" rIns="0" bIns="3600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/>
              <a:r>
                <a:rPr lang="fr-FR" sz="700" b="1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Managers métiers</a:t>
              </a:r>
            </a:p>
            <a:p>
              <a:pPr lvl="0" algn="ctr"/>
              <a:r>
                <a:rPr lang="fr-FR" sz="8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Aude </a:t>
              </a:r>
              <a:r>
                <a:rPr lang="fr-FR" sz="8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CAMBECEDES</a:t>
              </a:r>
            </a:p>
            <a:p>
              <a:pPr lvl="0" algn="ctr"/>
              <a:r>
                <a:rPr lang="fr-FR" sz="8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Bastien CHEZE</a:t>
              </a:r>
            </a:p>
            <a:p>
              <a:pPr algn="ctr"/>
              <a:r>
                <a:rPr lang="fr-FR" sz="800" b="1" kern="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Hélène </a:t>
              </a:r>
              <a:r>
                <a:rPr lang="fr-FR" sz="800" b="1" kern="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CREPIN-RENIER</a:t>
              </a:r>
              <a:endParaRPr lang="fr-FR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/>
              <a:endParaRPr lang="fr-FR" sz="7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/>
              <a:r>
                <a:rPr lang="fr-FR" sz="700" b="1" dirty="0" smtClean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Chargés de missions</a:t>
              </a:r>
            </a:p>
            <a:p>
              <a:pPr algn="ctr"/>
              <a:r>
                <a:rPr lang="fr-FR" sz="8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Aziz AHSSAINI</a:t>
              </a:r>
            </a:p>
            <a:p>
              <a:pPr algn="ctr"/>
              <a:r>
                <a:rPr lang="fr-FR" sz="8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Marie ARLE </a:t>
              </a:r>
            </a:p>
            <a:p>
              <a:pPr algn="ctr"/>
              <a:r>
                <a:rPr lang="fr-FR" sz="800" b="1" kern="4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Hélène </a:t>
              </a:r>
              <a:r>
                <a:rPr lang="fr-FR" sz="800" b="1" kern="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CREPIN-RENIER</a:t>
              </a:r>
              <a:endParaRPr lang="fr-FR" sz="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fr-FR" sz="8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Marie-Pascale DELAPORTE</a:t>
              </a:r>
            </a:p>
            <a:p>
              <a:pPr lvl="0" algn="ctr"/>
              <a:r>
                <a:rPr lang="fr-FR" sz="800" b="1" kern="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Pascal JOHNSON</a:t>
              </a:r>
            </a:p>
            <a:p>
              <a:pPr lvl="0" algn="ctr"/>
              <a:r>
                <a:rPr lang="fr-FR" sz="800" b="1" kern="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Valérie-Anne KREBS</a:t>
              </a:r>
            </a:p>
            <a:p>
              <a:pPr lvl="0" algn="ctr"/>
              <a:r>
                <a:rPr lang="fr-FR" sz="800" b="1" kern="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Théo NEDELEC</a:t>
              </a:r>
            </a:p>
            <a:p>
              <a:pPr lvl="0" algn="ctr"/>
              <a:r>
                <a:rPr lang="fr-FR" sz="800" b="1" kern="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Laurent PINLONG</a:t>
              </a:r>
            </a:p>
            <a:p>
              <a:pPr lvl="0" algn="ctr"/>
              <a:r>
                <a:rPr lang="fr-FR" sz="800" b="1" kern="400" dirty="0" err="1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Gamze</a:t>
              </a:r>
              <a:r>
                <a:rPr lang="fr-FR" sz="800" b="1" kern="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SAHIN</a:t>
              </a:r>
            </a:p>
            <a:p>
              <a:pPr lvl="0" algn="ctr"/>
              <a:endParaRPr lang="fr-FR" sz="800" b="1" kern="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/>
              <a:r>
                <a:rPr lang="fr-FR" sz="700" b="1" kern="4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Gestionnaire</a:t>
              </a:r>
              <a:endParaRPr lang="fr-FR" sz="700" b="1" kern="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/>
              <a:r>
                <a:rPr lang="fr-FR" sz="800" kern="4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Corinne LAMBERT</a:t>
              </a:r>
            </a:p>
            <a:p>
              <a:pPr lvl="0" algn="ctr"/>
              <a:endParaRPr lang="fr-FR" sz="800" kern="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5" name="Connecteur droit 4"/>
          <p:cNvCxnSpPr/>
          <p:nvPr/>
        </p:nvCxnSpPr>
        <p:spPr>
          <a:xfrm flipV="1">
            <a:off x="2504512" y="2194939"/>
            <a:ext cx="0" cy="9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7383423" y="2346798"/>
            <a:ext cx="1555773" cy="726464"/>
          </a:xfrm>
          <a:prstGeom prst="rect">
            <a:avLst/>
          </a:prstGeom>
          <a:solidFill>
            <a:srgbClr val="7391C8"/>
          </a:solidFill>
        </p:spPr>
        <p:txBody>
          <a:bodyPr wrap="square" lIns="36000" rIns="0">
            <a:noAutofit/>
          </a:bodyPr>
          <a:lstStyle/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cellule </a:t>
            </a:r>
          </a:p>
          <a:p>
            <a:pPr algn="ctr"/>
            <a:r>
              <a:rPr lang="fr-FR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Défense et Sécurité</a:t>
            </a:r>
          </a:p>
          <a:p>
            <a:pPr algn="ctr"/>
            <a:r>
              <a:rPr lang="fr-FR" sz="800" b="1" dirty="0">
                <a:latin typeface="Arial" panose="020B0604020202020204" pitchFamily="34" charset="0"/>
                <a:cs typeface="Arial" panose="020B0604020202020204" pitchFamily="34" charset="0"/>
              </a:rPr>
              <a:t>Bertrand APOLLIS</a:t>
            </a:r>
          </a:p>
          <a:p>
            <a:pPr algn="ctr"/>
            <a:endParaRPr lang="fr-FR" sz="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Sally CARTA</a:t>
            </a:r>
          </a:p>
          <a:p>
            <a:pPr algn="ctr"/>
            <a:endParaRPr lang="fr-FR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Connecteur droit 39"/>
          <p:cNvCxnSpPr>
            <a:endCxn id="63" idx="0"/>
          </p:cNvCxnSpPr>
          <p:nvPr/>
        </p:nvCxnSpPr>
        <p:spPr>
          <a:xfrm flipH="1">
            <a:off x="2634159" y="3122111"/>
            <a:ext cx="1555" cy="178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>
            <a:endCxn id="52" idx="0"/>
          </p:cNvCxnSpPr>
          <p:nvPr/>
        </p:nvCxnSpPr>
        <p:spPr>
          <a:xfrm>
            <a:off x="7036566" y="3122111"/>
            <a:ext cx="0" cy="184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101"/>
          <p:cNvCxnSpPr>
            <a:stCxn id="115" idx="3"/>
          </p:cNvCxnSpPr>
          <p:nvPr/>
        </p:nvCxnSpPr>
        <p:spPr>
          <a:xfrm>
            <a:off x="2986843" y="834286"/>
            <a:ext cx="433029" cy="7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" name="Connecteur droit 1041"/>
          <p:cNvCxnSpPr/>
          <p:nvPr/>
        </p:nvCxnSpPr>
        <p:spPr>
          <a:xfrm>
            <a:off x="2986843" y="1526265"/>
            <a:ext cx="19039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2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7401</TotalTime>
  <Words>234</Words>
  <Application>Microsoft Office PowerPoint</Application>
  <PresentationFormat>Affichage à l'écran (4:3)</PresentationFormat>
  <Paragraphs>123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 Unicode MS</vt:lpstr>
      <vt:lpstr>Andalus</vt:lpstr>
      <vt:lpstr>Arial</vt:lpstr>
      <vt:lpstr>Calibri</vt:lpstr>
      <vt:lpstr>Times New Roman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WILK, Serge</dc:creator>
  <cp:lastModifiedBy>Françoise LAFORGE</cp:lastModifiedBy>
  <cp:revision>624</cp:revision>
  <cp:lastPrinted>2023-10-20T13:27:24Z</cp:lastPrinted>
  <dcterms:created xsi:type="dcterms:W3CDTF">2013-12-11T08:07:47Z</dcterms:created>
  <dcterms:modified xsi:type="dcterms:W3CDTF">2024-05-06T14:37:32Z</dcterms:modified>
</cp:coreProperties>
</file>