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  <p:sldMasterId id="2147483823" r:id="rId2"/>
  </p:sldMasterIdLst>
  <p:notesMasterIdLst>
    <p:notesMasterId r:id="rId13"/>
  </p:notesMasterIdLst>
  <p:handoutMasterIdLst>
    <p:handoutMasterId r:id="rId14"/>
  </p:handoutMasterIdLst>
  <p:sldIdLst>
    <p:sldId id="335" r:id="rId3"/>
    <p:sldId id="419" r:id="rId4"/>
    <p:sldId id="420" r:id="rId5"/>
    <p:sldId id="421" r:id="rId6"/>
    <p:sldId id="427" r:id="rId7"/>
    <p:sldId id="428" r:id="rId8"/>
    <p:sldId id="414" r:id="rId9"/>
    <p:sldId id="426" r:id="rId10"/>
    <p:sldId id="415" r:id="rId11"/>
    <p:sldId id="395" r:id="rId1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 BRETON, Gwenaelle" initials="LBG" lastIdx="2" clrIdx="0">
    <p:extLst>
      <p:ext uri="{19B8F6BF-5375-455C-9EA6-DF929625EA0E}">
        <p15:presenceInfo xmlns:p15="http://schemas.microsoft.com/office/powerpoint/2012/main" userId="S-1-5-21-448539723-1644491937-682003330-542468" providerId="AD"/>
      </p:ext>
    </p:extLst>
  </p:cmAuthor>
  <p:cmAuthor id="2" name="FELIX, Océane" initials="FO" lastIdx="2" clrIdx="1">
    <p:extLst>
      <p:ext uri="{19B8F6BF-5375-455C-9EA6-DF929625EA0E}">
        <p15:presenceInfo xmlns:p15="http://schemas.microsoft.com/office/powerpoint/2012/main" userId="S-1-5-21-448539723-1644491937-682003330-607274" providerId="AD"/>
      </p:ext>
    </p:extLst>
  </p:cmAuthor>
  <p:cmAuthor id="3" name="OUANHNON, Pierre" initials="OP" lastIdx="1" clrIdx="2">
    <p:extLst>
      <p:ext uri="{19B8F6BF-5375-455C-9EA6-DF929625EA0E}">
        <p15:presenceInfo xmlns:p15="http://schemas.microsoft.com/office/powerpoint/2012/main" userId="S-1-5-21-448539723-1644491937-682003330-370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CDE"/>
    <a:srgbClr val="D8E8F6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howGuides="1">
      <p:cViewPr>
        <p:scale>
          <a:sx n="110" d="100"/>
          <a:sy n="110" d="100"/>
        </p:scale>
        <p:origin x="1512" y="81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F8BA6-34D3-471A-A416-153CCD52E129}" type="datetimeFigureOut">
              <a:rPr lang="fr-FR" smtClean="0"/>
              <a:t>01/04/2022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6545A-9BFB-4A17-B3A0-BFB82A3F51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8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01/04/2022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4499BF2C-805B-4EA7-AAA6-81ABFB86EE03}" type="datetime1">
              <a:rPr lang="fr-FR" cap="all" smtClean="0"/>
              <a:t>01/04/2022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2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01/04/2022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80"/>
            <a:ext cx="8424614" cy="242951"/>
          </a:xfrm>
        </p:spPr>
        <p:txBody>
          <a:bodyPr/>
          <a:lstStyle>
            <a:lvl1pPr marL="9525" indent="85723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5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29239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9"/>
            <a:ext cx="2520000" cy="288032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1" y="4797632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01/04/2022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1" y="682802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61952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1" y="4797632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01/04/2022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80"/>
            <a:ext cx="8424614" cy="242951"/>
          </a:xfrm>
        </p:spPr>
        <p:txBody>
          <a:bodyPr/>
          <a:lstStyle>
            <a:lvl1pPr marL="0" indent="95248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1" y="682802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5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5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5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870903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5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1" y="4797632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01/04/2022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80"/>
            <a:ext cx="8424614" cy="242951"/>
          </a:xfrm>
        </p:spPr>
        <p:txBody>
          <a:bodyPr/>
          <a:lstStyle>
            <a:lvl1pPr marL="0" indent="95248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1" y="682802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5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951574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5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1" y="4797632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01/04/2022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80"/>
            <a:ext cx="8424614" cy="242951"/>
          </a:xfrm>
        </p:spPr>
        <p:txBody>
          <a:bodyPr/>
          <a:lstStyle>
            <a:lvl1pPr marL="0" indent="95248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1" y="682802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5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1540662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3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1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1" y="4797632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01/04/2022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5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57385" y="347483"/>
            <a:ext cx="2010556" cy="115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03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2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01/04/2022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312575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01/04/2022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50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5" y="537850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851921" y="2643759"/>
            <a:ext cx="468052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500" b="1" dirty="0"/>
              <a:t>TITRE DU DOCUMENT</a:t>
            </a:r>
          </a:p>
          <a:p>
            <a:pPr algn="r"/>
            <a:r>
              <a:rPr lang="fr-FR" sz="2500" b="1" dirty="0"/>
              <a:t>Suite titre</a:t>
            </a:r>
          </a:p>
          <a:p>
            <a:pPr algn="r"/>
            <a:r>
              <a:rPr lang="fr-FR" sz="1500" dirty="0"/>
              <a:t>sous-titre</a:t>
            </a:r>
          </a:p>
          <a:p>
            <a:pPr algn="r"/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348999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èm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01/04/2022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50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5" y="537850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16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45B72178-822E-4715-B11E-33B2AF517AE9}" type="datetime1">
              <a:rPr lang="fr-FR" cap="all" smtClean="0"/>
              <a:t>01/04/2022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3655D429-AAE2-4445-82BF-3715CB3E587F}" type="datetime1">
              <a:rPr lang="fr-FR" cap="all" smtClean="0"/>
              <a:t>01/04/2022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9030D40-652B-40AF-8BE2-FF6FBB4258C8}" type="datetime1">
              <a:rPr lang="fr-FR" cap="all" smtClean="0"/>
              <a:t>01/04/2022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E7B1170C-14A7-4034-9CB1-4D5002B746FF}" type="datetime1">
              <a:rPr lang="fr-FR" cap="all" smtClean="0"/>
              <a:t>01/04/2022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7B3C44BC-28F3-4713-8032-1AC6772DB323}" type="datetime1">
              <a:rPr lang="fr-FR" cap="all" smtClean="0"/>
              <a:t>01/04/2022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57385" y="347482"/>
            <a:ext cx="2010556" cy="115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9A535DAF-9329-4EBE-B105-59CB7680DA85}" type="datetime1">
              <a:rPr lang="fr-FR" cap="all" smtClean="0"/>
              <a:t>01/04/2022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ED88A4C-7862-48C0-A739-A8B8589426B1}" type="datetime1">
              <a:rPr lang="fr-FR" smtClean="0"/>
              <a:t>01/04/2022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7849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851920" y="2643758"/>
            <a:ext cx="46805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500" b="1" dirty="0"/>
              <a:t>TITRE DU DOCUMENT</a:t>
            </a:r>
          </a:p>
          <a:p>
            <a:pPr algn="r"/>
            <a:r>
              <a:rPr lang="fr-FR" sz="2500" b="1" dirty="0"/>
              <a:t>Suite titre</a:t>
            </a:r>
          </a:p>
          <a:p>
            <a:pPr algn="r"/>
            <a:r>
              <a:rPr lang="fr-FR" sz="1500" dirty="0"/>
              <a:t>sous-titre</a:t>
            </a:r>
          </a:p>
          <a:p>
            <a:pPr algn="r"/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èm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50A4A679-29AC-4A2A-A014-9BAB7AF80E75}" type="datetime1">
              <a:rPr lang="fr-FR" smtClean="0"/>
              <a:t>01/04/2022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7849"/>
            <a:ext cx="2195813" cy="126110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6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1A59234-7EF4-4B7C-8921-3B540DD62EFD}" type="datetime1">
              <a:rPr lang="fr-FR" cap="all" smtClean="0"/>
              <a:t>01/04/2022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72877" y="185732"/>
            <a:ext cx="606854" cy="34853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</p:sldLayoutIdLst>
  <p:hf hdr="0" ft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1" y="1707655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1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1" y="682802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1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01/04/2022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72878" y="185732"/>
            <a:ext cx="606854" cy="348531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3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</p:sldLayoutIdLst>
  <p:hf hdr="0"/>
  <p:txStyles>
    <p:titleStyle>
      <a:lvl1pPr marL="14288" indent="0" algn="l" defTabSz="914378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3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41" indent="-171446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37" indent="-171446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32" indent="-171446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27" indent="-171446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indent="0" algn="l" defTabSz="914378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ledefrance.ars.sante.fr/zonage-medecins-2022-carte-des-zones-concernees-par-les-aides-linstallation-et-au-maintien-des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3ADF-BDA3-4DEB-A51E-C97871A8DD09}" type="datetime1">
              <a:rPr lang="fr-FR" smtClean="0"/>
              <a:t>01/04/2022</a:t>
            </a:fld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181A8B5-1EC7-4B5E-AC88-7A939D7972C5}"/>
              </a:ext>
            </a:extLst>
          </p:cNvPr>
          <p:cNvSpPr txBox="1"/>
          <p:nvPr/>
        </p:nvSpPr>
        <p:spPr>
          <a:xfrm>
            <a:off x="99827" y="300379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cap="all" dirty="0" smtClean="0"/>
              <a:t>Zonage </a:t>
            </a:r>
            <a:r>
              <a:rPr lang="fr-FR" sz="2400" b="1" cap="all" dirty="0"/>
              <a:t>médecins </a:t>
            </a:r>
            <a:r>
              <a:rPr lang="fr-FR" sz="2400" b="1" cap="all" dirty="0" smtClean="0"/>
              <a:t>Ile-De-France 2022</a:t>
            </a:r>
            <a:endParaRPr lang="fr-FR" sz="2400" b="1" cap="all" dirty="0"/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395536" y="3112411"/>
            <a:ext cx="8280920" cy="1055477"/>
          </a:xfrm>
          <a:prstGeom prst="rect">
            <a:avLst/>
          </a:prstGeom>
        </p:spPr>
        <p:txBody>
          <a:bodyPr/>
          <a:lstStyle>
            <a:lvl1pPr marL="92075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62438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569342" y="123478"/>
            <a:ext cx="7574658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Zonage médecins 2022 par département </a:t>
            </a:r>
            <a:br>
              <a:rPr lang="fr-FR" dirty="0" smtClean="0">
                <a:solidFill>
                  <a:schemeClr val="bg2"/>
                </a:solidFill>
              </a:rPr>
            </a:br>
            <a:r>
              <a:rPr lang="fr-FR" dirty="0" smtClean="0">
                <a:solidFill>
                  <a:schemeClr val="bg2"/>
                </a:solidFill>
              </a:rPr>
              <a:t>et par </a:t>
            </a:r>
            <a:r>
              <a:rPr lang="fr-FR" dirty="0" smtClean="0">
                <a:solidFill>
                  <a:schemeClr val="bg2"/>
                </a:solidFill>
              </a:rPr>
              <a:t>type </a:t>
            </a:r>
            <a:r>
              <a:rPr lang="fr-FR" dirty="0" smtClean="0">
                <a:solidFill>
                  <a:schemeClr val="bg2"/>
                </a:solidFill>
              </a:rPr>
              <a:t>de </a:t>
            </a:r>
            <a:r>
              <a:rPr lang="fr-FR" dirty="0" smtClean="0">
                <a:solidFill>
                  <a:schemeClr val="bg2"/>
                </a:solidFill>
              </a:rPr>
              <a:t>zone</a:t>
            </a:r>
            <a:endParaRPr lang="fr-FR" dirty="0">
              <a:solidFill>
                <a:schemeClr val="bg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40184"/>
              </p:ext>
            </p:extLst>
          </p:nvPr>
        </p:nvGraphicFramePr>
        <p:xfrm>
          <a:off x="323849" y="1264600"/>
          <a:ext cx="8424864" cy="2531286"/>
        </p:xfrm>
        <a:graphic>
          <a:graphicData uri="http://schemas.openxmlformats.org/drawingml/2006/table">
            <a:tbl>
              <a:tblPr/>
              <a:tblGrid>
                <a:gridCol w="702072">
                  <a:extLst>
                    <a:ext uri="{9D8B030D-6E8A-4147-A177-3AD203B41FA5}">
                      <a16:colId xmlns:a16="http://schemas.microsoft.com/office/drawing/2014/main" val="4222225967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3387512417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3567070119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1553660870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3169123202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2776016551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1670434598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2829981268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1138727621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1726728766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414221341"/>
                    </a:ext>
                  </a:extLst>
                </a:gridCol>
                <a:gridCol w="702072">
                  <a:extLst>
                    <a:ext uri="{9D8B030D-6E8A-4147-A177-3AD203B41FA5}">
                      <a16:colId xmlns:a16="http://schemas.microsoft.com/office/drawing/2014/main" val="3490809526"/>
                    </a:ext>
                  </a:extLst>
                </a:gridCol>
              </a:tblGrid>
              <a:tr h="181369">
                <a:tc rowSpan="2"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ZIP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Autres zones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137539"/>
                  </a:ext>
                </a:extLst>
              </a:tr>
              <a:tr h="36273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Population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en 2022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en 2018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Population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en 2022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en 2018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Population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en 2022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en 2018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Population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2022 (2018)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529342"/>
                  </a:ext>
                </a:extLst>
              </a:tr>
              <a:tr h="362737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Ile-de-France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7 623 202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4 134 887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455 358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12 213 447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5941"/>
                  </a:ext>
                </a:extLst>
              </a:tr>
              <a:tr h="18136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286 841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1 601 686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287074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2 175 601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072892"/>
                  </a:ext>
                </a:extLst>
              </a:tr>
              <a:tr h="18136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1 195 852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209 612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1 405 464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837976"/>
                  </a:ext>
                </a:extLst>
              </a:tr>
              <a:tr h="18136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916 998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515 681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1 432 679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95426"/>
                  </a:ext>
                </a:extLst>
              </a:tr>
              <a:tr h="18136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956 685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317 422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24 726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1 298 833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160690"/>
                  </a:ext>
                </a:extLst>
              </a:tr>
              <a:tr h="18136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769 517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789 355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68 260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1 627 132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942645"/>
                  </a:ext>
                </a:extLst>
              </a:tr>
              <a:tr h="18136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1 575 161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35 623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1 610 784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472486"/>
                  </a:ext>
                </a:extLst>
              </a:tr>
              <a:tr h="18136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878 782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438 664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75 298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1 392 744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4932075"/>
                  </a:ext>
                </a:extLst>
              </a:tr>
              <a:tr h="18136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1 005 683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226 844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1 232 527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838013"/>
                  </a:ext>
                </a:extLst>
              </a:tr>
              <a:tr h="162485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Hors région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37 683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37 683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51" marR="5851" marT="5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291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26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7398713" y="4783500"/>
            <a:ext cx="1350000" cy="23652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23850" y="481974"/>
            <a:ext cx="8424863" cy="539991"/>
          </a:xfrm>
        </p:spPr>
        <p:txBody>
          <a:bodyPr>
            <a:normAutofit/>
          </a:bodyPr>
          <a:lstStyle/>
          <a:p>
            <a:r>
              <a:rPr lang="fr-FR" dirty="0"/>
              <a:t>Le zonage médecins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9513" y="985258"/>
            <a:ext cx="8784903" cy="3707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sz="1900" b="1" dirty="0">
                <a:ea typeface="Calibri"/>
                <a:cs typeface="Times New Roman"/>
              </a:rPr>
              <a:t>Contexte 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FR" dirty="0">
                <a:ea typeface="Calibri"/>
                <a:cs typeface="Times New Roman"/>
              </a:rPr>
              <a:t>Évolution peu dynamique de la démographie médicale </a:t>
            </a:r>
            <a:r>
              <a:rPr lang="fr-FR" dirty="0">
                <a:ea typeface="Calibri"/>
                <a:cs typeface="Times New Roman"/>
                <a:sym typeface="Wingdings" panose="05000000000000000000" pitchFamily="2" charset="2"/>
              </a:rPr>
              <a:t> B</a:t>
            </a:r>
            <a:r>
              <a:rPr lang="fr-FR" dirty="0">
                <a:ea typeface="Calibri"/>
                <a:cs typeface="Times New Roman"/>
              </a:rPr>
              <a:t>aisse </a:t>
            </a:r>
            <a:r>
              <a:rPr lang="fr-FR" dirty="0" smtClean="0">
                <a:ea typeface="Calibri"/>
                <a:cs typeface="Times New Roman"/>
              </a:rPr>
              <a:t>globale de de l’offre et de l’activité de médecine générale  </a:t>
            </a:r>
            <a:r>
              <a:rPr lang="fr-FR" dirty="0">
                <a:ea typeface="Calibri"/>
                <a:cs typeface="Times New Roman"/>
              </a:rPr>
              <a:t>;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dirty="0">
                <a:ea typeface="Calibri"/>
                <a:cs typeface="Times New Roman"/>
              </a:rPr>
              <a:t>Croissance et vieillissement de la population </a:t>
            </a:r>
            <a:r>
              <a:rPr lang="fr-FR" dirty="0">
                <a:ea typeface="Calibri"/>
                <a:cs typeface="Times New Roman"/>
                <a:sym typeface="Wingdings" panose="05000000000000000000" pitchFamily="2" charset="2"/>
              </a:rPr>
              <a:t> </a:t>
            </a:r>
            <a:r>
              <a:rPr lang="fr-FR" dirty="0">
                <a:ea typeface="Calibri"/>
                <a:cs typeface="Times New Roman"/>
              </a:rPr>
              <a:t>Besoins de soins croissants.</a:t>
            </a: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endParaRPr lang="fr-FR" sz="800" b="1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sz="1900" b="1" dirty="0" smtClean="0">
                <a:ea typeface="Calibri"/>
                <a:cs typeface="Times New Roman"/>
              </a:rPr>
              <a:t>Précédent zonage médecins : mars 2018 </a:t>
            </a: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endParaRPr lang="fr-FR" sz="800" b="1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sz="1900" b="1" dirty="0" smtClean="0">
                <a:ea typeface="Calibri"/>
                <a:cs typeface="Times New Roman"/>
              </a:rPr>
              <a:t>Révision du zonage publiée avant fin mars 2022</a:t>
            </a:r>
            <a:endParaRPr lang="fr-FR" sz="1900" b="1" dirty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endParaRPr lang="fr-FR" sz="800" b="1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sz="1900" b="1" dirty="0" smtClean="0">
                <a:ea typeface="Calibri"/>
                <a:cs typeface="Times New Roman"/>
              </a:rPr>
              <a:t>Le zonage permet de repérer les territoires </a:t>
            </a:r>
            <a:r>
              <a:rPr lang="fr-FR" sz="1900" b="1" dirty="0">
                <a:ea typeface="Calibri"/>
                <a:cs typeface="Times New Roman"/>
              </a:rPr>
              <a:t>caractérisés par une offre médicale insuffisante ou par des difficultés dans l'accès aux soins</a:t>
            </a:r>
            <a:r>
              <a:rPr lang="fr-FR" sz="1900" b="1" dirty="0" smtClean="0">
                <a:ea typeface="Calibri"/>
                <a:cs typeface="Times New Roman"/>
              </a:rPr>
              <a:t>. </a:t>
            </a:r>
            <a:r>
              <a:rPr lang="fr-FR" dirty="0" smtClean="0">
                <a:ea typeface="Calibri"/>
                <a:cs typeface="Times New Roman"/>
              </a:rPr>
              <a:t>Cette démarche permet de mobiliser </a:t>
            </a:r>
            <a:r>
              <a:rPr lang="fr-FR" dirty="0">
                <a:ea typeface="Calibri"/>
                <a:cs typeface="Times New Roman"/>
              </a:rPr>
              <a:t>les moyens financiers là où ils </a:t>
            </a:r>
            <a:r>
              <a:rPr lang="fr-FR" dirty="0" smtClean="0">
                <a:ea typeface="Calibri"/>
                <a:cs typeface="Times New Roman"/>
              </a:rPr>
              <a:t>sont </a:t>
            </a:r>
            <a:r>
              <a:rPr lang="fr-FR" dirty="0">
                <a:ea typeface="Calibri"/>
                <a:cs typeface="Times New Roman"/>
              </a:rPr>
              <a:t>nécessaires pour soutenir, faciliter et inciter les médecins à y </a:t>
            </a:r>
            <a:r>
              <a:rPr lang="fr-FR" dirty="0" smtClean="0">
                <a:ea typeface="Calibri"/>
                <a:cs typeface="Times New Roman"/>
              </a:rPr>
              <a:t>exercer. </a:t>
            </a:r>
          </a:p>
        </p:txBody>
      </p:sp>
      <p:sp>
        <p:nvSpPr>
          <p:cNvPr id="4" name="Rectangle 3"/>
          <p:cNvSpPr/>
          <p:nvPr/>
        </p:nvSpPr>
        <p:spPr>
          <a:xfrm>
            <a:off x="8028384" y="212466"/>
            <a:ext cx="907620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378"/>
            <a:r>
              <a:rPr lang="fr-FR" sz="750" b="1" dirty="0">
                <a:solidFill>
                  <a:srgbClr val="000000"/>
                </a:solidFill>
              </a:rPr>
              <a:t>DOS / Pôle RHS</a:t>
            </a:r>
          </a:p>
        </p:txBody>
      </p:sp>
    </p:spTree>
    <p:extLst>
      <p:ext uri="{BB962C8B-B14F-4D97-AF65-F5344CB8AC3E}">
        <p14:creationId xmlns:p14="http://schemas.microsoft.com/office/powerpoint/2010/main" val="29703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23850" y="825317"/>
            <a:ext cx="8424863" cy="539991"/>
          </a:xfrm>
        </p:spPr>
        <p:txBody>
          <a:bodyPr>
            <a:normAutofit fontScale="90000"/>
          </a:bodyPr>
          <a:lstStyle/>
          <a:p>
            <a:r>
              <a:rPr lang="fr-FR" dirty="0"/>
              <a:t>Arrêté du 1er octobre 2021</a:t>
            </a:r>
            <a:br>
              <a:rPr lang="fr-FR" dirty="0"/>
            </a:b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43829" y="1293991"/>
            <a:ext cx="8784903" cy="3596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b="1" dirty="0">
                <a:ea typeface="Calibri"/>
                <a:cs typeface="Times New Roman"/>
              </a:rPr>
              <a:t>L'indicateur d'accessibilité potentielle localisée (APL) est calculé chaque année par la </a:t>
            </a:r>
            <a:r>
              <a:rPr lang="fr-FR" b="1" dirty="0" smtClean="0">
                <a:ea typeface="Calibri"/>
                <a:cs typeface="Times New Roman"/>
              </a:rPr>
              <a:t>DREES en </a:t>
            </a:r>
            <a:r>
              <a:rPr lang="fr-FR" b="1" dirty="0">
                <a:ea typeface="Calibri"/>
                <a:cs typeface="Times New Roman"/>
              </a:rPr>
              <a:t>considérant notamment </a:t>
            </a:r>
            <a:r>
              <a:rPr lang="fr-FR" b="1" dirty="0" smtClean="0">
                <a:ea typeface="Calibri"/>
                <a:cs typeface="Times New Roman"/>
              </a:rPr>
              <a:t>:</a:t>
            </a:r>
          </a:p>
          <a:p>
            <a:pPr marL="800100" lvl="1" indent="-342900">
              <a:lnSpc>
                <a:spcPct val="115000"/>
              </a:lnSpc>
              <a:buFont typeface="Calibri"/>
              <a:buChar char="-"/>
            </a:pPr>
            <a:r>
              <a:rPr lang="fr-FR" dirty="0" smtClean="0">
                <a:ea typeface="Calibri"/>
                <a:cs typeface="Times New Roman"/>
              </a:rPr>
              <a:t>l'activité </a:t>
            </a:r>
            <a:r>
              <a:rPr lang="fr-FR" dirty="0">
                <a:ea typeface="Calibri"/>
                <a:cs typeface="Times New Roman"/>
              </a:rPr>
              <a:t>de chaque </a:t>
            </a:r>
            <a:r>
              <a:rPr lang="fr-FR" dirty="0" smtClean="0">
                <a:ea typeface="Calibri"/>
                <a:cs typeface="Times New Roman"/>
              </a:rPr>
              <a:t>praticien (nombre </a:t>
            </a:r>
            <a:r>
              <a:rPr lang="fr-FR" dirty="0">
                <a:ea typeface="Calibri"/>
                <a:cs typeface="Times New Roman"/>
              </a:rPr>
              <a:t>de consultations ou visites effectuées dans </a:t>
            </a:r>
            <a:r>
              <a:rPr lang="fr-FR" dirty="0" smtClean="0">
                <a:ea typeface="Calibri"/>
                <a:cs typeface="Times New Roman"/>
              </a:rPr>
              <a:t>l'année) ;</a:t>
            </a:r>
          </a:p>
          <a:p>
            <a:pPr marL="800100" lvl="1" indent="-342900">
              <a:lnSpc>
                <a:spcPct val="115000"/>
              </a:lnSpc>
              <a:buFont typeface="Calibri"/>
              <a:buChar char="-"/>
            </a:pPr>
            <a:r>
              <a:rPr lang="fr-FR" dirty="0" smtClean="0">
                <a:ea typeface="Calibri"/>
                <a:cs typeface="Times New Roman"/>
              </a:rPr>
              <a:t>le </a:t>
            </a:r>
            <a:r>
              <a:rPr lang="fr-FR" dirty="0">
                <a:ea typeface="Calibri"/>
                <a:cs typeface="Times New Roman"/>
              </a:rPr>
              <a:t>temps d'accès au praticien </a:t>
            </a:r>
            <a:r>
              <a:rPr lang="fr-FR" dirty="0" smtClean="0">
                <a:ea typeface="Calibri"/>
                <a:cs typeface="Times New Roman"/>
              </a:rPr>
              <a:t>;</a:t>
            </a:r>
          </a:p>
          <a:p>
            <a:pPr marL="800100" lvl="1" indent="-342900">
              <a:lnSpc>
                <a:spcPct val="115000"/>
              </a:lnSpc>
              <a:buFont typeface="Calibri"/>
              <a:buChar char="-"/>
            </a:pPr>
            <a:r>
              <a:rPr lang="fr-FR" dirty="0" smtClean="0">
                <a:ea typeface="Calibri"/>
                <a:cs typeface="Times New Roman"/>
              </a:rPr>
              <a:t>la </a:t>
            </a:r>
            <a:r>
              <a:rPr lang="fr-FR" dirty="0">
                <a:ea typeface="Calibri"/>
                <a:cs typeface="Times New Roman"/>
              </a:rPr>
              <a:t>consommation de soins par classe </a:t>
            </a:r>
            <a:r>
              <a:rPr lang="fr-FR" dirty="0" smtClean="0">
                <a:ea typeface="Calibri"/>
                <a:cs typeface="Times New Roman"/>
              </a:rPr>
              <a:t>d'âge</a:t>
            </a:r>
          </a:p>
          <a:p>
            <a:pPr marL="800100" lvl="1" indent="-342900">
              <a:lnSpc>
                <a:spcPct val="115000"/>
              </a:lnSpc>
              <a:buFont typeface="Calibri"/>
              <a:buChar char="-"/>
            </a:pPr>
            <a:endParaRPr lang="fr-FR" b="1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Calibri"/>
              <a:buChar char="-"/>
            </a:pPr>
            <a:r>
              <a:rPr lang="fr-FR" b="1" dirty="0" smtClean="0">
                <a:ea typeface="Calibri"/>
                <a:cs typeface="Times New Roman"/>
              </a:rPr>
              <a:t>L’arrêté fixe :</a:t>
            </a:r>
          </a:p>
          <a:p>
            <a:pPr marL="800100" lvl="1" indent="-342900">
              <a:lnSpc>
                <a:spcPct val="115000"/>
              </a:lnSpc>
              <a:buFont typeface="Calibri"/>
              <a:buChar char="-"/>
            </a:pPr>
            <a:r>
              <a:rPr lang="fr-FR" dirty="0" smtClean="0">
                <a:ea typeface="Calibri"/>
                <a:cs typeface="Times New Roman"/>
              </a:rPr>
              <a:t>La méthodologie du zonage</a:t>
            </a:r>
          </a:p>
          <a:p>
            <a:pPr marL="800100" lvl="1" indent="-342900">
              <a:lnSpc>
                <a:spcPct val="115000"/>
              </a:lnSpc>
              <a:buFont typeface="Calibri"/>
              <a:buChar char="-"/>
            </a:pPr>
            <a:r>
              <a:rPr lang="fr-FR" dirty="0" smtClean="0">
                <a:ea typeface="Calibri"/>
                <a:cs typeface="Times New Roman"/>
              </a:rPr>
              <a:t>Les parts régionales de population pour la détermination des zones avec une offre de soins insuffisante</a:t>
            </a:r>
            <a:endParaRPr lang="fr-FR" dirty="0"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73713" y="167737"/>
            <a:ext cx="907620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378"/>
            <a:r>
              <a:rPr lang="fr-FR" sz="750" b="1" dirty="0">
                <a:solidFill>
                  <a:srgbClr val="000000"/>
                </a:solidFill>
              </a:rPr>
              <a:t>DOS / Pôle RHS</a:t>
            </a:r>
          </a:p>
        </p:txBody>
      </p:sp>
    </p:spTree>
    <p:extLst>
      <p:ext uri="{BB962C8B-B14F-4D97-AF65-F5344CB8AC3E}">
        <p14:creationId xmlns:p14="http://schemas.microsoft.com/office/powerpoint/2010/main" val="3272382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835696" y="171227"/>
            <a:ext cx="8424863" cy="539991"/>
          </a:xfrm>
        </p:spPr>
        <p:txBody>
          <a:bodyPr>
            <a:noAutofit/>
          </a:bodyPr>
          <a:lstStyle/>
          <a:p>
            <a:r>
              <a:rPr lang="fr-FR" sz="2000" dirty="0"/>
              <a:t>Évolution de la méthodologie entre 2018 et 2021</a:t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76737" y="627534"/>
            <a:ext cx="8784903" cy="4200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sz="1400" b="1" dirty="0" smtClean="0">
                <a:ea typeface="Calibri"/>
                <a:cs typeface="Times New Roman"/>
              </a:rPr>
              <a:t>Plus </a:t>
            </a:r>
            <a:r>
              <a:rPr lang="fr-FR" sz="1400" b="1" dirty="0">
                <a:ea typeface="Calibri"/>
                <a:cs typeface="Times New Roman"/>
              </a:rPr>
              <a:t>de souplesse accordée aux ARS: utilisation de l’APL </a:t>
            </a:r>
            <a:r>
              <a:rPr lang="fr-FR" sz="1400" b="1" dirty="0" smtClean="0">
                <a:ea typeface="Calibri"/>
                <a:cs typeface="Times New Roman"/>
              </a:rPr>
              <a:t>facultative</a:t>
            </a: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sz="1400" b="1" dirty="0">
                <a:ea typeface="Calibri"/>
                <a:cs typeface="Times New Roman"/>
              </a:rPr>
              <a:t>Maintien </a:t>
            </a:r>
            <a:r>
              <a:rPr lang="fr-FR" sz="1400" b="1" dirty="0" smtClean="0">
                <a:ea typeface="Calibri"/>
                <a:cs typeface="Times New Roman"/>
              </a:rPr>
              <a:t>du Zonage </a:t>
            </a:r>
            <a:r>
              <a:rPr lang="fr-FR" sz="1400" b="1" dirty="0">
                <a:ea typeface="Calibri"/>
                <a:cs typeface="Times New Roman"/>
              </a:rPr>
              <a:t>sur </a:t>
            </a:r>
            <a:r>
              <a:rPr lang="fr-FR" sz="1400" b="1" dirty="0" smtClean="0">
                <a:ea typeface="Calibri"/>
                <a:cs typeface="Times New Roman"/>
              </a:rPr>
              <a:t>la maille </a:t>
            </a:r>
            <a:r>
              <a:rPr lang="fr-FR" sz="1400" b="1" dirty="0">
                <a:ea typeface="Calibri"/>
                <a:cs typeface="Times New Roman"/>
              </a:rPr>
              <a:t>des territoires de vie-santé (TVS) </a:t>
            </a:r>
            <a:r>
              <a:rPr lang="fr-FR" sz="1400" b="1" dirty="0" smtClean="0">
                <a:ea typeface="Calibri"/>
                <a:cs typeface="Times New Roman"/>
              </a:rPr>
              <a:t>+ Arrondissements Paris + QPV</a:t>
            </a: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sz="1400" b="1" dirty="0" smtClean="0">
                <a:ea typeface="Calibri"/>
                <a:cs typeface="Times New Roman"/>
              </a:rPr>
              <a:t>Maintien des 3 catégories de zones : </a:t>
            </a:r>
            <a:r>
              <a:rPr lang="fr-FR" sz="1400" dirty="0" smtClean="0">
                <a:ea typeface="Calibri"/>
                <a:cs typeface="Times New Roman"/>
              </a:rPr>
              <a:t>Zones </a:t>
            </a:r>
            <a:r>
              <a:rPr lang="fr-FR" sz="1400" dirty="0">
                <a:ea typeface="Calibri"/>
                <a:cs typeface="Times New Roman"/>
              </a:rPr>
              <a:t>d’intervention prioritaire (</a:t>
            </a:r>
            <a:r>
              <a:rPr lang="fr-FR" sz="1400" b="1" dirty="0">
                <a:ea typeface="Calibri"/>
                <a:cs typeface="Times New Roman"/>
              </a:rPr>
              <a:t>ZIP</a:t>
            </a:r>
            <a:r>
              <a:rPr lang="fr-FR" sz="1400" dirty="0" smtClean="0">
                <a:ea typeface="Calibri"/>
                <a:cs typeface="Times New Roman"/>
              </a:rPr>
              <a:t>), Zones d’action complémentaire </a:t>
            </a:r>
            <a:r>
              <a:rPr lang="fr-FR" sz="1400" dirty="0">
                <a:ea typeface="Calibri"/>
                <a:cs typeface="Times New Roman"/>
              </a:rPr>
              <a:t>(</a:t>
            </a:r>
            <a:r>
              <a:rPr lang="fr-FR" sz="1400" b="1" dirty="0">
                <a:ea typeface="Calibri"/>
                <a:cs typeface="Times New Roman"/>
              </a:rPr>
              <a:t>ZAC</a:t>
            </a:r>
            <a:r>
              <a:rPr lang="fr-FR" sz="1400" dirty="0" smtClean="0">
                <a:ea typeface="Calibri"/>
                <a:cs typeface="Times New Roman"/>
              </a:rPr>
              <a:t>), </a:t>
            </a:r>
            <a:r>
              <a:rPr lang="fr-FR" sz="1400" b="1" dirty="0" smtClean="0">
                <a:ea typeface="Calibri"/>
                <a:cs typeface="Times New Roman"/>
              </a:rPr>
              <a:t>Autres </a:t>
            </a:r>
            <a:r>
              <a:rPr lang="fr-FR" sz="1400" b="1" dirty="0">
                <a:ea typeface="Calibri"/>
                <a:cs typeface="Times New Roman"/>
              </a:rPr>
              <a:t>zones </a:t>
            </a: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endParaRPr lang="fr-FR" sz="800" b="1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sz="1400" b="1" dirty="0" smtClean="0">
                <a:ea typeface="Calibri"/>
                <a:cs typeface="Times New Roman"/>
              </a:rPr>
              <a:t>Révision </a:t>
            </a:r>
            <a:r>
              <a:rPr lang="fr-FR" sz="1400" b="1" dirty="0">
                <a:ea typeface="Calibri"/>
                <a:cs typeface="Times New Roman"/>
              </a:rPr>
              <a:t>des seuils de population : </a:t>
            </a:r>
            <a:r>
              <a:rPr lang="fr-FR" sz="1400" dirty="0">
                <a:ea typeface="Calibri"/>
                <a:cs typeface="Times New Roman"/>
              </a:rPr>
              <a:t>mesure permettant de suivre l’évolution de la situation entre 2018 et 2021 (baisse généralisée des APL des </a:t>
            </a:r>
            <a:r>
              <a:rPr lang="fr-FR" sz="1400" dirty="0" smtClean="0">
                <a:ea typeface="Calibri"/>
                <a:cs typeface="Times New Roman"/>
              </a:rPr>
              <a:t>TVS)</a:t>
            </a:r>
            <a:endParaRPr lang="fr-FR" sz="1400" dirty="0">
              <a:ea typeface="Calibri"/>
              <a:cs typeface="Times New Roman"/>
            </a:endParaRPr>
          </a:p>
          <a:p>
            <a:pPr marL="84138" lvl="1" algn="just"/>
            <a:endParaRPr lang="fr-FR" sz="800" dirty="0" smtClean="0"/>
          </a:p>
          <a:p>
            <a:pPr marL="84138" lvl="1" algn="ctr"/>
            <a:r>
              <a:rPr lang="fr-FR" sz="1400" b="1" u="sng" dirty="0" smtClean="0"/>
              <a:t>Evolution </a:t>
            </a:r>
            <a:r>
              <a:rPr lang="fr-FR" sz="1400" b="1" u="sng" dirty="0"/>
              <a:t>des seuils régionaux, exprimés en part de population, pour les ZIP et les </a:t>
            </a:r>
            <a:r>
              <a:rPr lang="fr-FR" sz="1400" b="1" u="sng" dirty="0" smtClean="0"/>
              <a:t>ZAC</a:t>
            </a:r>
          </a:p>
          <a:p>
            <a:pPr marL="84138" lvl="1" algn="just"/>
            <a:endParaRPr lang="fr-FR" sz="1700" b="1" u="sng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fr-FR" sz="1500" dirty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fr-FR" sz="1500" dirty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fr-FR" sz="1500" dirty="0" smtClean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fr-FR" sz="1500" dirty="0"/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fr-FR" sz="1500" dirty="0"/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endParaRPr lang="fr-FR" sz="800" b="1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buFont typeface="Calibri"/>
              <a:buChar char="-"/>
            </a:pPr>
            <a:r>
              <a:rPr lang="fr-FR" sz="1400" b="1" dirty="0" smtClean="0">
                <a:ea typeface="Calibri"/>
                <a:cs typeface="Times New Roman"/>
              </a:rPr>
              <a:t>Obligation pour l’ARS de respecter la proportion de population </a:t>
            </a:r>
            <a:r>
              <a:rPr lang="fr-FR" sz="1400" b="1" dirty="0" smtClean="0">
                <a:ea typeface="Calibri"/>
                <a:cs typeface="Times New Roman"/>
              </a:rPr>
              <a:t>pour chaque type de zone</a:t>
            </a:r>
            <a:endParaRPr lang="fr-FR" sz="1400" b="1" dirty="0"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49353" y="156550"/>
            <a:ext cx="907620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378"/>
            <a:r>
              <a:rPr lang="fr-FR" sz="750" b="1" dirty="0">
                <a:solidFill>
                  <a:srgbClr val="000000"/>
                </a:solidFill>
              </a:rPr>
              <a:t>DOS / Pôle RHS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08391"/>
              </p:ext>
            </p:extLst>
          </p:nvPr>
        </p:nvGraphicFramePr>
        <p:xfrm>
          <a:off x="577806" y="2931790"/>
          <a:ext cx="8136832" cy="1329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08">
                  <a:extLst>
                    <a:ext uri="{9D8B030D-6E8A-4147-A177-3AD203B41FA5}">
                      <a16:colId xmlns:a16="http://schemas.microsoft.com/office/drawing/2014/main" val="679027583"/>
                    </a:ext>
                  </a:extLst>
                </a:gridCol>
                <a:gridCol w="2034208">
                  <a:extLst>
                    <a:ext uri="{9D8B030D-6E8A-4147-A177-3AD203B41FA5}">
                      <a16:colId xmlns:a16="http://schemas.microsoft.com/office/drawing/2014/main" val="170875762"/>
                    </a:ext>
                  </a:extLst>
                </a:gridCol>
                <a:gridCol w="2235060">
                  <a:extLst>
                    <a:ext uri="{9D8B030D-6E8A-4147-A177-3AD203B41FA5}">
                      <a16:colId xmlns:a16="http://schemas.microsoft.com/office/drawing/2014/main" val="1620185317"/>
                    </a:ext>
                  </a:extLst>
                </a:gridCol>
                <a:gridCol w="1833356">
                  <a:extLst>
                    <a:ext uri="{9D8B030D-6E8A-4147-A177-3AD203B41FA5}">
                      <a16:colId xmlns:a16="http://schemas.microsoft.com/office/drawing/2014/main" val="2509537163"/>
                    </a:ext>
                  </a:extLst>
                </a:gridCol>
              </a:tblGrid>
              <a:tr h="660009"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r>
                        <a:rPr lang="fr-FR" sz="1200" dirty="0" smtClean="0"/>
                        <a:t>Année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Part de population en Zone d’intervention</a:t>
                      </a:r>
                      <a:r>
                        <a:rPr lang="fr-FR" sz="1200" baseline="0" dirty="0" smtClean="0"/>
                        <a:t> prioritaire (ZIP)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Part de population en Zone d’action complémentaire (ZAC)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Part de population en Autres zones 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586270"/>
                  </a:ext>
                </a:extLst>
              </a:tr>
              <a:tr h="334588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2018 (APL 2015)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37,6%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39,5%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22,9%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573350"/>
                  </a:ext>
                </a:extLst>
              </a:tr>
              <a:tr h="334588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2021 (APL 2019)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62,4%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33,9%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3,7%</a:t>
                      </a:r>
                      <a:endParaRPr lang="fr-F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79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12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789090" y="35324"/>
            <a:ext cx="8424863" cy="539991"/>
          </a:xfrm>
        </p:spPr>
        <p:txBody>
          <a:bodyPr>
            <a:normAutofit/>
          </a:bodyPr>
          <a:lstStyle/>
          <a:p>
            <a:r>
              <a:rPr lang="fr-FR" sz="1800" dirty="0" smtClean="0"/>
              <a:t>Comparaison régionale : Zonage </a:t>
            </a:r>
            <a:r>
              <a:rPr lang="fr-FR" sz="1800" dirty="0"/>
              <a:t>2018 </a:t>
            </a:r>
            <a:r>
              <a:rPr lang="fr-FR" sz="1800" dirty="0" smtClean="0"/>
              <a:t>– Proposition Zonage 2022</a:t>
            </a:r>
            <a:endParaRPr lang="fr-FR" sz="18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/>
          <a:srcRect r="23672"/>
          <a:stretch/>
        </p:blipFill>
        <p:spPr>
          <a:xfrm>
            <a:off x="34230" y="549517"/>
            <a:ext cx="3722033" cy="400563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12" y="3948505"/>
            <a:ext cx="1427990" cy="85555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/>
          <a:srcRect l="76143" t="3549" b="77233"/>
          <a:stretch/>
        </p:blipFill>
        <p:spPr>
          <a:xfrm>
            <a:off x="1975384" y="4077551"/>
            <a:ext cx="1088196" cy="72008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19" y="555526"/>
            <a:ext cx="5498981" cy="3889102"/>
          </a:xfrm>
          <a:prstGeom prst="rect">
            <a:avLst/>
          </a:prstGeom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721643"/>
              </p:ext>
            </p:extLst>
          </p:nvPr>
        </p:nvGraphicFramePr>
        <p:xfrm>
          <a:off x="5502272" y="4239505"/>
          <a:ext cx="2565400" cy="903995"/>
        </p:xfrm>
        <a:graphic>
          <a:graphicData uri="http://schemas.openxmlformats.org/drawingml/2006/table">
            <a:tbl>
              <a:tblPr/>
              <a:tblGrid>
                <a:gridCol w="812800">
                  <a:extLst>
                    <a:ext uri="{9D8B030D-6E8A-4147-A177-3AD203B41FA5}">
                      <a16:colId xmlns:a16="http://schemas.microsoft.com/office/drawing/2014/main" val="3873101387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2817639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665864532"/>
                    </a:ext>
                  </a:extLst>
                </a:gridCol>
              </a:tblGrid>
              <a:tr h="15209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 de TVS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pop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396996"/>
                  </a:ext>
                </a:extLst>
              </a:tr>
              <a:tr h="152097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07302"/>
                  </a:ext>
                </a:extLst>
              </a:tr>
              <a:tr h="44478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Dont ZIP+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360822"/>
                  </a:ext>
                </a:extLst>
              </a:tr>
              <a:tr h="152097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08763"/>
                  </a:ext>
                </a:extLst>
              </a:tr>
              <a:tr h="152097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Autres zones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54232"/>
                  </a:ext>
                </a:extLst>
              </a:tr>
              <a:tr h="152097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64391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5940152" y="637188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Zonage Médecins 2022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742890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8">
              <a:defRPr/>
            </a:pPr>
            <a:fld id="{733122C9-A0B9-462F-8757-0847AD287B63}" type="slidenum">
              <a:rPr lang="fr-FR">
                <a:solidFill>
                  <a:srgbClr val="000000"/>
                </a:solidFill>
                <a:latin typeface="Arial"/>
              </a:rPr>
              <a:pPr defTabSz="914378">
                <a:defRPr/>
              </a:pPr>
              <a:t>6</a:t>
            </a:fld>
            <a:endParaRPr lang="fr-FR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473382" y="54840"/>
            <a:ext cx="6756218" cy="539991"/>
          </a:xfrm>
        </p:spPr>
        <p:txBody>
          <a:bodyPr>
            <a:normAutofit/>
          </a:bodyPr>
          <a:lstStyle/>
          <a:p>
            <a:pPr algn="ctr"/>
            <a:r>
              <a:rPr lang="fr-FR" sz="1800" dirty="0"/>
              <a:t>Stratégie régionale proposée pour le zonage 2022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0" y="500355"/>
            <a:ext cx="9229725" cy="464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858838" indent="-858838" algn="l" rtl="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Blip>
                <a:blip r:embed="rId2"/>
              </a:buBlip>
              <a:defRPr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84313" indent="-153988" algn="l" rtl="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-"/>
              <a:defRPr sz="1500">
                <a:solidFill>
                  <a:schemeClr val="tx1"/>
                </a:solidFill>
                <a:latin typeface="+mn-lt"/>
              </a:defRPr>
            </a:lvl2pPr>
            <a:lvl3pPr marL="1905000" indent="-990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3pPr>
            <a:lvl4pPr marL="270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31210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35782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40354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44926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4949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 defTabSz="914378">
              <a:buNone/>
              <a:defRPr/>
            </a:pPr>
            <a:r>
              <a:rPr lang="fr-FR" sz="1600" b="1" u="sng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Proposition de méthode </a:t>
            </a:r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score basé sur des </a:t>
            </a: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critères 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pas ou peu pris en compte par méthode APL</a:t>
            </a:r>
            <a:endParaRPr lang="fr-FR" sz="1600" b="1" kern="0" dirty="0">
              <a:solidFill>
                <a:srgbClr val="000000"/>
              </a:solidFill>
              <a:latin typeface="Arial"/>
            </a:endParaRPr>
          </a:p>
          <a:p>
            <a:pPr marL="1113235" lvl="1" indent="-115491" defTabSz="685800">
              <a:defRPr/>
            </a:pPr>
            <a:endParaRPr lang="fr-FR" sz="6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44129" indent="-644129" defTabSz="685800">
              <a:spcBef>
                <a:spcPts val="0"/>
              </a:spcBef>
              <a:defRPr/>
            </a:pP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7 critères de classement des TVS 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469106" lvl="1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Caractéristiques sociales (1) : </a:t>
            </a:r>
            <a:r>
              <a:rPr lang="fr-FR" sz="1350" b="1" dirty="0">
                <a:latin typeface="Calibri" panose="020F0502020204030204" pitchFamily="34" charset="0"/>
                <a:ea typeface="Times New Roman" panose="02020603050405020304" pitchFamily="18" charset="0"/>
              </a:rPr>
              <a:t>IDH2 </a:t>
            </a:r>
            <a:r>
              <a:rPr lang="fr-FR" sz="135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2017 </a:t>
            </a:r>
            <a:r>
              <a:rPr lang="fr-FR" sz="135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(coefficient </a:t>
            </a:r>
            <a:r>
              <a:rPr lang="fr-FR" sz="13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2)</a:t>
            </a:r>
          </a:p>
          <a:p>
            <a:pPr marL="469106" lvl="1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Morbidité (1) : </a:t>
            </a:r>
            <a:r>
              <a:rPr lang="fr-FR" sz="13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% population ALD</a:t>
            </a:r>
          </a:p>
          <a:p>
            <a:pPr marL="469106" lvl="1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Démographie médicale (5) : </a:t>
            </a:r>
          </a:p>
          <a:p>
            <a:pPr marL="658415" lvl="2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55000"/>
              <a:buFont typeface="Wingdings" panose="05000000000000000000" pitchFamily="2" charset="2"/>
              <a:buChar char="§"/>
              <a:defRPr/>
            </a:pPr>
            <a:r>
              <a:rPr lang="fr-FR" sz="13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Densité MG </a:t>
            </a: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nb MG /100 000 hab. </a:t>
            </a:r>
          </a:p>
          <a:p>
            <a:pPr marL="658415" lvl="2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55000"/>
              <a:buFont typeface="Wingdings" panose="05000000000000000000" pitchFamily="2" charset="2"/>
              <a:buChar char="§"/>
              <a:defRPr/>
            </a:pPr>
            <a:r>
              <a:rPr lang="fr-FR" sz="13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Evolution effectifs de MG </a:t>
            </a: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entre 2018 et </a:t>
            </a:r>
            <a:r>
              <a:rPr lang="fr-FR" sz="135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2020</a:t>
            </a:r>
            <a:endParaRPr lang="fr-FR" sz="135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58415" lvl="2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55000"/>
              <a:buFont typeface="Wingdings" panose="05000000000000000000" pitchFamily="2" charset="2"/>
              <a:buChar char="§"/>
              <a:defRPr/>
            </a:pPr>
            <a:r>
              <a:rPr lang="fr-FR" sz="13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Dynamique d’installation </a:t>
            </a: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% primo-installations en libéral (</a:t>
            </a:r>
            <a:r>
              <a:rPr lang="fr-FR" sz="135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2018-20) </a:t>
            </a: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 au nb de MG 2018</a:t>
            </a:r>
          </a:p>
          <a:p>
            <a:pPr marL="658415" lvl="2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55000"/>
              <a:buFont typeface="Wingdings" panose="05000000000000000000" pitchFamily="2" charset="2"/>
              <a:buChar char="§"/>
              <a:defRPr/>
            </a:pPr>
            <a:r>
              <a:rPr lang="fr-FR" sz="13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Age des médecins </a:t>
            </a: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% de MG </a:t>
            </a:r>
            <a:r>
              <a:rPr lang="fr-FR" sz="1350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&gt;</a:t>
            </a: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62 ans</a:t>
            </a:r>
          </a:p>
          <a:p>
            <a:pPr marL="658415" lvl="2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55000"/>
              <a:buFont typeface="Wingdings" panose="05000000000000000000" pitchFamily="2" charset="2"/>
              <a:buChar char="§"/>
              <a:defRPr/>
            </a:pPr>
            <a:r>
              <a:rPr lang="fr-FR" sz="13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Densité de Méd. spécialistes </a:t>
            </a:r>
            <a:r>
              <a:rPr lang="fr-FR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nb méd. spécialistes accès direct</a:t>
            </a:r>
            <a:r>
              <a:rPr lang="de-DE" sz="13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/100 000 hab.</a:t>
            </a:r>
            <a:endParaRPr lang="fr-FR" sz="135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44129" indent="-644129" defTabSz="685800">
              <a:defRPr/>
            </a:pP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Attribution d’une pondération de « 2 » au critère IDH2 et de « 1 » aux 6 autres critères</a:t>
            </a:r>
          </a:p>
          <a:p>
            <a:pPr marL="644129" indent="-644129" defTabSz="685800">
              <a:defRPr/>
            </a:pP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Points attribués si classement TVS &lt; 6</a:t>
            </a:r>
            <a:r>
              <a:rPr lang="fr-FR" sz="16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ème</a:t>
            </a: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décile </a:t>
            </a:r>
            <a:r>
              <a:rPr lang="fr-FR" sz="10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(ou </a:t>
            </a:r>
            <a:r>
              <a:rPr lang="fr-FR" sz="10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&gt;</a:t>
            </a:r>
            <a:r>
              <a:rPr lang="fr-FR" sz="105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selon indicateur)</a:t>
            </a:r>
          </a:p>
          <a:p>
            <a:pPr marL="0" indent="0" defTabSz="685800">
              <a:spcBef>
                <a:spcPts val="0"/>
              </a:spcBef>
              <a:buNone/>
              <a:defRPr/>
            </a:pPr>
            <a:r>
              <a:rPr lang="fr-FR" sz="165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	</a:t>
            </a:r>
            <a:r>
              <a:rPr lang="fr-FR" sz="15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Score total possible de 0 à 8</a:t>
            </a:r>
          </a:p>
          <a:p>
            <a:pPr marL="644129" indent="-644129" defTabSz="685800">
              <a:defRPr/>
            </a:pP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Score de classement des TVS (0 à 8 points)</a:t>
            </a:r>
            <a:endParaRPr lang="fr-FR" sz="1600" b="1" kern="0" dirty="0">
              <a:solidFill>
                <a:srgbClr val="000000"/>
              </a:solidFill>
              <a:latin typeface="Arial"/>
            </a:endParaRPr>
          </a:p>
          <a:p>
            <a:pPr marL="1382315" lvl="3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4 à 8 points 	ZIP</a:t>
            </a:r>
          </a:p>
          <a:p>
            <a:pPr marL="1382315" lvl="3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 à 3 points 	ZAC</a:t>
            </a:r>
          </a:p>
          <a:p>
            <a:pPr marL="1382315" lvl="3" indent="-270000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75000"/>
              <a:buFont typeface="Wingdings" panose="05000000000000000000" pitchFamily="2" charset="2"/>
              <a:buChar char="Ø"/>
              <a:defRPr/>
            </a:pP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0 à 1 </a:t>
            </a:r>
            <a:r>
              <a:rPr lang="fr-FR" sz="15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point </a:t>
            </a:r>
            <a:r>
              <a:rPr lang="fr-FR" sz="15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	Autres </a:t>
            </a:r>
            <a:r>
              <a:rPr lang="fr-FR" sz="15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zones</a:t>
            </a:r>
          </a:p>
          <a:p>
            <a:pPr marL="0" lvl="1" indent="-105297" defTabSz="6858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1000F"/>
              </a:buClr>
              <a:buSzPct val="75000"/>
              <a:buNone/>
              <a:defRPr/>
            </a:pPr>
            <a:r>
              <a:rPr lang="fr-FR" sz="12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Ajustements locaux possibles notamment liés à l’évolution récente de l’offre de soins</a:t>
            </a:r>
            <a:endParaRPr lang="fr-FR" sz="12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3"/>
          </p:nvPr>
        </p:nvSpPr>
        <p:spPr>
          <a:xfrm>
            <a:off x="2868782" y="195486"/>
            <a:ext cx="5879931" cy="360000"/>
          </a:xfrm>
        </p:spPr>
        <p:txBody>
          <a:bodyPr/>
          <a:lstStyle/>
          <a:p>
            <a:pPr defTabSz="914378">
              <a:defRPr/>
            </a:pPr>
            <a:r>
              <a:rPr lang="fr-FR" dirty="0">
                <a:solidFill>
                  <a:srgbClr val="000000"/>
                </a:solidFill>
                <a:latin typeface="Arial"/>
              </a:rPr>
              <a:t>DOS / Pôle RHS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90481"/>
              </p:ext>
            </p:extLst>
          </p:nvPr>
        </p:nvGraphicFramePr>
        <p:xfrm>
          <a:off x="5580112" y="3480348"/>
          <a:ext cx="3419872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602">
                  <a:extLst>
                    <a:ext uri="{9D8B030D-6E8A-4147-A177-3AD203B41FA5}">
                      <a16:colId xmlns:a16="http://schemas.microsoft.com/office/drawing/2014/main" val="3296505564"/>
                    </a:ext>
                  </a:extLst>
                </a:gridCol>
                <a:gridCol w="1882270">
                  <a:extLst>
                    <a:ext uri="{9D8B030D-6E8A-4147-A177-3AD203B41FA5}">
                      <a16:colId xmlns:a16="http://schemas.microsoft.com/office/drawing/2014/main" val="154112108"/>
                    </a:ext>
                  </a:extLst>
                </a:gridCol>
              </a:tblGrid>
              <a:tr h="168334"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/>
                        <a:t>Critères</a:t>
                      </a:r>
                      <a:endParaRPr lang="fr-FR" sz="7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dirty="0" smtClean="0"/>
                        <a:t>6</a:t>
                      </a:r>
                      <a:r>
                        <a:rPr lang="fr-FR" sz="700" baseline="30000" dirty="0" smtClean="0"/>
                        <a:t>ème</a:t>
                      </a:r>
                      <a:r>
                        <a:rPr lang="fr-FR" sz="700" dirty="0" smtClean="0"/>
                        <a:t> décile</a:t>
                      </a:r>
                      <a:endParaRPr lang="fr-FR" sz="7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7230249"/>
                  </a:ext>
                </a:extLst>
              </a:tr>
              <a:tr h="168334">
                <a:tc>
                  <a:txBody>
                    <a:bodyPr/>
                    <a:lstStyle/>
                    <a:p>
                      <a:r>
                        <a:rPr lang="fr-FR" sz="700" b="1" dirty="0" smtClean="0"/>
                        <a:t>IDH2 ( coefficient 2)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700" b="1" u="sng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</a:rPr>
                        <a:t> 0,63</a:t>
                      </a:r>
                      <a:endParaRPr lang="fr-FR" sz="7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3376646"/>
                  </a:ext>
                </a:extLst>
              </a:tr>
              <a:tr h="168334">
                <a:tc>
                  <a:txBody>
                    <a:bodyPr/>
                    <a:lstStyle/>
                    <a:p>
                      <a:r>
                        <a:rPr lang="fr-FR" sz="700" b="1" dirty="0" smtClean="0"/>
                        <a:t>% population en ALD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700" b="1" u="sng" dirty="0" smtClean="0"/>
                        <a:t>&gt;</a:t>
                      </a:r>
                      <a:r>
                        <a:rPr lang="fr-FR" sz="700" b="1" dirty="0" smtClean="0"/>
                        <a:t> 17,0%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52732008"/>
                  </a:ext>
                </a:extLst>
              </a:tr>
              <a:tr h="168334">
                <a:tc>
                  <a:txBody>
                    <a:bodyPr/>
                    <a:lstStyle/>
                    <a:p>
                      <a:r>
                        <a:rPr lang="fr-FR" sz="700" b="1" dirty="0" smtClean="0"/>
                        <a:t>Densité MG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700" b="1" u="sng" dirty="0" smtClean="0"/>
                        <a:t>&lt;</a:t>
                      </a:r>
                      <a:r>
                        <a:rPr lang="fr-FR" sz="700" b="1" dirty="0" smtClean="0"/>
                        <a:t> 66,8 MG p.100 000 hab.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04216438"/>
                  </a:ext>
                </a:extLst>
              </a:tr>
              <a:tr h="168334">
                <a:tc>
                  <a:txBody>
                    <a:bodyPr/>
                    <a:lstStyle/>
                    <a:p>
                      <a:r>
                        <a:rPr lang="fr-FR" sz="700" b="1" dirty="0" smtClean="0"/>
                        <a:t>Evolution</a:t>
                      </a:r>
                      <a:r>
                        <a:rPr lang="fr-FR" sz="700" b="1" baseline="0" dirty="0" smtClean="0"/>
                        <a:t> effectif MG 2018-2020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700" b="1" u="sng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fr-FR" sz="700" b="1" dirty="0" smtClean="0">
                          <a:solidFill>
                            <a:schemeClr val="tx1"/>
                          </a:solidFill>
                        </a:rPr>
                        <a:t> 0%</a:t>
                      </a:r>
                      <a:endParaRPr lang="fr-FR" sz="7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60003679"/>
                  </a:ext>
                </a:extLst>
              </a:tr>
              <a:tr h="168334">
                <a:tc>
                  <a:txBody>
                    <a:bodyPr/>
                    <a:lstStyle/>
                    <a:p>
                      <a:r>
                        <a:rPr lang="fr-FR" sz="700" b="1" dirty="0" smtClean="0"/>
                        <a:t>% primo-installations en libéral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700" b="1" u="sng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fr-FR" sz="700" b="1" dirty="0" smtClean="0">
                          <a:solidFill>
                            <a:schemeClr val="tx1"/>
                          </a:solidFill>
                        </a:rPr>
                        <a:t> 12,5% du nb. MG en 2018</a:t>
                      </a:r>
                      <a:endParaRPr lang="fr-FR" sz="7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48812262"/>
                  </a:ext>
                </a:extLst>
              </a:tr>
              <a:tr h="168334">
                <a:tc>
                  <a:txBody>
                    <a:bodyPr/>
                    <a:lstStyle/>
                    <a:p>
                      <a:r>
                        <a:rPr lang="fr-FR" sz="700" b="1" dirty="0" smtClean="0"/>
                        <a:t>% MG </a:t>
                      </a:r>
                      <a:r>
                        <a:rPr lang="fr-FR" sz="700" b="1" u="sng" dirty="0" smtClean="0"/>
                        <a:t>&gt;</a:t>
                      </a:r>
                      <a:r>
                        <a:rPr lang="fr-FR" sz="700" b="1" dirty="0" smtClean="0"/>
                        <a:t> 62 ans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700" b="1" dirty="0" smtClean="0"/>
                        <a:t>&gt; 33,3%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91956379"/>
                  </a:ext>
                </a:extLst>
              </a:tr>
              <a:tr h="256332">
                <a:tc>
                  <a:txBody>
                    <a:bodyPr/>
                    <a:lstStyle/>
                    <a:p>
                      <a:r>
                        <a:rPr lang="fr-FR" sz="700" b="1" dirty="0" smtClean="0"/>
                        <a:t>Densité médecins spécialistes</a:t>
                      </a:r>
                      <a:endParaRPr lang="fr-FR" sz="7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700" b="1" dirty="0" smtClean="0"/>
                        <a:t>&lt; 22,5 </a:t>
                      </a:r>
                      <a:r>
                        <a:rPr lang="fr-FR" sz="700" b="1" dirty="0" smtClean="0"/>
                        <a:t>Med </a:t>
                      </a:r>
                      <a:r>
                        <a:rPr lang="fr-FR" sz="700" b="1" dirty="0" err="1" smtClean="0"/>
                        <a:t>spe</a:t>
                      </a:r>
                      <a:r>
                        <a:rPr lang="fr-FR" sz="700" b="1" baseline="0" dirty="0" smtClean="0"/>
                        <a:t> </a:t>
                      </a:r>
                      <a:r>
                        <a:rPr lang="fr-FR" sz="700" b="1" baseline="0" dirty="0" smtClean="0"/>
                        <a:t>accès direct p.100 000 hab.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70798758"/>
                  </a:ext>
                </a:extLst>
              </a:tr>
            </a:tbl>
          </a:graphicData>
        </a:graphic>
      </p:graphicFrame>
      <p:grpSp>
        <p:nvGrpSpPr>
          <p:cNvPr id="4" name="Groupe 3"/>
          <p:cNvGrpSpPr/>
          <p:nvPr/>
        </p:nvGrpSpPr>
        <p:grpSpPr>
          <a:xfrm>
            <a:off x="779303" y="3507245"/>
            <a:ext cx="1963128" cy="1040027"/>
            <a:chOff x="779303" y="3507245"/>
            <a:chExt cx="1963128" cy="1040027"/>
          </a:xfrm>
        </p:grpSpPr>
        <p:sp>
          <p:nvSpPr>
            <p:cNvPr id="3" name="Flèche droite 2"/>
            <p:cNvSpPr/>
            <p:nvPr/>
          </p:nvSpPr>
          <p:spPr>
            <a:xfrm>
              <a:off x="2487705" y="4250075"/>
              <a:ext cx="254726" cy="914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fr-FR" sz="135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" name="Flèche droite 11"/>
            <p:cNvSpPr/>
            <p:nvPr/>
          </p:nvSpPr>
          <p:spPr>
            <a:xfrm>
              <a:off x="2483768" y="3986990"/>
              <a:ext cx="254726" cy="914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fr-FR" sz="135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" name="Flèche droite 12"/>
            <p:cNvSpPr/>
            <p:nvPr/>
          </p:nvSpPr>
          <p:spPr>
            <a:xfrm>
              <a:off x="2487705" y="4455832"/>
              <a:ext cx="254726" cy="914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fr-FR" sz="135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" name="Flèche droite 13"/>
            <p:cNvSpPr/>
            <p:nvPr/>
          </p:nvSpPr>
          <p:spPr>
            <a:xfrm>
              <a:off x="779303" y="3507245"/>
              <a:ext cx="254726" cy="914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fr-FR" sz="1350">
                <a:solidFill>
                  <a:srgbClr val="FFFFFF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869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907704" y="195486"/>
            <a:ext cx="6624413" cy="539991"/>
          </a:xfrm>
        </p:spPr>
        <p:txBody>
          <a:bodyPr>
            <a:normAutofit/>
          </a:bodyPr>
          <a:lstStyle/>
          <a:p>
            <a:r>
              <a:rPr lang="fr-FR" sz="1600" dirty="0" smtClean="0"/>
              <a:t>Volonté de l’ARS de discriminer au sein des TVS ZIP, les territoires en plus grande difficulté </a:t>
            </a:r>
            <a:r>
              <a:rPr lang="fr-FR" sz="1600" dirty="0"/>
              <a:t> </a:t>
            </a:r>
            <a:r>
              <a:rPr lang="fr-FR" sz="1600" dirty="0" smtClean="0"/>
              <a:t>: nouvelle catégorie ZIP+</a:t>
            </a:r>
            <a:endParaRPr lang="fr-FR" sz="1600" u="sng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179512" y="755669"/>
            <a:ext cx="8928992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858838" indent="-858838" algn="l" rtl="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Blip>
                <a:blip r:embed="rId2"/>
              </a:buBlip>
              <a:defRPr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84313" indent="-153988" algn="l" rtl="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-"/>
              <a:defRPr sz="1500">
                <a:solidFill>
                  <a:schemeClr val="tx1"/>
                </a:solidFill>
                <a:latin typeface="+mn-lt"/>
              </a:defRPr>
            </a:lvl2pPr>
            <a:lvl3pPr marL="1905000" indent="-990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3pPr>
            <a:lvl4pPr marL="270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31210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35782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40354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44926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4949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858838" marR="0" lvl="0" indent="-858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5000"/>
              <a:buFontTx/>
              <a:buBlip>
                <a:blip r:embed="rId2"/>
              </a:buBlip>
              <a:tabLst/>
              <a:defRPr/>
            </a:pPr>
            <a:r>
              <a:rPr lang="fr-FR" sz="1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Critère de discrimination supplémentaire entre ZIP, afin de rendre plus attractifs les territoires les plus en tension</a:t>
            </a:r>
          </a:p>
          <a:p>
            <a:pPr lvl="0">
              <a:defRPr/>
            </a:pPr>
            <a:r>
              <a:rPr lang="fr-FR" sz="1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Sélection des ZIP+ : score 8 et 7 (+ critères)</a:t>
            </a:r>
          </a:p>
          <a:p>
            <a:pPr marL="858838" marR="0" lvl="0" indent="-858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5000"/>
              <a:buFontTx/>
              <a:buBlip>
                <a:blip r:embed="rId2"/>
              </a:buBlip>
              <a:tabLst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Modalités </a:t>
            </a:r>
            <a:r>
              <a:rPr lang="fr-FR" sz="1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du soutien supplémentaire : deux </a:t>
            </a:r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axes </a:t>
            </a:r>
            <a:r>
              <a:rPr lang="fr-FR" sz="1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complémentaires</a:t>
            </a:r>
          </a:p>
          <a:p>
            <a:pPr lvl="1">
              <a:defRPr/>
            </a:pPr>
            <a:r>
              <a:rPr lang="fr-FR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Aide individuelle significative supplémentaire aux MG qui s’installent dans ces territoires (10 000€ ) + aide administrative complémentaire </a:t>
            </a:r>
            <a:endParaRPr lang="fr-FR" sz="1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defRPr/>
            </a:pPr>
            <a:r>
              <a:rPr lang="fr-FR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Groupe </a:t>
            </a:r>
            <a:r>
              <a:rPr lang="fr-FR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 mesures complémentaires permettant de favoriser l’activité des MG de ces territoires et de les rendre attractifs pour davantage de jeunes médecins : soutien financier au maintien en activité des médecins retraités, accroissement du forfait maîtres de stage, soutien complémentaire à la création de MSP et de </a:t>
            </a:r>
            <a:r>
              <a:rPr lang="fr-FR" sz="14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CPTS</a:t>
            </a:r>
            <a:endParaRPr lang="fr-FR" sz="1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330325" lvl="1" indent="0">
              <a:buNone/>
              <a:defRPr/>
            </a:pPr>
            <a:r>
              <a:rPr lang="fr-FR" sz="1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Contrepartie</a:t>
            </a:r>
            <a:r>
              <a:rPr lang="fr-FR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: participation à la PDSA (engagement </a:t>
            </a:r>
            <a:r>
              <a:rPr lang="fr-FR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8 </a:t>
            </a:r>
            <a:r>
              <a:rPr lang="fr-FR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gardes/an</a:t>
            </a:r>
            <a:r>
              <a:rPr lang="fr-FR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58838" marR="0" lvl="0" indent="-858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5000"/>
              <a:buFontTx/>
              <a:buBlip>
                <a:blip r:embed="rId2"/>
              </a:buBlip>
              <a:tabLst/>
              <a:defRPr/>
            </a:pPr>
            <a:r>
              <a:rPr lang="fr-FR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103 TVS en ZIP+ soit plus de 40,1% des ZIP et 28,3% de l’ensemble des TVS</a:t>
            </a:r>
          </a:p>
          <a:p>
            <a:pPr lvl="1" indent="-858838">
              <a:buSzPct val="55000"/>
              <a:buFontTx/>
              <a:buBlip>
                <a:blip r:embed="rId2"/>
              </a:buBlip>
              <a:defRPr/>
            </a:pPr>
            <a:r>
              <a:rPr lang="fr-FR" sz="13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3 384 540 habitants en ZIP+, soit 27,7% de la population francilienne</a:t>
            </a:r>
          </a:p>
          <a:p>
            <a:pPr marL="858838" marR="0" lvl="0" indent="-858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5000"/>
              <a:buFontTx/>
              <a:buBlip>
                <a:blip r:embed="rId2"/>
              </a:buBlip>
              <a:tabLst/>
              <a:defRPr/>
            </a:pPr>
            <a:r>
              <a:rPr lang="fr-FR" sz="1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Souplesse d’évolution annuelle des territoires ZIP+</a:t>
            </a:r>
          </a:p>
        </p:txBody>
      </p:sp>
    </p:spTree>
    <p:extLst>
      <p:ext uri="{BB962C8B-B14F-4D97-AF65-F5344CB8AC3E}">
        <p14:creationId xmlns:p14="http://schemas.microsoft.com/office/powerpoint/2010/main" val="77115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907704" y="69344"/>
            <a:ext cx="6480720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000" dirty="0" smtClean="0"/>
              <a:t>Liste des partenaires concertés par l’ARS pour l’élaboration du </a:t>
            </a:r>
            <a:r>
              <a:rPr lang="fr-FR" sz="2000" dirty="0" smtClean="0"/>
              <a:t>zonage 2022 </a:t>
            </a:r>
            <a:endParaRPr lang="fr-FR" sz="2000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179512" y="1097814"/>
            <a:ext cx="8776355" cy="3872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858838" indent="-858838" algn="l" rtl="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Blip>
                <a:blip r:embed="rId2"/>
              </a:buBlip>
              <a:defRPr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84313" indent="-153988" algn="l" rtl="0" eaLnBrk="0" fontAlgn="base" hangingPunct="0">
              <a:spcBef>
                <a:spcPct val="20000"/>
              </a:spcBef>
              <a:spcAft>
                <a:spcPct val="0"/>
              </a:spcAft>
              <a:buSzPct val="150000"/>
              <a:buChar char="-"/>
              <a:defRPr sz="1500">
                <a:solidFill>
                  <a:schemeClr val="tx1"/>
                </a:solidFill>
                <a:latin typeface="+mn-lt"/>
              </a:defRPr>
            </a:lvl2pPr>
            <a:lvl3pPr marL="1905000" indent="-990600" algn="l" rtl="0" eaLnBrk="0" fontAlgn="base" hangingPunct="0">
              <a:spcBef>
                <a:spcPct val="20000"/>
              </a:spcBef>
              <a:spcAft>
                <a:spcPct val="0"/>
              </a:spcAft>
              <a:buChar char="-"/>
              <a:defRPr sz="1200">
                <a:solidFill>
                  <a:schemeClr val="tx1"/>
                </a:solidFill>
                <a:latin typeface="+mn-lt"/>
              </a:defRPr>
            </a:lvl3pPr>
            <a:lvl4pPr marL="27019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31210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35782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40354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44926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4949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1163637" lvl="2" indent="-285750">
              <a:spcAft>
                <a:spcPts val="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CRSA/URPS médecins (concertation réglementaire)</a:t>
            </a:r>
          </a:p>
          <a:p>
            <a:pPr marL="1163637" lvl="2" indent="-285750">
              <a:spcAft>
                <a:spcPts val="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Assurance maladie</a:t>
            </a:r>
          </a:p>
          <a:p>
            <a:pPr marL="1163637" lvl="2" indent="-285750">
              <a:spcAft>
                <a:spcPts val="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Commission paritaire régionale des médecins</a:t>
            </a:r>
          </a:p>
          <a:p>
            <a:pPr marL="1163637" lvl="2" indent="-285750">
              <a:spcAft>
                <a:spcPts val="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Ordres 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des 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médecins</a:t>
            </a:r>
          </a:p>
          <a:p>
            <a:pPr marL="1163637" lvl="2" indent="-285750">
              <a:spcAft>
                <a:spcPts val="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FEMASIF/FNCS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, France-Asso-Santé, </a:t>
            </a: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63637" lvl="2" indent="-285750">
              <a:spcAft>
                <a:spcPts val="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Internes 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et jeunes </a:t>
            </a: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médecins</a:t>
            </a:r>
          </a:p>
          <a:p>
            <a:pPr marL="1163637" lvl="2" indent="-285750">
              <a:spcAft>
                <a:spcPts val="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Université</a:t>
            </a:r>
            <a:endParaRPr lang="fr-FR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63637" lvl="2" indent="-285750">
              <a:spcAft>
                <a:spcPts val="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Conseil Régional d’Ile-de-France </a:t>
            </a:r>
          </a:p>
          <a:p>
            <a:pPr marL="1163637" lvl="2" indent="-285750">
              <a:spcAft>
                <a:spcPts val="0"/>
              </a:spcAft>
              <a:buClr>
                <a:schemeClr val="bg2"/>
              </a:buClr>
              <a:buSzPct val="80000"/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Association maires Ile-de-France</a:t>
            </a:r>
            <a:endParaRPr lang="fr-FR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5475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5000"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26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92336" y="843558"/>
            <a:ext cx="2195736" cy="539991"/>
          </a:xfrm>
        </p:spPr>
        <p:txBody>
          <a:bodyPr>
            <a:normAutofit/>
          </a:bodyPr>
          <a:lstStyle/>
          <a:p>
            <a:r>
              <a:rPr lang="fr-FR" sz="2100" dirty="0" smtClean="0"/>
              <a:t>Proposition IDF</a:t>
            </a:r>
            <a:endParaRPr lang="fr-FR" sz="2100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379816"/>
              </p:ext>
            </p:extLst>
          </p:nvPr>
        </p:nvGraphicFramePr>
        <p:xfrm>
          <a:off x="22895" y="1783494"/>
          <a:ext cx="2565400" cy="1104900"/>
        </p:xfrm>
        <a:graphic>
          <a:graphicData uri="http://schemas.openxmlformats.org/drawingml/2006/table">
            <a:tbl>
              <a:tblPr/>
              <a:tblGrid>
                <a:gridCol w="812800">
                  <a:extLst>
                    <a:ext uri="{9D8B030D-6E8A-4147-A177-3AD203B41FA5}">
                      <a16:colId xmlns:a16="http://schemas.microsoft.com/office/drawing/2014/main" val="7894477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79557987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988618712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Nombre de TVS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%age de pop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370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1018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Dont ZIP+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866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2428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Autres zones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4885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689506"/>
                  </a:ext>
                </a:extLst>
              </a:tr>
            </a:tbl>
          </a:graphicData>
        </a:graphic>
      </p:graphicFrame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329" y="165794"/>
            <a:ext cx="6456354" cy="4566195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5409417" y="339502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Zonage Médecins 2022</a:t>
            </a:r>
            <a:endParaRPr lang="fr-FR" sz="1200" dirty="0"/>
          </a:p>
        </p:txBody>
      </p:sp>
      <p:sp>
        <p:nvSpPr>
          <p:cNvPr id="5" name="Rectangle 4"/>
          <p:cNvSpPr/>
          <p:nvPr/>
        </p:nvSpPr>
        <p:spPr>
          <a:xfrm>
            <a:off x="269831" y="3939902"/>
            <a:ext cx="23234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>
                <a:hlinkClick r:id="rId3"/>
              </a:rPr>
              <a:t>https://</a:t>
            </a:r>
            <a:r>
              <a:rPr lang="fr-FR" sz="800" dirty="0" smtClean="0">
                <a:hlinkClick r:id="rId3"/>
              </a:rPr>
              <a:t>www.iledefrance.ars.sante.fr/zonage-medecins-2022-carte-des-zones-concernees-par-les-aides-linstallation-et-au-maintien-des</a:t>
            </a:r>
            <a:endParaRPr lang="fr-FR" sz="800" dirty="0" smtClean="0"/>
          </a:p>
          <a:p>
            <a:endParaRPr lang="fr-FR" sz="800" dirty="0" smtClean="0"/>
          </a:p>
        </p:txBody>
      </p:sp>
    </p:spTree>
    <p:extLst>
      <p:ext uri="{BB962C8B-B14F-4D97-AF65-F5344CB8AC3E}">
        <p14:creationId xmlns:p14="http://schemas.microsoft.com/office/powerpoint/2010/main" val="3186756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ARS_HAUTS DE FRANCE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1_TEMPLATE_ARS_HAUTS DE FRANCE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TEMPLATE_ARS_IDF 16-9</Template>
  <TotalTime>27298</TotalTime>
  <Words>1226</Words>
  <Application>Microsoft Office PowerPoint</Application>
  <PresentationFormat>Affichage à l'écran (16:9)</PresentationFormat>
  <Paragraphs>297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Wingdings</vt:lpstr>
      <vt:lpstr>TEMPLATE_ARS_HAUTS DE FRANCE 16-9</vt:lpstr>
      <vt:lpstr>1_TEMPLATE_ARS_HAUTS DE FRANCE 16-9</vt:lpstr>
      <vt:lpstr>Présentation PowerPoint</vt:lpstr>
      <vt:lpstr>Le zonage médecins </vt:lpstr>
      <vt:lpstr>Arrêté du 1er octobre 2021 </vt:lpstr>
      <vt:lpstr>Évolution de la méthodologie entre 2018 et 2021 </vt:lpstr>
      <vt:lpstr>Comparaison régionale : Zonage 2018 – Proposition Zonage 2022</vt:lpstr>
      <vt:lpstr>Stratégie régionale proposée pour le zonage 2022</vt:lpstr>
      <vt:lpstr>Volonté de l’ARS de discriminer au sein des TVS ZIP, les territoires en plus grande difficulté  : nouvelle catégorie ZIP+</vt:lpstr>
      <vt:lpstr>Liste des partenaires concertés par l’ARS pour l’élaboration du zonage 2022 </vt:lpstr>
      <vt:lpstr>Proposition IDF</vt:lpstr>
      <vt:lpstr>Zonage médecins 2022 par département  et par type de zone</vt:lpstr>
    </vt:vector>
  </TitlesOfParts>
  <Manager>Client</Manager>
  <Company>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FARTHOUAT, Isabelle</dc:creator>
  <cp:lastModifiedBy>LE BRETON, Gwenaelle</cp:lastModifiedBy>
  <cp:revision>704</cp:revision>
  <dcterms:created xsi:type="dcterms:W3CDTF">2020-05-28T12:56:37Z</dcterms:created>
  <dcterms:modified xsi:type="dcterms:W3CDTF">2022-04-04T05:41:52Z</dcterms:modified>
</cp:coreProperties>
</file>