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handoutMasterIdLst>
    <p:handoutMasterId r:id="rId4"/>
  </p:handoutMasterIdLst>
  <p:sldIdLst>
    <p:sldId id="256" r:id="rId2"/>
  </p:sldIdLst>
  <p:sldSz cx="32399288" cy="43200638"/>
  <p:notesSz cx="6799263" cy="9929813"/>
  <p:defaultTextStyle>
    <a:defPPr>
      <a:defRPr lang="fr-FR"/>
    </a:defPPr>
    <a:lvl1pPr marL="0" algn="l" defTabSz="3085326" rtl="0" eaLnBrk="1" latinLnBrk="0" hangingPunct="1">
      <a:defRPr sz="6072" kern="1200">
        <a:solidFill>
          <a:schemeClr val="tx1"/>
        </a:solidFill>
        <a:latin typeface="+mn-lt"/>
        <a:ea typeface="+mn-ea"/>
        <a:cs typeface="+mn-cs"/>
      </a:defRPr>
    </a:lvl1pPr>
    <a:lvl2pPr marL="1542663" algn="l" defTabSz="3085326" rtl="0" eaLnBrk="1" latinLnBrk="0" hangingPunct="1">
      <a:defRPr sz="6072" kern="1200">
        <a:solidFill>
          <a:schemeClr val="tx1"/>
        </a:solidFill>
        <a:latin typeface="+mn-lt"/>
        <a:ea typeface="+mn-ea"/>
        <a:cs typeface="+mn-cs"/>
      </a:defRPr>
    </a:lvl2pPr>
    <a:lvl3pPr marL="3085326" algn="l" defTabSz="3085326" rtl="0" eaLnBrk="1" latinLnBrk="0" hangingPunct="1">
      <a:defRPr sz="6072" kern="1200">
        <a:solidFill>
          <a:schemeClr val="tx1"/>
        </a:solidFill>
        <a:latin typeface="+mn-lt"/>
        <a:ea typeface="+mn-ea"/>
        <a:cs typeface="+mn-cs"/>
      </a:defRPr>
    </a:lvl3pPr>
    <a:lvl4pPr marL="4627989" algn="l" defTabSz="3085326" rtl="0" eaLnBrk="1" latinLnBrk="0" hangingPunct="1">
      <a:defRPr sz="6072" kern="1200">
        <a:solidFill>
          <a:schemeClr val="tx1"/>
        </a:solidFill>
        <a:latin typeface="+mn-lt"/>
        <a:ea typeface="+mn-ea"/>
        <a:cs typeface="+mn-cs"/>
      </a:defRPr>
    </a:lvl4pPr>
    <a:lvl5pPr marL="6170652" algn="l" defTabSz="3085326" rtl="0" eaLnBrk="1" latinLnBrk="0" hangingPunct="1">
      <a:defRPr sz="6072" kern="1200">
        <a:solidFill>
          <a:schemeClr val="tx1"/>
        </a:solidFill>
        <a:latin typeface="+mn-lt"/>
        <a:ea typeface="+mn-ea"/>
        <a:cs typeface="+mn-cs"/>
      </a:defRPr>
    </a:lvl5pPr>
    <a:lvl6pPr marL="7713319" algn="l" defTabSz="3085326" rtl="0" eaLnBrk="1" latinLnBrk="0" hangingPunct="1">
      <a:defRPr sz="6072" kern="1200">
        <a:solidFill>
          <a:schemeClr val="tx1"/>
        </a:solidFill>
        <a:latin typeface="+mn-lt"/>
        <a:ea typeface="+mn-ea"/>
        <a:cs typeface="+mn-cs"/>
      </a:defRPr>
    </a:lvl6pPr>
    <a:lvl7pPr marL="9255982" algn="l" defTabSz="3085326" rtl="0" eaLnBrk="1" latinLnBrk="0" hangingPunct="1">
      <a:defRPr sz="6072" kern="1200">
        <a:solidFill>
          <a:schemeClr val="tx1"/>
        </a:solidFill>
        <a:latin typeface="+mn-lt"/>
        <a:ea typeface="+mn-ea"/>
        <a:cs typeface="+mn-cs"/>
      </a:defRPr>
    </a:lvl7pPr>
    <a:lvl8pPr marL="10798645" algn="l" defTabSz="3085326" rtl="0" eaLnBrk="1" latinLnBrk="0" hangingPunct="1">
      <a:defRPr sz="6072" kern="1200">
        <a:solidFill>
          <a:schemeClr val="tx1"/>
        </a:solidFill>
        <a:latin typeface="+mn-lt"/>
        <a:ea typeface="+mn-ea"/>
        <a:cs typeface="+mn-cs"/>
      </a:defRPr>
    </a:lvl8pPr>
    <a:lvl9pPr marL="12341308" algn="l" defTabSz="3085326" rtl="0" eaLnBrk="1" latinLnBrk="0" hangingPunct="1">
      <a:defRPr sz="607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811" userDrawn="1">
          <p15:clr>
            <a:srgbClr val="A4A3A4"/>
          </p15:clr>
        </p15:guide>
        <p15:guide id="2" pos="10303" userDrawn="1">
          <p15:clr>
            <a:srgbClr val="A4A3A4"/>
          </p15:clr>
        </p15:guide>
        <p15:guide id="3" orient="horz" pos="9912">
          <p15:clr>
            <a:srgbClr val="A4A3A4"/>
          </p15:clr>
        </p15:guide>
        <p15:guide id="4" pos="844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ERINGE Élise" initials="SÉ"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712D"/>
    <a:srgbClr val="8DC63F"/>
    <a:srgbClr val="094EA2"/>
    <a:srgbClr val="FDFBFF"/>
    <a:srgbClr val="F5EBFF"/>
    <a:srgbClr val="E1CDFF"/>
    <a:srgbClr val="E8D9FF"/>
    <a:srgbClr val="EDE1FF"/>
    <a:srgbClr val="E6D5FF"/>
    <a:srgbClr val="FFE3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32" autoAdjust="0"/>
    <p:restoredTop sz="94988" autoAdjust="0"/>
  </p:normalViewPr>
  <p:slideViewPr>
    <p:cSldViewPr snapToGrid="0" showGuides="1">
      <p:cViewPr>
        <p:scale>
          <a:sx n="33" d="100"/>
          <a:sy n="33" d="100"/>
        </p:scale>
        <p:origin x="-102" y="-1494"/>
      </p:cViewPr>
      <p:guideLst>
        <p:guide orient="horz" pos="13811"/>
        <p:guide pos="10303"/>
        <p:guide orient="horz" pos="9912"/>
        <p:guide pos="844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Feuille_de_calcul_Microsoft_Excel.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Feuille_de_calcul_Microsoft_Excel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932168358502052E-2"/>
          <c:y val="0.10063718187896208"/>
          <c:w val="0.69237273766242902"/>
          <c:h val="0.87225010813475101"/>
        </c:manualLayout>
      </c:layout>
      <c:barChart>
        <c:barDir val="col"/>
        <c:grouping val="percentStacked"/>
        <c:varyColors val="0"/>
        <c:ser>
          <c:idx val="1"/>
          <c:order val="0"/>
          <c:tx>
            <c:strRef>
              <c:f>Feuil1!$G$13</c:f>
              <c:strCache>
                <c:ptCount val="1"/>
                <c:pt idx="0">
                  <c:v>Aide à la rédaction d'une convention de partenariat avec l'officine ou la PUI</c:v>
                </c:pt>
              </c:strCache>
            </c:strRef>
          </c:tx>
          <c:spPr>
            <a:pattFill prst="narHorz">
              <a:fgClr>
                <a:schemeClr val="accent2"/>
              </a:fgClr>
              <a:bgClr>
                <a:schemeClr val="accent2">
                  <a:lumMod val="20000"/>
                  <a:lumOff val="80000"/>
                </a:schemeClr>
              </a:bgClr>
            </a:pattFill>
            <a:ln>
              <a:noFill/>
            </a:ln>
            <a:effectLst>
              <a:innerShdw blurRad="114300">
                <a:schemeClr val="accent2"/>
              </a:innerShdw>
            </a:effectLst>
          </c:spPr>
          <c:invertIfNegative val="0"/>
          <c:dLbls>
            <c:dLbl>
              <c:idx val="0"/>
              <c:layout/>
              <c:tx>
                <c:rich>
                  <a:bodyPr/>
                  <a:lstStyle/>
                  <a:p>
                    <a:r>
                      <a:rPr lang="en-US" dirty="0" smtClean="0"/>
                      <a:t>54%</a:t>
                    </a:r>
                    <a:endParaRPr 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B929-5041-B7E1-FEC43BF8D287}"/>
                </c:ext>
              </c:extLst>
            </c:dLbl>
            <c:spPr>
              <a:noFill/>
              <a:ln>
                <a:noFill/>
              </a:ln>
              <a:effectLst/>
            </c:spPr>
            <c:txPr>
              <a:bodyPr rot="0" spcFirstLastPara="1" vertOverflow="ellipsis" vert="horz" wrap="square" anchor="ctr" anchorCtr="1"/>
              <a:lstStyle/>
              <a:p>
                <a:pPr>
                  <a:defRPr sz="3200" b="1"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val>
            <c:numRef>
              <c:f>Feuil1!$H$13</c:f>
              <c:numCache>
                <c:formatCode>0%</c:formatCode>
                <c:ptCount val="1"/>
                <c:pt idx="0">
                  <c:v>7.0000000000000007E-2</c:v>
                </c:pt>
              </c:numCache>
            </c:numRef>
          </c:val>
          <c:extLst>
            <c:ext xmlns:c16="http://schemas.microsoft.com/office/drawing/2014/chart" uri="{C3380CC4-5D6E-409C-BE32-E72D297353CC}">
              <c16:uniqueId val="{00000002-B929-5041-B7E1-FEC43BF8D287}"/>
            </c:ext>
          </c:extLst>
        </c:ser>
        <c:ser>
          <c:idx val="2"/>
          <c:order val="1"/>
          <c:tx>
            <c:strRef>
              <c:f>Feuil1!$G$14</c:f>
              <c:strCache>
                <c:ptCount val="1"/>
                <c:pt idx="0">
                  <c:v>Aide à l'analyse des évènement indésirables</c:v>
                </c:pt>
              </c:strCache>
            </c:strRef>
          </c:tx>
          <c:spPr>
            <a:pattFill prst="narHorz">
              <a:fgClr>
                <a:schemeClr val="accent3"/>
              </a:fgClr>
              <a:bgClr>
                <a:schemeClr val="accent3">
                  <a:lumMod val="20000"/>
                  <a:lumOff val="80000"/>
                </a:schemeClr>
              </a:bgClr>
            </a:pattFill>
            <a:ln>
              <a:noFill/>
            </a:ln>
            <a:effectLst>
              <a:innerShdw blurRad="114300">
                <a:schemeClr val="accent3"/>
              </a:innerShdw>
            </a:effectLst>
          </c:spPr>
          <c:invertIfNegative val="0"/>
          <c:dLbls>
            <c:dLbl>
              <c:idx val="0"/>
              <c:layout/>
              <c:tx>
                <c:rich>
                  <a:bodyPr/>
                  <a:lstStyle/>
                  <a:p>
                    <a:r>
                      <a:rPr lang="en-US" dirty="0" smtClean="0"/>
                      <a:t>55%</a:t>
                    </a:r>
                    <a:endParaRPr 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B929-5041-B7E1-FEC43BF8D287}"/>
                </c:ext>
              </c:extLst>
            </c:dLbl>
            <c:spPr>
              <a:noFill/>
              <a:ln>
                <a:noFill/>
              </a:ln>
              <a:effectLst/>
            </c:spPr>
            <c:txPr>
              <a:bodyPr rot="0" spcFirstLastPara="1" vertOverflow="ellipsis" vert="horz" wrap="square" anchor="ctr" anchorCtr="1"/>
              <a:lstStyle/>
              <a:p>
                <a:pPr>
                  <a:defRPr sz="3200" b="1"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val>
            <c:numRef>
              <c:f>Feuil1!$H$14</c:f>
              <c:numCache>
                <c:formatCode>0%</c:formatCode>
                <c:ptCount val="1"/>
                <c:pt idx="0">
                  <c:v>0.13</c:v>
                </c:pt>
              </c:numCache>
            </c:numRef>
          </c:val>
          <c:extLst>
            <c:ext xmlns:c16="http://schemas.microsoft.com/office/drawing/2014/chart" uri="{C3380CC4-5D6E-409C-BE32-E72D297353CC}">
              <c16:uniqueId val="{00000004-B929-5041-B7E1-FEC43BF8D287}"/>
            </c:ext>
          </c:extLst>
        </c:ser>
        <c:ser>
          <c:idx val="3"/>
          <c:order val="2"/>
          <c:tx>
            <c:strRef>
              <c:f>Feuil1!$G$15</c:f>
              <c:strCache>
                <c:ptCount val="1"/>
                <c:pt idx="0">
                  <c:v>Aide à l'élaboration des procédures internes sur la PECM</c:v>
                </c:pt>
              </c:strCache>
            </c:strRef>
          </c:tx>
          <c:spPr>
            <a:pattFill prst="narHorz">
              <a:fgClr>
                <a:schemeClr val="accent4"/>
              </a:fgClr>
              <a:bgClr>
                <a:schemeClr val="accent4">
                  <a:lumMod val="20000"/>
                  <a:lumOff val="80000"/>
                </a:schemeClr>
              </a:bgClr>
            </a:pattFill>
            <a:ln>
              <a:noFill/>
            </a:ln>
            <a:effectLst>
              <a:innerShdw blurRad="114300">
                <a:schemeClr val="accent4"/>
              </a:innerShdw>
            </a:effectLst>
          </c:spPr>
          <c:invertIfNegative val="0"/>
          <c:dLbls>
            <c:dLbl>
              <c:idx val="0"/>
              <c:layout>
                <c:manualLayout>
                  <c:x val="1.17972918712711E-2"/>
                  <c:y val="3.7768747172819798E-2"/>
                </c:manualLayout>
              </c:layout>
              <c:tx>
                <c:rich>
                  <a:bodyPr/>
                  <a:lstStyle/>
                  <a:p>
                    <a:r>
                      <a:rPr lang="en-US" dirty="0" smtClean="0"/>
                      <a:t>57%</a:t>
                    </a:r>
                    <a:endParaRPr 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B929-5041-B7E1-FEC43BF8D287}"/>
                </c:ext>
              </c:extLst>
            </c:dLbl>
            <c:spPr>
              <a:noFill/>
              <a:ln>
                <a:noFill/>
              </a:ln>
              <a:effectLst/>
            </c:spPr>
            <c:txPr>
              <a:bodyPr rot="0" spcFirstLastPara="1" vertOverflow="ellipsis" vert="horz" wrap="square" anchor="ctr" anchorCtr="1"/>
              <a:lstStyle/>
              <a:p>
                <a:pPr>
                  <a:defRPr sz="3200" b="1"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val>
            <c:numRef>
              <c:f>Feuil1!$H$15</c:f>
              <c:numCache>
                <c:formatCode>0%</c:formatCode>
                <c:ptCount val="1"/>
                <c:pt idx="0">
                  <c:v>0.16</c:v>
                </c:pt>
              </c:numCache>
            </c:numRef>
          </c:val>
          <c:extLst>
            <c:ext xmlns:c16="http://schemas.microsoft.com/office/drawing/2014/chart" uri="{C3380CC4-5D6E-409C-BE32-E72D297353CC}">
              <c16:uniqueId val="{00000006-B929-5041-B7E1-FEC43BF8D287}"/>
            </c:ext>
          </c:extLst>
        </c:ser>
        <c:ser>
          <c:idx val="4"/>
          <c:order val="3"/>
          <c:tx>
            <c:strRef>
              <c:f>Feuil1!$G$16</c:f>
              <c:strCache>
                <c:ptCount val="1"/>
                <c:pt idx="0">
                  <c:v>Mise à disposition d'outils d'aide à l'autoévaluation du circuit du médicament</c:v>
                </c:pt>
              </c:strCache>
            </c:strRef>
          </c:tx>
          <c:spPr>
            <a:pattFill prst="narHorz">
              <a:fgClr>
                <a:schemeClr val="accent5"/>
              </a:fgClr>
              <a:bgClr>
                <a:schemeClr val="accent5">
                  <a:lumMod val="20000"/>
                  <a:lumOff val="80000"/>
                </a:schemeClr>
              </a:bgClr>
            </a:pattFill>
            <a:ln>
              <a:noFill/>
            </a:ln>
            <a:effectLst>
              <a:innerShdw blurRad="114300">
                <a:schemeClr val="accent5"/>
              </a:innerShdw>
            </a:effectLst>
          </c:spPr>
          <c:invertIfNegative val="0"/>
          <c:dLbls>
            <c:dLbl>
              <c:idx val="0"/>
              <c:layout>
                <c:manualLayout>
                  <c:x val="1.39830573789805E-2"/>
                  <c:y val="4.6454963362208897E-2"/>
                </c:manualLayout>
              </c:layout>
              <c:tx>
                <c:rich>
                  <a:bodyPr/>
                  <a:lstStyle/>
                  <a:p>
                    <a:r>
                      <a:rPr lang="en-US" dirty="0" smtClean="0"/>
                      <a:t>58% </a:t>
                    </a:r>
                    <a:endParaRPr 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B929-5041-B7E1-FEC43BF8D287}"/>
                </c:ext>
              </c:extLst>
            </c:dLbl>
            <c:spPr>
              <a:noFill/>
              <a:ln>
                <a:noFill/>
              </a:ln>
              <a:effectLst/>
            </c:spPr>
            <c:txPr>
              <a:bodyPr rot="0" spcFirstLastPara="1" vertOverflow="ellipsis" vert="horz" wrap="square" anchor="ctr" anchorCtr="1"/>
              <a:lstStyle/>
              <a:p>
                <a:pPr>
                  <a:defRPr sz="3200" b="1"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val>
            <c:numRef>
              <c:f>Feuil1!$H$16</c:f>
              <c:numCache>
                <c:formatCode>0%</c:formatCode>
                <c:ptCount val="1"/>
                <c:pt idx="0">
                  <c:v>0.24</c:v>
                </c:pt>
              </c:numCache>
            </c:numRef>
          </c:val>
          <c:extLst>
            <c:ext xmlns:c16="http://schemas.microsoft.com/office/drawing/2014/chart" uri="{C3380CC4-5D6E-409C-BE32-E72D297353CC}">
              <c16:uniqueId val="{00000008-B929-5041-B7E1-FEC43BF8D287}"/>
            </c:ext>
          </c:extLst>
        </c:ser>
        <c:ser>
          <c:idx val="5"/>
          <c:order val="4"/>
          <c:tx>
            <c:strRef>
              <c:f>Feuil1!$G$17</c:f>
              <c:strCache>
                <c:ptCount val="1"/>
                <c:pt idx="0">
                  <c:v>Information et formation des professionnels sur la PECM</c:v>
                </c:pt>
              </c:strCache>
            </c:strRef>
          </c:tx>
          <c:spPr>
            <a:pattFill prst="narHorz">
              <a:fgClr>
                <a:schemeClr val="accent6"/>
              </a:fgClr>
              <a:bgClr>
                <a:schemeClr val="accent6">
                  <a:lumMod val="20000"/>
                  <a:lumOff val="80000"/>
                </a:schemeClr>
              </a:bgClr>
            </a:pattFill>
            <a:ln>
              <a:noFill/>
            </a:ln>
            <a:effectLst>
              <a:innerShdw blurRad="114300">
                <a:schemeClr val="accent6"/>
              </a:innerShdw>
            </a:effectLst>
          </c:spPr>
          <c:invertIfNegative val="0"/>
          <c:dLbls>
            <c:dLbl>
              <c:idx val="0"/>
              <c:layout>
                <c:manualLayout>
                  <c:x val="2.3595048202852055E-2"/>
                  <c:y val="4.501392440158674E-2"/>
                </c:manualLayout>
              </c:layout>
              <c:tx>
                <c:rich>
                  <a:bodyPr/>
                  <a:lstStyle/>
                  <a:p>
                    <a:r>
                      <a:rPr lang="en-US" dirty="0" smtClean="0"/>
                      <a:t>77%</a:t>
                    </a:r>
                    <a:endParaRPr lang="en-US" dirty="0"/>
                  </a:p>
                </c:rich>
              </c:tx>
              <c:dLblPos val="ctr"/>
              <c:showLegendKey val="0"/>
              <c:showVal val="1"/>
              <c:showCatName val="0"/>
              <c:showSerName val="0"/>
              <c:showPercent val="0"/>
              <c:showBubbleSize val="0"/>
              <c:extLst>
                <c:ext xmlns:c15="http://schemas.microsoft.com/office/drawing/2012/chart" uri="{CE6537A1-D6FC-4f65-9D91-7224C49458BB}">
                  <c15:layout>
                    <c:manualLayout>
                      <c:w val="0.20775030985308424"/>
                      <c:h val="9.5637243604303243E-2"/>
                    </c:manualLayout>
                  </c15:layout>
                </c:ext>
                <c:ext xmlns:c16="http://schemas.microsoft.com/office/drawing/2014/chart" uri="{C3380CC4-5D6E-409C-BE32-E72D297353CC}">
                  <c16:uniqueId val="{00000009-B929-5041-B7E1-FEC43BF8D287}"/>
                </c:ext>
              </c:extLst>
            </c:dLbl>
            <c:spPr>
              <a:noFill/>
              <a:ln>
                <a:noFill/>
              </a:ln>
              <a:effectLst/>
            </c:spPr>
            <c:txPr>
              <a:bodyPr rot="0" spcFirstLastPara="1" vertOverflow="ellipsis" vert="horz" wrap="square" anchor="ctr" anchorCtr="1"/>
              <a:lstStyle/>
              <a:p>
                <a:pPr>
                  <a:defRPr sz="3600" b="1"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val>
            <c:numRef>
              <c:f>Feuil1!$H$17</c:f>
              <c:numCache>
                <c:formatCode>0%</c:formatCode>
                <c:ptCount val="1"/>
                <c:pt idx="0">
                  <c:v>0.34</c:v>
                </c:pt>
              </c:numCache>
            </c:numRef>
          </c:val>
          <c:extLst>
            <c:ext xmlns:c16="http://schemas.microsoft.com/office/drawing/2014/chart" uri="{C3380CC4-5D6E-409C-BE32-E72D297353CC}">
              <c16:uniqueId val="{0000000A-B929-5041-B7E1-FEC43BF8D287}"/>
            </c:ext>
          </c:extLst>
        </c:ser>
        <c:dLbls>
          <c:dLblPos val="ctr"/>
          <c:showLegendKey val="0"/>
          <c:showVal val="1"/>
          <c:showCatName val="0"/>
          <c:showSerName val="0"/>
          <c:showPercent val="0"/>
          <c:showBubbleSize val="0"/>
        </c:dLbls>
        <c:gapWidth val="150"/>
        <c:overlap val="100"/>
        <c:axId val="40526208"/>
        <c:axId val="40527744"/>
      </c:barChart>
      <c:catAx>
        <c:axId val="40526208"/>
        <c:scaling>
          <c:orientation val="minMax"/>
        </c:scaling>
        <c:delete val="1"/>
        <c:axPos val="b"/>
        <c:numFmt formatCode="General" sourceLinked="1"/>
        <c:majorTickMark val="none"/>
        <c:minorTickMark val="none"/>
        <c:tickLblPos val="nextTo"/>
        <c:crossAx val="40527744"/>
        <c:crosses val="autoZero"/>
        <c:auto val="1"/>
        <c:lblAlgn val="ctr"/>
        <c:lblOffset val="100"/>
        <c:noMultiLvlLbl val="0"/>
      </c:catAx>
      <c:valAx>
        <c:axId val="40527744"/>
        <c:scaling>
          <c:orientation val="minMax"/>
        </c:scaling>
        <c:delete val="1"/>
        <c:axPos val="l"/>
        <c:majorGridlines>
          <c:spPr>
            <a:ln>
              <a:noFill/>
            </a:ln>
            <a:effectLst/>
          </c:spPr>
        </c:majorGridlines>
        <c:numFmt formatCode="0%" sourceLinked="1"/>
        <c:majorTickMark val="none"/>
        <c:minorTickMark val="none"/>
        <c:tickLblPos val="nextTo"/>
        <c:crossAx val="40526208"/>
        <c:crosses val="autoZero"/>
        <c:crossBetween val="between"/>
      </c:valAx>
      <c:spPr>
        <a:noFill/>
        <a:ln>
          <a:noFill/>
        </a:ln>
        <a:effectLst/>
      </c:spPr>
    </c:plotArea>
    <c:plotVisOnly val="1"/>
    <c:dispBlanksAs val="gap"/>
    <c:showDLblsOverMax val="0"/>
  </c:chart>
  <c:spPr>
    <a:noFill/>
    <a:ln>
      <a:noFill/>
    </a:ln>
    <a:effectLst/>
  </c:spPr>
  <c:txPr>
    <a:bodyPr/>
    <a:lstStyle/>
    <a:p>
      <a:pPr>
        <a:defRPr sz="3200" b="1"/>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ctr">
              <a:defRPr sz="2160" b="1" i="0" u="none" strike="noStrike" kern="1200" baseline="0">
                <a:solidFill>
                  <a:schemeClr val="tx1">
                    <a:lumMod val="65000"/>
                    <a:lumOff val="35000"/>
                  </a:schemeClr>
                </a:solidFill>
                <a:latin typeface="+mn-lt"/>
                <a:ea typeface="+mn-ea"/>
                <a:cs typeface="+mn-cs"/>
              </a:defRPr>
            </a:pPr>
            <a:r>
              <a:rPr lang="en-US" dirty="0" err="1" smtClean="0"/>
              <a:t>Typologie</a:t>
            </a:r>
            <a:r>
              <a:rPr lang="en-US" baseline="0" dirty="0" smtClean="0"/>
              <a:t> des 175 ESMS handicap participants  </a:t>
            </a:r>
            <a:endParaRPr lang="en-US" dirty="0"/>
          </a:p>
        </c:rich>
      </c:tx>
      <c:layout>
        <c:manualLayout>
          <c:xMode val="edge"/>
          <c:yMode val="edge"/>
          <c:x val="0.19245090809103377"/>
          <c:y val="3.1259330110094377E-3"/>
        </c:manualLayout>
      </c:layout>
      <c:overlay val="0"/>
      <c:spPr>
        <a:noFill/>
        <a:ln>
          <a:noFill/>
        </a:ln>
        <a:effectLst/>
      </c:spPr>
      <c:txPr>
        <a:bodyPr rot="0" spcFirstLastPara="1" vertOverflow="ellipsis" vert="horz" wrap="square" anchor="ctr" anchorCtr="1"/>
        <a:lstStyle/>
        <a:p>
          <a:pPr algn="ctr">
            <a:defRPr sz="2160" b="1" i="0" u="none" strike="noStrike" kern="1200" baseline="0">
              <a:solidFill>
                <a:schemeClr val="tx1">
                  <a:lumMod val="65000"/>
                  <a:lumOff val="35000"/>
                </a:schemeClr>
              </a:solidFill>
              <a:latin typeface="+mn-lt"/>
              <a:ea typeface="+mn-ea"/>
              <a:cs typeface="+mn-cs"/>
            </a:defRPr>
          </a:pPr>
          <a:endParaRPr lang="fr-FR"/>
        </a:p>
      </c:txPr>
    </c:title>
    <c:autoTitleDeleted val="0"/>
    <c:plotArea>
      <c:layout>
        <c:manualLayout>
          <c:layoutTarget val="inner"/>
          <c:xMode val="edge"/>
          <c:yMode val="edge"/>
          <c:x val="0"/>
          <c:y val="0.14972408419969571"/>
          <c:w val="0.93659028678483935"/>
          <c:h val="0.72762367470023692"/>
        </c:manualLayout>
      </c:layout>
      <c:barChart>
        <c:barDir val="col"/>
        <c:grouping val="clustered"/>
        <c:varyColors val="0"/>
        <c:ser>
          <c:idx val="0"/>
          <c:order val="0"/>
          <c:tx>
            <c:strRef>
              <c:f>Feuil1!$J$4</c:f>
              <c:strCache>
                <c:ptCount val="1"/>
                <c:pt idx="0">
                  <c:v>Nombre ESMS répondants</c:v>
                </c:pt>
              </c:strCache>
            </c:strRef>
          </c:tx>
          <c:spPr>
            <a:solidFill>
              <a:schemeClr val="accent1">
                <a:lumMod val="75000"/>
              </a:schemeClr>
            </a:solidFill>
            <a:ln>
              <a:noFill/>
            </a:ln>
            <a:effectLst>
              <a:outerShdw blurRad="57150" dist="19050" dir="5400000" algn="ctr" rotWithShape="0">
                <a:srgbClr val="000000">
                  <a:alpha val="63000"/>
                </a:srgbClr>
              </a:outerShdw>
            </a:effectLst>
          </c:spPr>
          <c:invertIfNegative val="0"/>
          <c:dPt>
            <c:idx val="1"/>
            <c:invertIfNegative val="0"/>
            <c:bubble3D val="0"/>
            <c:spPr>
              <a:solidFill>
                <a:schemeClr val="accent2"/>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C0BE-431B-AB00-B8DED8D96B9B}"/>
              </c:ext>
            </c:extLst>
          </c:dPt>
          <c:dPt>
            <c:idx val="2"/>
            <c:invertIfNegative val="0"/>
            <c:bubble3D val="0"/>
            <c:spPr>
              <a:solidFill>
                <a:schemeClr val="accent3"/>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C0BE-431B-AB00-B8DED8D96B9B}"/>
              </c:ext>
            </c:extLst>
          </c:dPt>
          <c:dPt>
            <c:idx val="3"/>
            <c:invertIfNegative val="0"/>
            <c:bubble3D val="0"/>
            <c:spPr>
              <a:solidFill>
                <a:schemeClr val="accent4"/>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C0BE-431B-AB00-B8DED8D96B9B}"/>
              </c:ext>
            </c:extLst>
          </c:dPt>
          <c:dLbls>
            <c:dLbl>
              <c:idx val="0"/>
              <c:layout/>
              <c:tx>
                <c:rich>
                  <a:bodyPr/>
                  <a:lstStyle/>
                  <a:p>
                    <a:r>
                      <a:rPr lang="en-US"/>
                      <a:t>54</a:t>
                    </a:r>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C0BE-431B-AB00-B8DED8D96B9B}"/>
                </c:ext>
              </c:extLst>
            </c:dLbl>
            <c:dLbl>
              <c:idx val="1"/>
              <c:layout/>
              <c:tx>
                <c:rich>
                  <a:bodyPr/>
                  <a:lstStyle/>
                  <a:p>
                    <a:r>
                      <a:rPr lang="en-US"/>
                      <a:t>48</a:t>
                    </a:r>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C0BE-431B-AB00-B8DED8D96B9B}"/>
                </c:ext>
              </c:extLst>
            </c:dLbl>
            <c:dLbl>
              <c:idx val="2"/>
              <c:layout/>
              <c:tx>
                <c:rich>
                  <a:bodyPr/>
                  <a:lstStyle/>
                  <a:p>
                    <a:r>
                      <a:rPr lang="en-US"/>
                      <a:t>66</a:t>
                    </a:r>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C0BE-431B-AB00-B8DED8D96B9B}"/>
                </c:ext>
              </c:extLst>
            </c:dLbl>
            <c:dLbl>
              <c:idx val="3"/>
              <c:layout/>
              <c:tx>
                <c:rich>
                  <a:bodyPr/>
                  <a:lstStyle/>
                  <a:p>
                    <a:r>
                      <a:rPr lang="en-US"/>
                      <a:t>7</a:t>
                    </a:r>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C0BE-431B-AB00-B8DED8D96B9B}"/>
                </c:ext>
              </c:extLst>
            </c:dLbl>
            <c:spPr>
              <a:noFill/>
              <a:ln>
                <a:noFill/>
              </a:ln>
              <a:effectLst/>
            </c:spPr>
            <c:txPr>
              <a:bodyPr rot="0" spcFirstLastPara="1" vertOverflow="ellipsis" vert="horz" wrap="square" anchor="ctr" anchorCtr="1"/>
              <a:lstStyle/>
              <a:p>
                <a:pPr>
                  <a:defRPr sz="2200" b="1"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Feuil1!$I$5:$I$8</c:f>
              <c:strCache>
                <c:ptCount val="4"/>
                <c:pt idx="0">
                  <c:v>FAM </c:v>
                </c:pt>
                <c:pt idx="1">
                  <c:v>MAS </c:v>
                </c:pt>
                <c:pt idx="2">
                  <c:v>IME </c:v>
                </c:pt>
                <c:pt idx="3">
                  <c:v>IEM</c:v>
                </c:pt>
              </c:strCache>
            </c:strRef>
          </c:cat>
          <c:val>
            <c:numRef>
              <c:f>Feuil1!$J$5:$J$8</c:f>
              <c:numCache>
                <c:formatCode>General</c:formatCode>
                <c:ptCount val="4"/>
                <c:pt idx="0">
                  <c:v>54</c:v>
                </c:pt>
                <c:pt idx="1">
                  <c:v>48</c:v>
                </c:pt>
                <c:pt idx="2">
                  <c:v>66</c:v>
                </c:pt>
                <c:pt idx="3">
                  <c:v>7</c:v>
                </c:pt>
              </c:numCache>
            </c:numRef>
          </c:val>
          <c:extLst>
            <c:ext xmlns:c16="http://schemas.microsoft.com/office/drawing/2014/chart" uri="{C3380CC4-5D6E-409C-BE32-E72D297353CC}">
              <c16:uniqueId val="{00000007-C0BE-431B-AB00-B8DED8D96B9B}"/>
            </c:ext>
          </c:extLst>
        </c:ser>
        <c:dLbls>
          <c:showLegendKey val="0"/>
          <c:showVal val="0"/>
          <c:showCatName val="0"/>
          <c:showSerName val="0"/>
          <c:showPercent val="0"/>
          <c:showBubbleSize val="0"/>
        </c:dLbls>
        <c:gapWidth val="100"/>
        <c:overlap val="-24"/>
        <c:axId val="43424768"/>
        <c:axId val="40862464"/>
      </c:barChart>
      <c:catAx>
        <c:axId val="4342476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fr-FR"/>
          </a:p>
        </c:txPr>
        <c:crossAx val="40862464"/>
        <c:crosses val="autoZero"/>
        <c:auto val="1"/>
        <c:lblAlgn val="ctr"/>
        <c:lblOffset val="100"/>
        <c:noMultiLvlLbl val="0"/>
      </c:catAx>
      <c:valAx>
        <c:axId val="40862464"/>
        <c:scaling>
          <c:orientation val="minMax"/>
        </c:scaling>
        <c:delete val="1"/>
        <c:axPos val="l"/>
        <c:numFmt formatCode="General" sourceLinked="1"/>
        <c:majorTickMark val="none"/>
        <c:minorTickMark val="none"/>
        <c:tickLblPos val="nextTo"/>
        <c:crossAx val="43424768"/>
        <c:crosses val="autoZero"/>
        <c:crossBetween val="between"/>
      </c:valAx>
      <c:spPr>
        <a:noFill/>
        <a:ln w="25400">
          <a:noFill/>
        </a:ln>
        <a:effectLst/>
      </c:spPr>
    </c:plotArea>
    <c:plotVisOnly val="1"/>
    <c:dispBlanksAs val="gap"/>
    <c:showDLblsOverMax val="0"/>
  </c:chart>
  <c:spPr>
    <a:noFill/>
    <a:ln>
      <a:solidFill>
        <a:srgbClr val="49712D"/>
      </a:solidFill>
    </a:ln>
    <a:effectLst/>
  </c:spPr>
  <c:txPr>
    <a:bodyPr/>
    <a:lstStyle/>
    <a:p>
      <a:pPr>
        <a:defRPr sz="1800"/>
      </a:pPr>
      <a:endParaRPr lang="fr-FR"/>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9">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ln w="19050" cap="flat" cmpd="sng" algn="ctr">
        <a:solidFill>
          <a:schemeClr val="tx1">
            <a:lumMod val="25000"/>
            <a:lumOff val="75000"/>
          </a:schemeClr>
        </a:solidFill>
        <a:round/>
      </a:ln>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4A1D1A-9844-4785-8D2D-D0D8F8400525}" type="doc">
      <dgm:prSet loTypeId="urn:microsoft.com/office/officeart/2005/8/layout/cycle8" loCatId="cycle" qsTypeId="urn:microsoft.com/office/officeart/2005/8/quickstyle/simple5" qsCatId="simple" csTypeId="urn:microsoft.com/office/officeart/2005/8/colors/colorful1" csCatId="colorful" phldr="1"/>
      <dgm:spPr/>
      <dgm:t>
        <a:bodyPr/>
        <a:lstStyle/>
        <a:p>
          <a:endParaRPr lang="fr-FR"/>
        </a:p>
      </dgm:t>
    </dgm:pt>
    <dgm:pt modelId="{99A750BF-CDAB-4341-A2C8-682936AE06BB}">
      <dgm:prSet phldrT="[Texte]" custT="1"/>
      <dgm:spPr/>
      <dgm:t>
        <a:bodyPr/>
        <a:lstStyle/>
        <a:p>
          <a:r>
            <a:rPr lang="fr-FR" sz="2000" dirty="0" smtClean="0"/>
            <a:t>Accompagner</a:t>
          </a:r>
          <a:endParaRPr lang="fr-FR" sz="2000" dirty="0"/>
        </a:p>
      </dgm:t>
    </dgm:pt>
    <dgm:pt modelId="{F2FC3E7F-0BA4-44CE-A604-06A3FC5F4C0D}" type="parTrans" cxnId="{18BF564A-2E38-4366-BF46-337BEE30F2D0}">
      <dgm:prSet/>
      <dgm:spPr/>
      <dgm:t>
        <a:bodyPr/>
        <a:lstStyle/>
        <a:p>
          <a:endParaRPr lang="fr-FR" sz="2000"/>
        </a:p>
      </dgm:t>
    </dgm:pt>
    <dgm:pt modelId="{A439BDF2-2759-4ACD-ACBE-9E9E30FD5101}" type="sibTrans" cxnId="{18BF564A-2E38-4366-BF46-337BEE30F2D0}">
      <dgm:prSet/>
      <dgm:spPr/>
      <dgm:t>
        <a:bodyPr/>
        <a:lstStyle/>
        <a:p>
          <a:endParaRPr lang="fr-FR" sz="2000"/>
        </a:p>
      </dgm:t>
    </dgm:pt>
    <dgm:pt modelId="{530332EC-4566-48E5-9C22-7E4B40CE29F1}">
      <dgm:prSet phldrT="[Texte]" custT="1"/>
      <dgm:spPr/>
      <dgm:t>
        <a:bodyPr/>
        <a:lstStyle/>
        <a:p>
          <a:r>
            <a:rPr lang="fr-FR" sz="2000" dirty="0" smtClean="0"/>
            <a:t>Programme d’action</a:t>
          </a:r>
          <a:endParaRPr lang="fr-FR" sz="2000" dirty="0"/>
        </a:p>
      </dgm:t>
    </dgm:pt>
    <dgm:pt modelId="{F4F49EE8-A5AA-4503-9816-917D67D9F9A5}" type="parTrans" cxnId="{2F3DF2C0-F1E5-43E4-B3DA-81D629ED0D9E}">
      <dgm:prSet/>
      <dgm:spPr/>
      <dgm:t>
        <a:bodyPr/>
        <a:lstStyle/>
        <a:p>
          <a:endParaRPr lang="fr-FR" sz="2000"/>
        </a:p>
      </dgm:t>
    </dgm:pt>
    <dgm:pt modelId="{B75F179D-13BB-4C45-ADF0-D30C1E7CE774}" type="sibTrans" cxnId="{2F3DF2C0-F1E5-43E4-B3DA-81D629ED0D9E}">
      <dgm:prSet/>
      <dgm:spPr/>
      <dgm:t>
        <a:bodyPr/>
        <a:lstStyle/>
        <a:p>
          <a:endParaRPr lang="fr-FR" sz="2000"/>
        </a:p>
      </dgm:t>
    </dgm:pt>
    <dgm:pt modelId="{A5D481C4-4C4A-4C10-9DD5-2A904191D532}">
      <dgm:prSet phldrT="[Texte]" custT="1"/>
      <dgm:spPr/>
      <dgm:t>
        <a:bodyPr/>
        <a:lstStyle/>
        <a:p>
          <a:r>
            <a:rPr lang="fr-FR" sz="2000" dirty="0" smtClean="0"/>
            <a:t>Sensibiliser et former </a:t>
          </a:r>
          <a:endParaRPr lang="fr-FR" sz="2000" dirty="0"/>
        </a:p>
      </dgm:t>
    </dgm:pt>
    <dgm:pt modelId="{22140A50-8EA6-46D8-92B8-3C950BFAE4C1}" type="parTrans" cxnId="{6E503A22-C11E-456B-AE54-24A2F726DC15}">
      <dgm:prSet/>
      <dgm:spPr/>
      <dgm:t>
        <a:bodyPr/>
        <a:lstStyle/>
        <a:p>
          <a:endParaRPr lang="fr-FR" sz="2000"/>
        </a:p>
      </dgm:t>
    </dgm:pt>
    <dgm:pt modelId="{A4684BEC-1EEA-4454-8D8A-9A8CB47D7708}" type="sibTrans" cxnId="{6E503A22-C11E-456B-AE54-24A2F726DC15}">
      <dgm:prSet/>
      <dgm:spPr/>
      <dgm:t>
        <a:bodyPr/>
        <a:lstStyle/>
        <a:p>
          <a:endParaRPr lang="fr-FR" sz="2000"/>
        </a:p>
      </dgm:t>
    </dgm:pt>
    <dgm:pt modelId="{45EB3472-C7CA-463D-AC71-439225519AA6}">
      <dgm:prSet phldrT="[Texte]" custT="1"/>
      <dgm:spPr/>
      <dgm:t>
        <a:bodyPr/>
        <a:lstStyle/>
        <a:p>
          <a:r>
            <a:rPr lang="fr-FR" sz="2000" dirty="0" smtClean="0"/>
            <a:t>Aide technique </a:t>
          </a:r>
          <a:endParaRPr lang="fr-FR" sz="2000" dirty="0"/>
        </a:p>
      </dgm:t>
    </dgm:pt>
    <dgm:pt modelId="{D659F39A-3A28-4324-8243-E392F2BBA92B}" type="parTrans" cxnId="{C2296F5B-295D-4F3B-BCB1-D07D9E83CF8E}">
      <dgm:prSet/>
      <dgm:spPr/>
      <dgm:t>
        <a:bodyPr/>
        <a:lstStyle/>
        <a:p>
          <a:endParaRPr lang="fr-FR" sz="2000"/>
        </a:p>
      </dgm:t>
    </dgm:pt>
    <dgm:pt modelId="{795A6F8E-5531-4C46-9FA2-CC77237D4A91}" type="sibTrans" cxnId="{C2296F5B-295D-4F3B-BCB1-D07D9E83CF8E}">
      <dgm:prSet/>
      <dgm:spPr/>
      <dgm:t>
        <a:bodyPr/>
        <a:lstStyle/>
        <a:p>
          <a:endParaRPr lang="fr-FR" sz="2000"/>
        </a:p>
      </dgm:t>
    </dgm:pt>
    <dgm:pt modelId="{29B6DAE4-2672-4B1E-9563-327657A9A9EB}">
      <dgm:prSet phldrT="[Texte]" custT="1"/>
      <dgm:spPr/>
      <dgm:t>
        <a:bodyPr/>
        <a:lstStyle/>
        <a:p>
          <a:r>
            <a:rPr lang="fr-FR" sz="1600" dirty="0" smtClean="0"/>
            <a:t>Recommandation Hygiène </a:t>
          </a:r>
          <a:endParaRPr lang="fr-FR" sz="1600" dirty="0"/>
        </a:p>
      </dgm:t>
    </dgm:pt>
    <dgm:pt modelId="{9EA153C1-A0D6-47EC-B88F-F094C1D96C9D}" type="parTrans" cxnId="{CD50A848-440A-4CC9-BAAF-14B80A5F6160}">
      <dgm:prSet/>
      <dgm:spPr/>
      <dgm:t>
        <a:bodyPr/>
        <a:lstStyle/>
        <a:p>
          <a:endParaRPr lang="fr-FR" sz="2000"/>
        </a:p>
      </dgm:t>
    </dgm:pt>
    <dgm:pt modelId="{EE5968B8-BA8A-4AB3-88CE-28A16FFFABC5}" type="sibTrans" cxnId="{CD50A848-440A-4CC9-BAAF-14B80A5F6160}">
      <dgm:prSet/>
      <dgm:spPr/>
      <dgm:t>
        <a:bodyPr/>
        <a:lstStyle/>
        <a:p>
          <a:endParaRPr lang="fr-FR" sz="2000"/>
        </a:p>
      </dgm:t>
    </dgm:pt>
    <dgm:pt modelId="{D47F2B29-5718-4565-8597-DC80B75C442C}" type="pres">
      <dgm:prSet presAssocID="{914A1D1A-9844-4785-8D2D-D0D8F8400525}" presName="compositeShape" presStyleCnt="0">
        <dgm:presLayoutVars>
          <dgm:chMax val="7"/>
          <dgm:dir/>
          <dgm:resizeHandles val="exact"/>
        </dgm:presLayoutVars>
      </dgm:prSet>
      <dgm:spPr/>
      <dgm:t>
        <a:bodyPr/>
        <a:lstStyle/>
        <a:p>
          <a:endParaRPr lang="fr-FR"/>
        </a:p>
      </dgm:t>
    </dgm:pt>
    <dgm:pt modelId="{309208A9-A941-45C1-81B1-AEA49DFE96E7}" type="pres">
      <dgm:prSet presAssocID="{914A1D1A-9844-4785-8D2D-D0D8F8400525}" presName="wedge1" presStyleLbl="node1" presStyleIdx="0" presStyleCnt="5"/>
      <dgm:spPr/>
      <dgm:t>
        <a:bodyPr/>
        <a:lstStyle/>
        <a:p>
          <a:endParaRPr lang="fr-FR"/>
        </a:p>
      </dgm:t>
    </dgm:pt>
    <dgm:pt modelId="{C7DD7F40-6202-40F6-AE53-BE17D276EEC7}" type="pres">
      <dgm:prSet presAssocID="{914A1D1A-9844-4785-8D2D-D0D8F8400525}" presName="dummy1a" presStyleCnt="0"/>
      <dgm:spPr/>
    </dgm:pt>
    <dgm:pt modelId="{E2EA8EA2-E7C7-4F6C-BB02-B104CF43BFA7}" type="pres">
      <dgm:prSet presAssocID="{914A1D1A-9844-4785-8D2D-D0D8F8400525}" presName="dummy1b" presStyleCnt="0"/>
      <dgm:spPr/>
    </dgm:pt>
    <dgm:pt modelId="{29A0A4EA-48FB-4C8A-9AAF-2946194F8E13}" type="pres">
      <dgm:prSet presAssocID="{914A1D1A-9844-4785-8D2D-D0D8F8400525}" presName="wedge1Tx" presStyleLbl="node1" presStyleIdx="0" presStyleCnt="5">
        <dgm:presLayoutVars>
          <dgm:chMax val="0"/>
          <dgm:chPref val="0"/>
          <dgm:bulletEnabled val="1"/>
        </dgm:presLayoutVars>
      </dgm:prSet>
      <dgm:spPr/>
      <dgm:t>
        <a:bodyPr/>
        <a:lstStyle/>
        <a:p>
          <a:endParaRPr lang="fr-FR"/>
        </a:p>
      </dgm:t>
    </dgm:pt>
    <dgm:pt modelId="{188D1934-8C28-4B72-895E-7D14C13A24D2}" type="pres">
      <dgm:prSet presAssocID="{914A1D1A-9844-4785-8D2D-D0D8F8400525}" presName="wedge2" presStyleLbl="node1" presStyleIdx="1" presStyleCnt="5"/>
      <dgm:spPr/>
      <dgm:t>
        <a:bodyPr/>
        <a:lstStyle/>
        <a:p>
          <a:endParaRPr lang="fr-FR"/>
        </a:p>
      </dgm:t>
    </dgm:pt>
    <dgm:pt modelId="{3A58DB5F-8E3C-45C3-9DDF-AC46A8036760}" type="pres">
      <dgm:prSet presAssocID="{914A1D1A-9844-4785-8D2D-D0D8F8400525}" presName="dummy2a" presStyleCnt="0"/>
      <dgm:spPr/>
    </dgm:pt>
    <dgm:pt modelId="{7AD5E088-3CFB-418F-99A2-D74D0483771F}" type="pres">
      <dgm:prSet presAssocID="{914A1D1A-9844-4785-8D2D-D0D8F8400525}" presName="dummy2b" presStyleCnt="0"/>
      <dgm:spPr/>
    </dgm:pt>
    <dgm:pt modelId="{0145623E-2B1C-49E9-965E-380A285E6DB6}" type="pres">
      <dgm:prSet presAssocID="{914A1D1A-9844-4785-8D2D-D0D8F8400525}" presName="wedge2Tx" presStyleLbl="node1" presStyleIdx="1" presStyleCnt="5">
        <dgm:presLayoutVars>
          <dgm:chMax val="0"/>
          <dgm:chPref val="0"/>
          <dgm:bulletEnabled val="1"/>
        </dgm:presLayoutVars>
      </dgm:prSet>
      <dgm:spPr/>
      <dgm:t>
        <a:bodyPr/>
        <a:lstStyle/>
        <a:p>
          <a:endParaRPr lang="fr-FR"/>
        </a:p>
      </dgm:t>
    </dgm:pt>
    <dgm:pt modelId="{08EA52EC-AE77-490B-B460-D4383B376135}" type="pres">
      <dgm:prSet presAssocID="{914A1D1A-9844-4785-8D2D-D0D8F8400525}" presName="wedge3" presStyleLbl="node1" presStyleIdx="2" presStyleCnt="5"/>
      <dgm:spPr/>
      <dgm:t>
        <a:bodyPr/>
        <a:lstStyle/>
        <a:p>
          <a:endParaRPr lang="fr-FR"/>
        </a:p>
      </dgm:t>
    </dgm:pt>
    <dgm:pt modelId="{90D86F38-74FD-4F3B-BADC-EB87AAC98381}" type="pres">
      <dgm:prSet presAssocID="{914A1D1A-9844-4785-8D2D-D0D8F8400525}" presName="dummy3a" presStyleCnt="0"/>
      <dgm:spPr/>
    </dgm:pt>
    <dgm:pt modelId="{5B971541-AA78-4B1C-A544-00F459D31143}" type="pres">
      <dgm:prSet presAssocID="{914A1D1A-9844-4785-8D2D-D0D8F8400525}" presName="dummy3b" presStyleCnt="0"/>
      <dgm:spPr/>
    </dgm:pt>
    <dgm:pt modelId="{145377A9-6B58-4098-A172-817491B4154B}" type="pres">
      <dgm:prSet presAssocID="{914A1D1A-9844-4785-8D2D-D0D8F8400525}" presName="wedge3Tx" presStyleLbl="node1" presStyleIdx="2" presStyleCnt="5">
        <dgm:presLayoutVars>
          <dgm:chMax val="0"/>
          <dgm:chPref val="0"/>
          <dgm:bulletEnabled val="1"/>
        </dgm:presLayoutVars>
      </dgm:prSet>
      <dgm:spPr/>
      <dgm:t>
        <a:bodyPr/>
        <a:lstStyle/>
        <a:p>
          <a:endParaRPr lang="fr-FR"/>
        </a:p>
      </dgm:t>
    </dgm:pt>
    <dgm:pt modelId="{63366F27-7844-4077-B9B5-D8EE7D19D5ED}" type="pres">
      <dgm:prSet presAssocID="{914A1D1A-9844-4785-8D2D-D0D8F8400525}" presName="wedge4" presStyleLbl="node1" presStyleIdx="3" presStyleCnt="5"/>
      <dgm:spPr/>
      <dgm:t>
        <a:bodyPr/>
        <a:lstStyle/>
        <a:p>
          <a:endParaRPr lang="fr-FR"/>
        </a:p>
      </dgm:t>
    </dgm:pt>
    <dgm:pt modelId="{734679B7-846E-4F24-857E-0D7367EE0435}" type="pres">
      <dgm:prSet presAssocID="{914A1D1A-9844-4785-8D2D-D0D8F8400525}" presName="dummy4a" presStyleCnt="0"/>
      <dgm:spPr/>
    </dgm:pt>
    <dgm:pt modelId="{520AA768-EF84-414B-8587-E5C4ED125709}" type="pres">
      <dgm:prSet presAssocID="{914A1D1A-9844-4785-8D2D-D0D8F8400525}" presName="dummy4b" presStyleCnt="0"/>
      <dgm:spPr/>
    </dgm:pt>
    <dgm:pt modelId="{58CB34BE-DB16-4563-B577-2D799F2E35BF}" type="pres">
      <dgm:prSet presAssocID="{914A1D1A-9844-4785-8D2D-D0D8F8400525}" presName="wedge4Tx" presStyleLbl="node1" presStyleIdx="3" presStyleCnt="5">
        <dgm:presLayoutVars>
          <dgm:chMax val="0"/>
          <dgm:chPref val="0"/>
          <dgm:bulletEnabled val="1"/>
        </dgm:presLayoutVars>
      </dgm:prSet>
      <dgm:spPr/>
      <dgm:t>
        <a:bodyPr/>
        <a:lstStyle/>
        <a:p>
          <a:endParaRPr lang="fr-FR"/>
        </a:p>
      </dgm:t>
    </dgm:pt>
    <dgm:pt modelId="{96536272-446D-4F2B-ABD2-4E5F6BD7CA57}" type="pres">
      <dgm:prSet presAssocID="{914A1D1A-9844-4785-8D2D-D0D8F8400525}" presName="wedge5" presStyleLbl="node1" presStyleIdx="4" presStyleCnt="5"/>
      <dgm:spPr/>
      <dgm:t>
        <a:bodyPr/>
        <a:lstStyle/>
        <a:p>
          <a:endParaRPr lang="fr-FR"/>
        </a:p>
      </dgm:t>
    </dgm:pt>
    <dgm:pt modelId="{E7CBF529-A46B-49E1-A5A9-9A28EDED8579}" type="pres">
      <dgm:prSet presAssocID="{914A1D1A-9844-4785-8D2D-D0D8F8400525}" presName="dummy5a" presStyleCnt="0"/>
      <dgm:spPr/>
    </dgm:pt>
    <dgm:pt modelId="{03E0857E-74AD-47C9-AA3A-B222332DA005}" type="pres">
      <dgm:prSet presAssocID="{914A1D1A-9844-4785-8D2D-D0D8F8400525}" presName="dummy5b" presStyleCnt="0"/>
      <dgm:spPr/>
    </dgm:pt>
    <dgm:pt modelId="{44C85F5C-3324-415B-A12B-AE6985C7EEF6}" type="pres">
      <dgm:prSet presAssocID="{914A1D1A-9844-4785-8D2D-D0D8F8400525}" presName="wedge5Tx" presStyleLbl="node1" presStyleIdx="4" presStyleCnt="5">
        <dgm:presLayoutVars>
          <dgm:chMax val="0"/>
          <dgm:chPref val="0"/>
          <dgm:bulletEnabled val="1"/>
        </dgm:presLayoutVars>
      </dgm:prSet>
      <dgm:spPr/>
      <dgm:t>
        <a:bodyPr/>
        <a:lstStyle/>
        <a:p>
          <a:endParaRPr lang="fr-FR"/>
        </a:p>
      </dgm:t>
    </dgm:pt>
    <dgm:pt modelId="{73F777C4-B56D-4502-AD56-9B429CE80710}" type="pres">
      <dgm:prSet presAssocID="{A439BDF2-2759-4ACD-ACBE-9E9E30FD5101}" presName="arrowWedge1" presStyleLbl="fgSibTrans2D1" presStyleIdx="0" presStyleCnt="5"/>
      <dgm:spPr/>
    </dgm:pt>
    <dgm:pt modelId="{C8F6A6D4-FA82-4C64-B3C9-7F2F1351FF99}" type="pres">
      <dgm:prSet presAssocID="{B75F179D-13BB-4C45-ADF0-D30C1E7CE774}" presName="arrowWedge2" presStyleLbl="fgSibTrans2D1" presStyleIdx="1" presStyleCnt="5"/>
      <dgm:spPr/>
    </dgm:pt>
    <dgm:pt modelId="{D4FD9046-B06D-4495-AE9F-888E17AC9A75}" type="pres">
      <dgm:prSet presAssocID="{A4684BEC-1EEA-4454-8D8A-9A8CB47D7708}" presName="arrowWedge3" presStyleLbl="fgSibTrans2D1" presStyleIdx="2" presStyleCnt="5"/>
      <dgm:spPr/>
    </dgm:pt>
    <dgm:pt modelId="{499B6EBF-07D2-41A2-A8BB-9421A8477BF9}" type="pres">
      <dgm:prSet presAssocID="{795A6F8E-5531-4C46-9FA2-CC77237D4A91}" presName="arrowWedge4" presStyleLbl="fgSibTrans2D1" presStyleIdx="3" presStyleCnt="5"/>
      <dgm:spPr/>
    </dgm:pt>
    <dgm:pt modelId="{737DCC92-B631-4570-A24B-8F09D1261CD0}" type="pres">
      <dgm:prSet presAssocID="{EE5968B8-BA8A-4AB3-88CE-28A16FFFABC5}" presName="arrowWedge5" presStyleLbl="fgSibTrans2D1" presStyleIdx="4" presStyleCnt="5"/>
      <dgm:spPr/>
    </dgm:pt>
  </dgm:ptLst>
  <dgm:cxnLst>
    <dgm:cxn modelId="{18BF564A-2E38-4366-BF46-337BEE30F2D0}" srcId="{914A1D1A-9844-4785-8D2D-D0D8F8400525}" destId="{99A750BF-CDAB-4341-A2C8-682936AE06BB}" srcOrd="0" destOrd="0" parTransId="{F2FC3E7F-0BA4-44CE-A604-06A3FC5F4C0D}" sibTransId="{A439BDF2-2759-4ACD-ACBE-9E9E30FD5101}"/>
    <dgm:cxn modelId="{76696C61-A598-431A-88BB-5C8B36830D81}" type="presOf" srcId="{914A1D1A-9844-4785-8D2D-D0D8F8400525}" destId="{D47F2B29-5718-4565-8597-DC80B75C442C}" srcOrd="0" destOrd="0" presId="urn:microsoft.com/office/officeart/2005/8/layout/cycle8"/>
    <dgm:cxn modelId="{6E503A22-C11E-456B-AE54-24A2F726DC15}" srcId="{914A1D1A-9844-4785-8D2D-D0D8F8400525}" destId="{A5D481C4-4C4A-4C10-9DD5-2A904191D532}" srcOrd="2" destOrd="0" parTransId="{22140A50-8EA6-46D8-92B8-3C950BFAE4C1}" sibTransId="{A4684BEC-1EEA-4454-8D8A-9A8CB47D7708}"/>
    <dgm:cxn modelId="{2F3DF2C0-F1E5-43E4-B3DA-81D629ED0D9E}" srcId="{914A1D1A-9844-4785-8D2D-D0D8F8400525}" destId="{530332EC-4566-48E5-9C22-7E4B40CE29F1}" srcOrd="1" destOrd="0" parTransId="{F4F49EE8-A5AA-4503-9816-917D67D9F9A5}" sibTransId="{B75F179D-13BB-4C45-ADF0-D30C1E7CE774}"/>
    <dgm:cxn modelId="{CD50A848-440A-4CC9-BAAF-14B80A5F6160}" srcId="{914A1D1A-9844-4785-8D2D-D0D8F8400525}" destId="{29B6DAE4-2672-4B1E-9563-327657A9A9EB}" srcOrd="4" destOrd="0" parTransId="{9EA153C1-A0D6-47EC-B88F-F094C1D96C9D}" sibTransId="{EE5968B8-BA8A-4AB3-88CE-28A16FFFABC5}"/>
    <dgm:cxn modelId="{7D33E086-FAD8-4060-AD92-0B2259B334D0}" type="presOf" srcId="{45EB3472-C7CA-463D-AC71-439225519AA6}" destId="{63366F27-7844-4077-B9B5-D8EE7D19D5ED}" srcOrd="0" destOrd="0" presId="urn:microsoft.com/office/officeart/2005/8/layout/cycle8"/>
    <dgm:cxn modelId="{127C04E0-9784-4BB8-91C7-F6C3169E233F}" type="presOf" srcId="{99A750BF-CDAB-4341-A2C8-682936AE06BB}" destId="{29A0A4EA-48FB-4C8A-9AAF-2946194F8E13}" srcOrd="1" destOrd="0" presId="urn:microsoft.com/office/officeart/2005/8/layout/cycle8"/>
    <dgm:cxn modelId="{D0F8743D-AFE0-4272-85D2-2A42F777D35C}" type="presOf" srcId="{530332EC-4566-48E5-9C22-7E4B40CE29F1}" destId="{0145623E-2B1C-49E9-965E-380A285E6DB6}" srcOrd="1" destOrd="0" presId="urn:microsoft.com/office/officeart/2005/8/layout/cycle8"/>
    <dgm:cxn modelId="{956134ED-B86A-4F44-9C64-06776BF165B0}" type="presOf" srcId="{29B6DAE4-2672-4B1E-9563-327657A9A9EB}" destId="{44C85F5C-3324-415B-A12B-AE6985C7EEF6}" srcOrd="1" destOrd="0" presId="urn:microsoft.com/office/officeart/2005/8/layout/cycle8"/>
    <dgm:cxn modelId="{E600D505-B389-4494-8ADF-E11745EF274D}" type="presOf" srcId="{29B6DAE4-2672-4B1E-9563-327657A9A9EB}" destId="{96536272-446D-4F2B-ABD2-4E5F6BD7CA57}" srcOrd="0" destOrd="0" presId="urn:microsoft.com/office/officeart/2005/8/layout/cycle8"/>
    <dgm:cxn modelId="{81FB24CD-6FDA-4555-A851-3A370B20B9CE}" type="presOf" srcId="{99A750BF-CDAB-4341-A2C8-682936AE06BB}" destId="{309208A9-A941-45C1-81B1-AEA49DFE96E7}" srcOrd="0" destOrd="0" presId="urn:microsoft.com/office/officeart/2005/8/layout/cycle8"/>
    <dgm:cxn modelId="{4C2C1ED2-4D03-418C-B7EC-9E81594FD5E9}" type="presOf" srcId="{45EB3472-C7CA-463D-AC71-439225519AA6}" destId="{58CB34BE-DB16-4563-B577-2D799F2E35BF}" srcOrd="1" destOrd="0" presId="urn:microsoft.com/office/officeart/2005/8/layout/cycle8"/>
    <dgm:cxn modelId="{3B53246C-F56E-4FAB-AEE6-7865DDF7E285}" type="presOf" srcId="{A5D481C4-4C4A-4C10-9DD5-2A904191D532}" destId="{08EA52EC-AE77-490B-B460-D4383B376135}" srcOrd="0" destOrd="0" presId="urn:microsoft.com/office/officeart/2005/8/layout/cycle8"/>
    <dgm:cxn modelId="{C2296F5B-295D-4F3B-BCB1-D07D9E83CF8E}" srcId="{914A1D1A-9844-4785-8D2D-D0D8F8400525}" destId="{45EB3472-C7CA-463D-AC71-439225519AA6}" srcOrd="3" destOrd="0" parTransId="{D659F39A-3A28-4324-8243-E392F2BBA92B}" sibTransId="{795A6F8E-5531-4C46-9FA2-CC77237D4A91}"/>
    <dgm:cxn modelId="{71E04A0F-A80B-40A6-9A4D-B274BA5B338F}" type="presOf" srcId="{A5D481C4-4C4A-4C10-9DD5-2A904191D532}" destId="{145377A9-6B58-4098-A172-817491B4154B}" srcOrd="1" destOrd="0" presId="urn:microsoft.com/office/officeart/2005/8/layout/cycle8"/>
    <dgm:cxn modelId="{CD492A2F-4FB8-4DB5-8D63-94D3DAEE1EF7}" type="presOf" srcId="{530332EC-4566-48E5-9C22-7E4B40CE29F1}" destId="{188D1934-8C28-4B72-895E-7D14C13A24D2}" srcOrd="0" destOrd="0" presId="urn:microsoft.com/office/officeart/2005/8/layout/cycle8"/>
    <dgm:cxn modelId="{32F30EFB-8CFF-4AF0-A4F3-1818B0B7CF3B}" type="presParOf" srcId="{D47F2B29-5718-4565-8597-DC80B75C442C}" destId="{309208A9-A941-45C1-81B1-AEA49DFE96E7}" srcOrd="0" destOrd="0" presId="urn:microsoft.com/office/officeart/2005/8/layout/cycle8"/>
    <dgm:cxn modelId="{67B8EB49-6B93-4AB2-87D6-B99DBAF542E1}" type="presParOf" srcId="{D47F2B29-5718-4565-8597-DC80B75C442C}" destId="{C7DD7F40-6202-40F6-AE53-BE17D276EEC7}" srcOrd="1" destOrd="0" presId="urn:microsoft.com/office/officeart/2005/8/layout/cycle8"/>
    <dgm:cxn modelId="{7C62D691-85ED-422E-A3A5-F5FE36802217}" type="presParOf" srcId="{D47F2B29-5718-4565-8597-DC80B75C442C}" destId="{E2EA8EA2-E7C7-4F6C-BB02-B104CF43BFA7}" srcOrd="2" destOrd="0" presId="urn:microsoft.com/office/officeart/2005/8/layout/cycle8"/>
    <dgm:cxn modelId="{E3DD9F1F-4663-4059-A5ED-FDD99A5FAEB5}" type="presParOf" srcId="{D47F2B29-5718-4565-8597-DC80B75C442C}" destId="{29A0A4EA-48FB-4C8A-9AAF-2946194F8E13}" srcOrd="3" destOrd="0" presId="urn:microsoft.com/office/officeart/2005/8/layout/cycle8"/>
    <dgm:cxn modelId="{79BFDD9F-038D-4D0C-84BF-9EAA46301200}" type="presParOf" srcId="{D47F2B29-5718-4565-8597-DC80B75C442C}" destId="{188D1934-8C28-4B72-895E-7D14C13A24D2}" srcOrd="4" destOrd="0" presId="urn:microsoft.com/office/officeart/2005/8/layout/cycle8"/>
    <dgm:cxn modelId="{15D9B861-84ED-4191-AD39-F319A3D5043E}" type="presParOf" srcId="{D47F2B29-5718-4565-8597-DC80B75C442C}" destId="{3A58DB5F-8E3C-45C3-9DDF-AC46A8036760}" srcOrd="5" destOrd="0" presId="urn:microsoft.com/office/officeart/2005/8/layout/cycle8"/>
    <dgm:cxn modelId="{67BB77F1-0290-41AE-AC2F-6A04E4443CFD}" type="presParOf" srcId="{D47F2B29-5718-4565-8597-DC80B75C442C}" destId="{7AD5E088-3CFB-418F-99A2-D74D0483771F}" srcOrd="6" destOrd="0" presId="urn:microsoft.com/office/officeart/2005/8/layout/cycle8"/>
    <dgm:cxn modelId="{EEA8C37F-BA08-441D-95E4-F1B5E9898991}" type="presParOf" srcId="{D47F2B29-5718-4565-8597-DC80B75C442C}" destId="{0145623E-2B1C-49E9-965E-380A285E6DB6}" srcOrd="7" destOrd="0" presId="urn:microsoft.com/office/officeart/2005/8/layout/cycle8"/>
    <dgm:cxn modelId="{12E42990-BD7A-4A04-ADD0-B8D124199C62}" type="presParOf" srcId="{D47F2B29-5718-4565-8597-DC80B75C442C}" destId="{08EA52EC-AE77-490B-B460-D4383B376135}" srcOrd="8" destOrd="0" presId="urn:microsoft.com/office/officeart/2005/8/layout/cycle8"/>
    <dgm:cxn modelId="{ABAB4CEE-0250-4397-8395-5B7A453C6740}" type="presParOf" srcId="{D47F2B29-5718-4565-8597-DC80B75C442C}" destId="{90D86F38-74FD-4F3B-BADC-EB87AAC98381}" srcOrd="9" destOrd="0" presId="urn:microsoft.com/office/officeart/2005/8/layout/cycle8"/>
    <dgm:cxn modelId="{C5865D89-FB97-4DCC-B5C8-DA14CE386AD3}" type="presParOf" srcId="{D47F2B29-5718-4565-8597-DC80B75C442C}" destId="{5B971541-AA78-4B1C-A544-00F459D31143}" srcOrd="10" destOrd="0" presId="urn:microsoft.com/office/officeart/2005/8/layout/cycle8"/>
    <dgm:cxn modelId="{0533C920-24C2-4F4C-A4F1-14823D900629}" type="presParOf" srcId="{D47F2B29-5718-4565-8597-DC80B75C442C}" destId="{145377A9-6B58-4098-A172-817491B4154B}" srcOrd="11" destOrd="0" presId="urn:microsoft.com/office/officeart/2005/8/layout/cycle8"/>
    <dgm:cxn modelId="{9CBB168D-A813-40DC-A5CA-58AB58363B59}" type="presParOf" srcId="{D47F2B29-5718-4565-8597-DC80B75C442C}" destId="{63366F27-7844-4077-B9B5-D8EE7D19D5ED}" srcOrd="12" destOrd="0" presId="urn:microsoft.com/office/officeart/2005/8/layout/cycle8"/>
    <dgm:cxn modelId="{AED9BB05-1DA2-4FD8-93E1-4DCF1422C7CD}" type="presParOf" srcId="{D47F2B29-5718-4565-8597-DC80B75C442C}" destId="{734679B7-846E-4F24-857E-0D7367EE0435}" srcOrd="13" destOrd="0" presId="urn:microsoft.com/office/officeart/2005/8/layout/cycle8"/>
    <dgm:cxn modelId="{65DFDD8B-76E1-4391-B55D-1D2336E5B191}" type="presParOf" srcId="{D47F2B29-5718-4565-8597-DC80B75C442C}" destId="{520AA768-EF84-414B-8587-E5C4ED125709}" srcOrd="14" destOrd="0" presId="urn:microsoft.com/office/officeart/2005/8/layout/cycle8"/>
    <dgm:cxn modelId="{3138A446-1DBE-448F-ABFD-6D837D2AAC5D}" type="presParOf" srcId="{D47F2B29-5718-4565-8597-DC80B75C442C}" destId="{58CB34BE-DB16-4563-B577-2D799F2E35BF}" srcOrd="15" destOrd="0" presId="urn:microsoft.com/office/officeart/2005/8/layout/cycle8"/>
    <dgm:cxn modelId="{ADA39D68-AEC9-4CE7-901E-D3371B9F0E1C}" type="presParOf" srcId="{D47F2B29-5718-4565-8597-DC80B75C442C}" destId="{96536272-446D-4F2B-ABD2-4E5F6BD7CA57}" srcOrd="16" destOrd="0" presId="urn:microsoft.com/office/officeart/2005/8/layout/cycle8"/>
    <dgm:cxn modelId="{C65CEE11-4AF3-4B4E-B9A2-098ABBA13A17}" type="presParOf" srcId="{D47F2B29-5718-4565-8597-DC80B75C442C}" destId="{E7CBF529-A46B-49E1-A5A9-9A28EDED8579}" srcOrd="17" destOrd="0" presId="urn:microsoft.com/office/officeart/2005/8/layout/cycle8"/>
    <dgm:cxn modelId="{F0C06010-8857-4F76-B75D-67B544D84459}" type="presParOf" srcId="{D47F2B29-5718-4565-8597-DC80B75C442C}" destId="{03E0857E-74AD-47C9-AA3A-B222332DA005}" srcOrd="18" destOrd="0" presId="urn:microsoft.com/office/officeart/2005/8/layout/cycle8"/>
    <dgm:cxn modelId="{3F70B1F5-3E85-4C5F-B5C3-66D4736AF5DF}" type="presParOf" srcId="{D47F2B29-5718-4565-8597-DC80B75C442C}" destId="{44C85F5C-3324-415B-A12B-AE6985C7EEF6}" srcOrd="19" destOrd="0" presId="urn:microsoft.com/office/officeart/2005/8/layout/cycle8"/>
    <dgm:cxn modelId="{96B59D2E-81FB-48F2-AF39-67A68C22B596}" type="presParOf" srcId="{D47F2B29-5718-4565-8597-DC80B75C442C}" destId="{73F777C4-B56D-4502-AD56-9B429CE80710}" srcOrd="20" destOrd="0" presId="urn:microsoft.com/office/officeart/2005/8/layout/cycle8"/>
    <dgm:cxn modelId="{AA7ABF57-DCC6-4C45-A8DD-7EFABA7DE4D1}" type="presParOf" srcId="{D47F2B29-5718-4565-8597-DC80B75C442C}" destId="{C8F6A6D4-FA82-4C64-B3C9-7F2F1351FF99}" srcOrd="21" destOrd="0" presId="urn:microsoft.com/office/officeart/2005/8/layout/cycle8"/>
    <dgm:cxn modelId="{A6601648-24EA-4B6B-9921-6E2DDC706814}" type="presParOf" srcId="{D47F2B29-5718-4565-8597-DC80B75C442C}" destId="{D4FD9046-B06D-4495-AE9F-888E17AC9A75}" srcOrd="22" destOrd="0" presId="urn:microsoft.com/office/officeart/2005/8/layout/cycle8"/>
    <dgm:cxn modelId="{73178282-FB9E-4EE9-A95F-30FB36330252}" type="presParOf" srcId="{D47F2B29-5718-4565-8597-DC80B75C442C}" destId="{499B6EBF-07D2-41A2-A8BB-9421A8477BF9}" srcOrd="23" destOrd="0" presId="urn:microsoft.com/office/officeart/2005/8/layout/cycle8"/>
    <dgm:cxn modelId="{D69B11A7-8F63-40C1-B07A-6FEF8969AD17}" type="presParOf" srcId="{D47F2B29-5718-4565-8597-DC80B75C442C}" destId="{737DCC92-B631-4570-A24B-8F09D1261CD0}" srcOrd="24" destOrd="0" presId="urn:microsoft.com/office/officeart/2005/8/layout/cycle8"/>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9208A9-A941-45C1-81B1-AEA49DFE96E7}">
      <dsp:nvSpPr>
        <dsp:cNvPr id="0" name=""/>
        <dsp:cNvSpPr/>
      </dsp:nvSpPr>
      <dsp:spPr>
        <a:xfrm>
          <a:off x="1023303" y="350902"/>
          <a:ext cx="4761842" cy="4761842"/>
        </a:xfrm>
        <a:prstGeom prst="pie">
          <a:avLst>
            <a:gd name="adj1" fmla="val 16200000"/>
            <a:gd name="adj2" fmla="val 2052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fr-FR" sz="2000" kern="1200" dirty="0" smtClean="0"/>
            <a:t>Accompagner</a:t>
          </a:r>
          <a:endParaRPr lang="fr-FR" sz="2000" kern="1200" dirty="0"/>
        </a:p>
      </dsp:txBody>
      <dsp:txXfrm>
        <a:off x="3507398" y="1151345"/>
        <a:ext cx="1530592" cy="1020394"/>
      </dsp:txXfrm>
    </dsp:sp>
    <dsp:sp modelId="{188D1934-8C28-4B72-895E-7D14C13A24D2}">
      <dsp:nvSpPr>
        <dsp:cNvPr id="0" name=""/>
        <dsp:cNvSpPr/>
      </dsp:nvSpPr>
      <dsp:spPr>
        <a:xfrm>
          <a:off x="1064119" y="477884"/>
          <a:ext cx="4761842" cy="4761842"/>
        </a:xfrm>
        <a:prstGeom prst="pie">
          <a:avLst>
            <a:gd name="adj1" fmla="val 20520000"/>
            <a:gd name="adj2" fmla="val 324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fr-FR" sz="2000" kern="1200" dirty="0" smtClean="0"/>
            <a:t>Programme d’action</a:t>
          </a:r>
          <a:endParaRPr lang="fr-FR" sz="2000" kern="1200" dirty="0"/>
        </a:p>
      </dsp:txBody>
      <dsp:txXfrm>
        <a:off x="4130972" y="2653593"/>
        <a:ext cx="1417215" cy="1133772"/>
      </dsp:txXfrm>
    </dsp:sp>
    <dsp:sp modelId="{08EA52EC-AE77-490B-B460-D4383B376135}">
      <dsp:nvSpPr>
        <dsp:cNvPr id="0" name=""/>
        <dsp:cNvSpPr/>
      </dsp:nvSpPr>
      <dsp:spPr>
        <a:xfrm>
          <a:off x="956411" y="556115"/>
          <a:ext cx="4761842" cy="4761842"/>
        </a:xfrm>
        <a:prstGeom prst="pie">
          <a:avLst>
            <a:gd name="adj1" fmla="val 3240000"/>
            <a:gd name="adj2" fmla="val 756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fr-FR" sz="2000" kern="1200" dirty="0" smtClean="0"/>
            <a:t>Sensibiliser et former </a:t>
          </a:r>
          <a:endParaRPr lang="fr-FR" sz="2000" kern="1200" dirty="0"/>
        </a:p>
      </dsp:txBody>
      <dsp:txXfrm>
        <a:off x="2657069" y="3900742"/>
        <a:ext cx="1360526" cy="1247149"/>
      </dsp:txXfrm>
    </dsp:sp>
    <dsp:sp modelId="{63366F27-7844-4077-B9B5-D8EE7D19D5ED}">
      <dsp:nvSpPr>
        <dsp:cNvPr id="0" name=""/>
        <dsp:cNvSpPr/>
      </dsp:nvSpPr>
      <dsp:spPr>
        <a:xfrm>
          <a:off x="848702" y="477884"/>
          <a:ext cx="4761842" cy="4761842"/>
        </a:xfrm>
        <a:prstGeom prst="pie">
          <a:avLst>
            <a:gd name="adj1" fmla="val 7560000"/>
            <a:gd name="adj2" fmla="val 1188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fr-FR" sz="2000" kern="1200" dirty="0" smtClean="0"/>
            <a:t>Aide technique </a:t>
          </a:r>
          <a:endParaRPr lang="fr-FR" sz="2000" kern="1200" dirty="0"/>
        </a:p>
      </dsp:txBody>
      <dsp:txXfrm>
        <a:off x="1126477" y="2653593"/>
        <a:ext cx="1417215" cy="1133772"/>
      </dsp:txXfrm>
    </dsp:sp>
    <dsp:sp modelId="{96536272-446D-4F2B-ABD2-4E5F6BD7CA57}">
      <dsp:nvSpPr>
        <dsp:cNvPr id="0" name=""/>
        <dsp:cNvSpPr/>
      </dsp:nvSpPr>
      <dsp:spPr>
        <a:xfrm>
          <a:off x="889518" y="350902"/>
          <a:ext cx="4761842" cy="4761842"/>
        </a:xfrm>
        <a:prstGeom prst="pie">
          <a:avLst>
            <a:gd name="adj1" fmla="val 11880000"/>
            <a:gd name="adj2" fmla="val 1620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fr-FR" sz="1600" kern="1200" dirty="0" smtClean="0"/>
            <a:t>Recommandation Hygiène </a:t>
          </a:r>
          <a:endParaRPr lang="fr-FR" sz="1600" kern="1200" dirty="0"/>
        </a:p>
      </dsp:txBody>
      <dsp:txXfrm>
        <a:off x="1636674" y="1151345"/>
        <a:ext cx="1530592" cy="1020394"/>
      </dsp:txXfrm>
    </dsp:sp>
    <dsp:sp modelId="{73F777C4-B56D-4502-AD56-9B429CE80710}">
      <dsp:nvSpPr>
        <dsp:cNvPr id="0" name=""/>
        <dsp:cNvSpPr/>
      </dsp:nvSpPr>
      <dsp:spPr>
        <a:xfrm>
          <a:off x="728298" y="56121"/>
          <a:ext cx="5351403" cy="5351403"/>
        </a:xfrm>
        <a:prstGeom prst="circularArrow">
          <a:avLst>
            <a:gd name="adj1" fmla="val 5085"/>
            <a:gd name="adj2" fmla="val 327528"/>
            <a:gd name="adj3" fmla="val 20192361"/>
            <a:gd name="adj4" fmla="val 16200324"/>
            <a:gd name="adj5" fmla="val 5932"/>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C8F6A6D4-FA82-4C64-B3C9-7F2F1351FF99}">
      <dsp:nvSpPr>
        <dsp:cNvPr id="0" name=""/>
        <dsp:cNvSpPr/>
      </dsp:nvSpPr>
      <dsp:spPr>
        <a:xfrm>
          <a:off x="769667" y="183062"/>
          <a:ext cx="5351403" cy="5351403"/>
        </a:xfrm>
        <a:prstGeom prst="circularArrow">
          <a:avLst>
            <a:gd name="adj1" fmla="val 5085"/>
            <a:gd name="adj2" fmla="val 327528"/>
            <a:gd name="adj3" fmla="val 2912753"/>
            <a:gd name="adj4" fmla="val 20519953"/>
            <a:gd name="adj5" fmla="val 5932"/>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D4FD9046-B06D-4495-AE9F-888E17AC9A75}">
      <dsp:nvSpPr>
        <dsp:cNvPr id="0" name=""/>
        <dsp:cNvSpPr/>
      </dsp:nvSpPr>
      <dsp:spPr>
        <a:xfrm>
          <a:off x="661630" y="261531"/>
          <a:ext cx="5351403" cy="5351403"/>
        </a:xfrm>
        <a:prstGeom prst="circularArrow">
          <a:avLst>
            <a:gd name="adj1" fmla="val 5085"/>
            <a:gd name="adj2" fmla="val 327528"/>
            <a:gd name="adj3" fmla="val 7232777"/>
            <a:gd name="adj4" fmla="val 3239695"/>
            <a:gd name="adj5" fmla="val 5932"/>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499B6EBF-07D2-41A2-A8BB-9421A8477BF9}">
      <dsp:nvSpPr>
        <dsp:cNvPr id="0" name=""/>
        <dsp:cNvSpPr/>
      </dsp:nvSpPr>
      <dsp:spPr>
        <a:xfrm>
          <a:off x="553593" y="183062"/>
          <a:ext cx="5351403" cy="5351403"/>
        </a:xfrm>
        <a:prstGeom prst="circularArrow">
          <a:avLst>
            <a:gd name="adj1" fmla="val 5085"/>
            <a:gd name="adj2" fmla="val 327528"/>
            <a:gd name="adj3" fmla="val 11552519"/>
            <a:gd name="adj4" fmla="val 7559718"/>
            <a:gd name="adj5" fmla="val 5932"/>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737DCC92-B631-4570-A24B-8F09D1261CD0}">
      <dsp:nvSpPr>
        <dsp:cNvPr id="0" name=""/>
        <dsp:cNvSpPr/>
      </dsp:nvSpPr>
      <dsp:spPr>
        <a:xfrm>
          <a:off x="594962" y="56121"/>
          <a:ext cx="5351403" cy="5351403"/>
        </a:xfrm>
        <a:prstGeom prst="circularArrow">
          <a:avLst>
            <a:gd name="adj1" fmla="val 5085"/>
            <a:gd name="adj2" fmla="val 327528"/>
            <a:gd name="adj3" fmla="val 15872148"/>
            <a:gd name="adj4" fmla="val 11880111"/>
            <a:gd name="adj5" fmla="val 5932"/>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8475"/>
          </a:xfrm>
          <a:prstGeom prst="rect">
            <a:avLst/>
          </a:prstGeom>
        </p:spPr>
        <p:txBody>
          <a:bodyPr vert="horz" lIns="91422" tIns="45710" rIns="91422" bIns="45710" rtlCol="0"/>
          <a:lstStyle>
            <a:lvl1pPr algn="l">
              <a:defRPr sz="1200"/>
            </a:lvl1pPr>
          </a:lstStyle>
          <a:p>
            <a:endParaRPr lang="fr-FR" dirty="0"/>
          </a:p>
        </p:txBody>
      </p:sp>
      <p:sp>
        <p:nvSpPr>
          <p:cNvPr id="3" name="Espace réservé de la date 2"/>
          <p:cNvSpPr>
            <a:spLocks noGrp="1"/>
          </p:cNvSpPr>
          <p:nvPr>
            <p:ph type="dt" sz="quarter" idx="1"/>
          </p:nvPr>
        </p:nvSpPr>
        <p:spPr>
          <a:xfrm>
            <a:off x="3851275" y="0"/>
            <a:ext cx="2946400" cy="498475"/>
          </a:xfrm>
          <a:prstGeom prst="rect">
            <a:avLst/>
          </a:prstGeom>
        </p:spPr>
        <p:txBody>
          <a:bodyPr vert="horz" lIns="91422" tIns="45710" rIns="91422" bIns="45710" rtlCol="0"/>
          <a:lstStyle>
            <a:lvl1pPr algn="r">
              <a:defRPr sz="1200"/>
            </a:lvl1pPr>
          </a:lstStyle>
          <a:p>
            <a:fld id="{27B42C44-5561-424D-AF47-A4601C62DA40}" type="datetimeFigureOut">
              <a:rPr lang="fr-FR" smtClean="0"/>
              <a:t>16/03/2021</a:t>
            </a:fld>
            <a:endParaRPr lang="fr-FR" dirty="0"/>
          </a:p>
        </p:txBody>
      </p:sp>
      <p:sp>
        <p:nvSpPr>
          <p:cNvPr id="4" name="Espace réservé du pied de page 3"/>
          <p:cNvSpPr>
            <a:spLocks noGrp="1"/>
          </p:cNvSpPr>
          <p:nvPr>
            <p:ph type="ftr" sz="quarter" idx="2"/>
          </p:nvPr>
        </p:nvSpPr>
        <p:spPr>
          <a:xfrm>
            <a:off x="0" y="9431340"/>
            <a:ext cx="2946400" cy="498475"/>
          </a:xfrm>
          <a:prstGeom prst="rect">
            <a:avLst/>
          </a:prstGeom>
        </p:spPr>
        <p:txBody>
          <a:bodyPr vert="horz" lIns="91422" tIns="45710" rIns="91422" bIns="45710"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51275" y="9431340"/>
            <a:ext cx="2946400" cy="498475"/>
          </a:xfrm>
          <a:prstGeom prst="rect">
            <a:avLst/>
          </a:prstGeom>
        </p:spPr>
        <p:txBody>
          <a:bodyPr vert="horz" lIns="91422" tIns="45710" rIns="91422" bIns="45710" rtlCol="0" anchor="b"/>
          <a:lstStyle>
            <a:lvl1pPr algn="r">
              <a:defRPr sz="1200"/>
            </a:lvl1pPr>
          </a:lstStyle>
          <a:p>
            <a:fld id="{AC3C890E-C876-421B-9FE6-1A8546DDAF9C}" type="slidenum">
              <a:rPr lang="fr-FR" smtClean="0"/>
              <a:t>‹N°›</a:t>
            </a:fld>
            <a:endParaRPr lang="fr-FR" dirty="0"/>
          </a:p>
        </p:txBody>
      </p:sp>
    </p:spTree>
    <p:extLst>
      <p:ext uri="{BB962C8B-B14F-4D97-AF65-F5344CB8AC3E}">
        <p14:creationId xmlns:p14="http://schemas.microsoft.com/office/powerpoint/2010/main" val="9773680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8475"/>
          </a:xfrm>
          <a:prstGeom prst="rect">
            <a:avLst/>
          </a:prstGeom>
        </p:spPr>
        <p:txBody>
          <a:bodyPr vert="horz" lIns="91422" tIns="45710" rIns="91422" bIns="45710" rtlCol="0"/>
          <a:lstStyle>
            <a:lvl1pPr algn="l">
              <a:defRPr sz="1200"/>
            </a:lvl1pPr>
          </a:lstStyle>
          <a:p>
            <a:endParaRPr lang="fr-FR" dirty="0"/>
          </a:p>
        </p:txBody>
      </p:sp>
      <p:sp>
        <p:nvSpPr>
          <p:cNvPr id="3" name="Espace réservé de la date 2"/>
          <p:cNvSpPr>
            <a:spLocks noGrp="1"/>
          </p:cNvSpPr>
          <p:nvPr>
            <p:ph type="dt" idx="1"/>
          </p:nvPr>
        </p:nvSpPr>
        <p:spPr>
          <a:xfrm>
            <a:off x="3851275" y="0"/>
            <a:ext cx="2946400" cy="498475"/>
          </a:xfrm>
          <a:prstGeom prst="rect">
            <a:avLst/>
          </a:prstGeom>
        </p:spPr>
        <p:txBody>
          <a:bodyPr vert="horz" lIns="91422" tIns="45710" rIns="91422" bIns="45710" rtlCol="0"/>
          <a:lstStyle>
            <a:lvl1pPr algn="r">
              <a:defRPr sz="1200"/>
            </a:lvl1pPr>
          </a:lstStyle>
          <a:p>
            <a:fld id="{7924219D-310A-4976-9166-48C78E740AA6}" type="datetimeFigureOut">
              <a:rPr lang="fr-FR" smtClean="0"/>
              <a:t>16/03/2021</a:t>
            </a:fld>
            <a:endParaRPr lang="fr-FR" dirty="0"/>
          </a:p>
        </p:txBody>
      </p:sp>
      <p:sp>
        <p:nvSpPr>
          <p:cNvPr id="4" name="Espace réservé de l'image des diapositives 3"/>
          <p:cNvSpPr>
            <a:spLocks noGrp="1" noRot="1" noChangeAspect="1"/>
          </p:cNvSpPr>
          <p:nvPr>
            <p:ph type="sldImg" idx="2"/>
          </p:nvPr>
        </p:nvSpPr>
        <p:spPr>
          <a:xfrm>
            <a:off x="2143125" y="1241425"/>
            <a:ext cx="2513013" cy="3351213"/>
          </a:xfrm>
          <a:prstGeom prst="rect">
            <a:avLst/>
          </a:prstGeom>
          <a:noFill/>
          <a:ln w="12700">
            <a:solidFill>
              <a:prstClr val="black"/>
            </a:solidFill>
          </a:ln>
        </p:spPr>
        <p:txBody>
          <a:bodyPr vert="horz" lIns="91422" tIns="45710" rIns="91422" bIns="45710" rtlCol="0" anchor="ctr"/>
          <a:lstStyle/>
          <a:p>
            <a:endParaRPr lang="fr-FR" dirty="0"/>
          </a:p>
        </p:txBody>
      </p:sp>
      <p:sp>
        <p:nvSpPr>
          <p:cNvPr id="5" name="Espace réservé des commentaires 4"/>
          <p:cNvSpPr>
            <a:spLocks noGrp="1"/>
          </p:cNvSpPr>
          <p:nvPr>
            <p:ph type="body" sz="quarter" idx="3"/>
          </p:nvPr>
        </p:nvSpPr>
        <p:spPr>
          <a:xfrm>
            <a:off x="679452" y="4778377"/>
            <a:ext cx="5440363" cy="3910013"/>
          </a:xfrm>
          <a:prstGeom prst="rect">
            <a:avLst/>
          </a:prstGeom>
        </p:spPr>
        <p:txBody>
          <a:bodyPr vert="horz" lIns="91422" tIns="45710" rIns="91422" bIns="4571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1340"/>
            <a:ext cx="2946400" cy="498475"/>
          </a:xfrm>
          <a:prstGeom prst="rect">
            <a:avLst/>
          </a:prstGeom>
        </p:spPr>
        <p:txBody>
          <a:bodyPr vert="horz" lIns="91422" tIns="45710" rIns="91422" bIns="4571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51275" y="9431340"/>
            <a:ext cx="2946400" cy="498475"/>
          </a:xfrm>
          <a:prstGeom prst="rect">
            <a:avLst/>
          </a:prstGeom>
        </p:spPr>
        <p:txBody>
          <a:bodyPr vert="horz" lIns="91422" tIns="45710" rIns="91422" bIns="45710" rtlCol="0" anchor="b"/>
          <a:lstStyle>
            <a:lvl1pPr algn="r">
              <a:defRPr sz="1200"/>
            </a:lvl1pPr>
          </a:lstStyle>
          <a:p>
            <a:fld id="{DCF753C4-589C-4AB6-894C-90C2E3C7CA59}" type="slidenum">
              <a:rPr lang="fr-FR" smtClean="0"/>
              <a:t>‹N°›</a:t>
            </a:fld>
            <a:endParaRPr lang="fr-FR" dirty="0"/>
          </a:p>
        </p:txBody>
      </p:sp>
    </p:spTree>
    <p:extLst>
      <p:ext uri="{BB962C8B-B14F-4D97-AF65-F5344CB8AC3E}">
        <p14:creationId xmlns:p14="http://schemas.microsoft.com/office/powerpoint/2010/main" val="2693882315"/>
      </p:ext>
    </p:extLst>
  </p:cSld>
  <p:clrMap bg1="lt1" tx1="dk1" bg2="lt2" tx2="dk2" accent1="accent1" accent2="accent2" accent3="accent3" accent4="accent4" accent5="accent5" accent6="accent6" hlink="hlink" folHlink="folHlink"/>
  <p:notesStyle>
    <a:lvl1pPr marL="0" algn="l" defTabSz="3787536" rtl="0" eaLnBrk="1" latinLnBrk="0" hangingPunct="1">
      <a:defRPr sz="4971" kern="1200">
        <a:solidFill>
          <a:schemeClr val="tx1"/>
        </a:solidFill>
        <a:latin typeface="+mn-lt"/>
        <a:ea typeface="+mn-ea"/>
        <a:cs typeface="+mn-cs"/>
      </a:defRPr>
    </a:lvl1pPr>
    <a:lvl2pPr marL="1893768" algn="l" defTabSz="3787536" rtl="0" eaLnBrk="1" latinLnBrk="0" hangingPunct="1">
      <a:defRPr sz="4971" kern="1200">
        <a:solidFill>
          <a:schemeClr val="tx1"/>
        </a:solidFill>
        <a:latin typeface="+mn-lt"/>
        <a:ea typeface="+mn-ea"/>
        <a:cs typeface="+mn-cs"/>
      </a:defRPr>
    </a:lvl2pPr>
    <a:lvl3pPr marL="3787536" algn="l" defTabSz="3787536" rtl="0" eaLnBrk="1" latinLnBrk="0" hangingPunct="1">
      <a:defRPr sz="4971" kern="1200">
        <a:solidFill>
          <a:schemeClr val="tx1"/>
        </a:solidFill>
        <a:latin typeface="+mn-lt"/>
        <a:ea typeface="+mn-ea"/>
        <a:cs typeface="+mn-cs"/>
      </a:defRPr>
    </a:lvl3pPr>
    <a:lvl4pPr marL="5681304" algn="l" defTabSz="3787536" rtl="0" eaLnBrk="1" latinLnBrk="0" hangingPunct="1">
      <a:defRPr sz="4971" kern="1200">
        <a:solidFill>
          <a:schemeClr val="tx1"/>
        </a:solidFill>
        <a:latin typeface="+mn-lt"/>
        <a:ea typeface="+mn-ea"/>
        <a:cs typeface="+mn-cs"/>
      </a:defRPr>
    </a:lvl4pPr>
    <a:lvl5pPr marL="7575072" algn="l" defTabSz="3787536" rtl="0" eaLnBrk="1" latinLnBrk="0" hangingPunct="1">
      <a:defRPr sz="4971" kern="1200">
        <a:solidFill>
          <a:schemeClr val="tx1"/>
        </a:solidFill>
        <a:latin typeface="+mn-lt"/>
        <a:ea typeface="+mn-ea"/>
        <a:cs typeface="+mn-cs"/>
      </a:defRPr>
    </a:lvl5pPr>
    <a:lvl6pPr marL="9468841" algn="l" defTabSz="3787536" rtl="0" eaLnBrk="1" latinLnBrk="0" hangingPunct="1">
      <a:defRPr sz="4971" kern="1200">
        <a:solidFill>
          <a:schemeClr val="tx1"/>
        </a:solidFill>
        <a:latin typeface="+mn-lt"/>
        <a:ea typeface="+mn-ea"/>
        <a:cs typeface="+mn-cs"/>
      </a:defRPr>
    </a:lvl6pPr>
    <a:lvl7pPr marL="11362609" algn="l" defTabSz="3787536" rtl="0" eaLnBrk="1" latinLnBrk="0" hangingPunct="1">
      <a:defRPr sz="4971" kern="1200">
        <a:solidFill>
          <a:schemeClr val="tx1"/>
        </a:solidFill>
        <a:latin typeface="+mn-lt"/>
        <a:ea typeface="+mn-ea"/>
        <a:cs typeface="+mn-cs"/>
      </a:defRPr>
    </a:lvl7pPr>
    <a:lvl8pPr marL="13256377" algn="l" defTabSz="3787536" rtl="0" eaLnBrk="1" latinLnBrk="0" hangingPunct="1">
      <a:defRPr sz="4971" kern="1200">
        <a:solidFill>
          <a:schemeClr val="tx1"/>
        </a:solidFill>
        <a:latin typeface="+mn-lt"/>
        <a:ea typeface="+mn-ea"/>
        <a:cs typeface="+mn-cs"/>
      </a:defRPr>
    </a:lvl8pPr>
    <a:lvl9pPr marL="15150145" algn="l" defTabSz="3787536" rtl="0" eaLnBrk="1" latinLnBrk="0" hangingPunct="1">
      <a:defRPr sz="4971"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143125" y="1241425"/>
            <a:ext cx="2513013" cy="3351213"/>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CF753C4-589C-4AB6-894C-90C2E3C7CA59}" type="slidenum">
              <a:rPr lang="fr-FR" smtClean="0"/>
              <a:t>1</a:t>
            </a:fld>
            <a:endParaRPr lang="fr-FR" dirty="0"/>
          </a:p>
        </p:txBody>
      </p:sp>
    </p:spTree>
    <p:extLst>
      <p:ext uri="{BB962C8B-B14F-4D97-AF65-F5344CB8AC3E}">
        <p14:creationId xmlns:p14="http://schemas.microsoft.com/office/powerpoint/2010/main" val="1469489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070108"/>
            <a:ext cx="27539395" cy="15040222"/>
          </a:xfrm>
        </p:spPr>
        <p:txBody>
          <a:bodyPr anchor="b"/>
          <a:lstStyle>
            <a:lvl1pPr algn="ctr">
              <a:defRPr sz="21259"/>
            </a:lvl1pPr>
          </a:lstStyle>
          <a:p>
            <a:r>
              <a:rPr lang="fr-FR"/>
              <a:t>Modifiez le style du titre</a:t>
            </a:r>
            <a:endParaRPr lang="en-US" dirty="0"/>
          </a:p>
        </p:txBody>
      </p:sp>
      <p:sp>
        <p:nvSpPr>
          <p:cNvPr id="3" name="Subtitle 2"/>
          <p:cNvSpPr>
            <a:spLocks noGrp="1"/>
          </p:cNvSpPr>
          <p:nvPr>
            <p:ph type="subTitle" idx="1"/>
          </p:nvPr>
        </p:nvSpPr>
        <p:spPr>
          <a:xfrm>
            <a:off x="4049911" y="22690338"/>
            <a:ext cx="24299466" cy="10430151"/>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A34078B-B866-4604-85E0-76B74D97EDD0}" type="datetimeFigureOut">
              <a:rPr lang="fr-FR" smtClean="0"/>
              <a:t>16/03/2021</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E8A1C4CD-9645-4880-8B90-D20BCEDCAF80}" type="slidenum">
              <a:rPr lang="fr-FR" smtClean="0"/>
              <a:t>‹N°›</a:t>
            </a:fld>
            <a:endParaRPr lang="fr-FR" dirty="0"/>
          </a:p>
        </p:txBody>
      </p:sp>
    </p:spTree>
    <p:extLst>
      <p:ext uri="{BB962C8B-B14F-4D97-AF65-F5344CB8AC3E}">
        <p14:creationId xmlns:p14="http://schemas.microsoft.com/office/powerpoint/2010/main" val="528905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A34078B-B866-4604-85E0-76B74D97EDD0}" type="datetimeFigureOut">
              <a:rPr lang="fr-FR" smtClean="0"/>
              <a:t>16/03/2021</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E8A1C4CD-9645-4880-8B90-D20BCEDCAF80}" type="slidenum">
              <a:rPr lang="fr-FR" smtClean="0"/>
              <a:t>‹N°›</a:t>
            </a:fld>
            <a:endParaRPr lang="fr-FR" dirty="0"/>
          </a:p>
        </p:txBody>
      </p:sp>
    </p:spTree>
    <p:extLst>
      <p:ext uri="{BB962C8B-B14F-4D97-AF65-F5344CB8AC3E}">
        <p14:creationId xmlns:p14="http://schemas.microsoft.com/office/powerpoint/2010/main" val="447916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300034"/>
            <a:ext cx="6986096" cy="36610544"/>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2227453" y="2300034"/>
            <a:ext cx="20553298" cy="3661054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A34078B-B866-4604-85E0-76B74D97EDD0}" type="datetimeFigureOut">
              <a:rPr lang="fr-FR" smtClean="0"/>
              <a:t>16/03/2021</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E8A1C4CD-9645-4880-8B90-D20BCEDCAF80}" type="slidenum">
              <a:rPr lang="fr-FR" smtClean="0"/>
              <a:t>‹N°›</a:t>
            </a:fld>
            <a:endParaRPr lang="fr-FR" dirty="0"/>
          </a:p>
        </p:txBody>
      </p:sp>
    </p:spTree>
    <p:extLst>
      <p:ext uri="{BB962C8B-B14F-4D97-AF65-F5344CB8AC3E}">
        <p14:creationId xmlns:p14="http://schemas.microsoft.com/office/powerpoint/2010/main" val="3093565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A34078B-B866-4604-85E0-76B74D97EDD0}" type="datetimeFigureOut">
              <a:rPr lang="fr-FR" smtClean="0"/>
              <a:t>16/03/2021</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E8A1C4CD-9645-4880-8B90-D20BCEDCAF80}" type="slidenum">
              <a:rPr lang="fr-FR" smtClean="0"/>
              <a:t>‹N°›</a:t>
            </a:fld>
            <a:endParaRPr lang="fr-FR" dirty="0"/>
          </a:p>
        </p:txBody>
      </p:sp>
    </p:spTree>
    <p:extLst>
      <p:ext uri="{BB962C8B-B14F-4D97-AF65-F5344CB8AC3E}">
        <p14:creationId xmlns:p14="http://schemas.microsoft.com/office/powerpoint/2010/main" val="1914072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210578" y="10770172"/>
            <a:ext cx="27944386" cy="17970262"/>
          </a:xfrm>
        </p:spPr>
        <p:txBody>
          <a:bodyPr anchor="b"/>
          <a:lstStyle>
            <a:lvl1pPr>
              <a:defRPr sz="21259"/>
            </a:lvl1pPr>
          </a:lstStyle>
          <a:p>
            <a:r>
              <a:rPr lang="fr-FR"/>
              <a:t>Modifiez le style du titre</a:t>
            </a:r>
            <a:endParaRPr lang="en-US" dirty="0"/>
          </a:p>
        </p:txBody>
      </p:sp>
      <p:sp>
        <p:nvSpPr>
          <p:cNvPr id="3" name="Text Placeholder 2"/>
          <p:cNvSpPr>
            <a:spLocks noGrp="1"/>
          </p:cNvSpPr>
          <p:nvPr>
            <p:ph type="body" idx="1"/>
          </p:nvPr>
        </p:nvSpPr>
        <p:spPr>
          <a:xfrm>
            <a:off x="2210578" y="28910440"/>
            <a:ext cx="27944386" cy="9450136"/>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AA34078B-B866-4604-85E0-76B74D97EDD0}" type="datetimeFigureOut">
              <a:rPr lang="fr-FR" smtClean="0"/>
              <a:t>16/03/2021</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E8A1C4CD-9645-4880-8B90-D20BCEDCAF80}" type="slidenum">
              <a:rPr lang="fr-FR" smtClean="0"/>
              <a:t>‹N°›</a:t>
            </a:fld>
            <a:endParaRPr lang="fr-FR" dirty="0"/>
          </a:p>
        </p:txBody>
      </p:sp>
    </p:spTree>
    <p:extLst>
      <p:ext uri="{BB962C8B-B14F-4D97-AF65-F5344CB8AC3E}">
        <p14:creationId xmlns:p14="http://schemas.microsoft.com/office/powerpoint/2010/main" val="3869912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227451" y="11500170"/>
            <a:ext cx="13769697" cy="2741040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16402140" y="11500170"/>
            <a:ext cx="13769697" cy="2741040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A34078B-B866-4604-85E0-76B74D97EDD0}" type="datetimeFigureOut">
              <a:rPr lang="fr-FR" smtClean="0"/>
              <a:t>16/03/2021</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E8A1C4CD-9645-4880-8B90-D20BCEDCAF80}" type="slidenum">
              <a:rPr lang="fr-FR" smtClean="0"/>
              <a:t>‹N°›</a:t>
            </a:fld>
            <a:endParaRPr lang="fr-FR" dirty="0"/>
          </a:p>
        </p:txBody>
      </p:sp>
    </p:spTree>
    <p:extLst>
      <p:ext uri="{BB962C8B-B14F-4D97-AF65-F5344CB8AC3E}">
        <p14:creationId xmlns:p14="http://schemas.microsoft.com/office/powerpoint/2010/main" val="3883029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300044"/>
            <a:ext cx="27944386" cy="8350126"/>
          </a:xfrm>
        </p:spPr>
        <p:txBody>
          <a:bodyPr/>
          <a:lstStyle/>
          <a:p>
            <a:r>
              <a:rPr lang="fr-FR"/>
              <a:t>Modifiez le style du titre</a:t>
            </a:r>
            <a:endParaRPr lang="en-US" dirty="0"/>
          </a:p>
        </p:txBody>
      </p:sp>
      <p:sp>
        <p:nvSpPr>
          <p:cNvPr id="3" name="Text Placeholder 2"/>
          <p:cNvSpPr>
            <a:spLocks noGrp="1"/>
          </p:cNvSpPr>
          <p:nvPr>
            <p:ph type="body" idx="1"/>
          </p:nvPr>
        </p:nvSpPr>
        <p:spPr>
          <a:xfrm>
            <a:off x="2231675" y="10590160"/>
            <a:ext cx="13706415"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fr-FR"/>
              <a:t>Modifiez les styles du texte du masque</a:t>
            </a:r>
          </a:p>
        </p:txBody>
      </p:sp>
      <p:sp>
        <p:nvSpPr>
          <p:cNvPr id="4" name="Content Placeholder 3"/>
          <p:cNvSpPr>
            <a:spLocks noGrp="1"/>
          </p:cNvSpPr>
          <p:nvPr>
            <p:ph sz="half" idx="2"/>
          </p:nvPr>
        </p:nvSpPr>
        <p:spPr>
          <a:xfrm>
            <a:off x="2231675" y="15780233"/>
            <a:ext cx="13706415" cy="23210346"/>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16402142" y="10590160"/>
            <a:ext cx="13773917"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fr-FR"/>
              <a:t>Modifiez les styles du texte du masque</a:t>
            </a:r>
          </a:p>
        </p:txBody>
      </p:sp>
      <p:sp>
        <p:nvSpPr>
          <p:cNvPr id="6" name="Content Placeholder 5"/>
          <p:cNvSpPr>
            <a:spLocks noGrp="1"/>
          </p:cNvSpPr>
          <p:nvPr>
            <p:ph sz="quarter" idx="4"/>
          </p:nvPr>
        </p:nvSpPr>
        <p:spPr>
          <a:xfrm>
            <a:off x="16402142" y="15780233"/>
            <a:ext cx="13773917" cy="23210346"/>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A34078B-B866-4604-85E0-76B74D97EDD0}" type="datetimeFigureOut">
              <a:rPr lang="fr-FR" smtClean="0"/>
              <a:t>16/03/2021</a:t>
            </a:fld>
            <a:endParaRPr lang="fr-FR" dirty="0"/>
          </a:p>
        </p:txBody>
      </p:sp>
      <p:sp>
        <p:nvSpPr>
          <p:cNvPr id="8" name="Footer Placeholder 7"/>
          <p:cNvSpPr>
            <a:spLocks noGrp="1"/>
          </p:cNvSpPr>
          <p:nvPr>
            <p:ph type="ftr" sz="quarter" idx="11"/>
          </p:nvPr>
        </p:nvSpPr>
        <p:spPr/>
        <p:txBody>
          <a:bodyPr/>
          <a:lstStyle/>
          <a:p>
            <a:endParaRPr lang="fr-FR" dirty="0"/>
          </a:p>
        </p:txBody>
      </p:sp>
      <p:sp>
        <p:nvSpPr>
          <p:cNvPr id="9" name="Slide Number Placeholder 8"/>
          <p:cNvSpPr>
            <a:spLocks noGrp="1"/>
          </p:cNvSpPr>
          <p:nvPr>
            <p:ph type="sldNum" sz="quarter" idx="12"/>
          </p:nvPr>
        </p:nvSpPr>
        <p:spPr/>
        <p:txBody>
          <a:bodyPr/>
          <a:lstStyle/>
          <a:p>
            <a:fld id="{E8A1C4CD-9645-4880-8B90-D20BCEDCAF80}" type="slidenum">
              <a:rPr lang="fr-FR" smtClean="0"/>
              <a:t>‹N°›</a:t>
            </a:fld>
            <a:endParaRPr lang="fr-FR" dirty="0"/>
          </a:p>
        </p:txBody>
      </p:sp>
    </p:spTree>
    <p:extLst>
      <p:ext uri="{BB962C8B-B14F-4D97-AF65-F5344CB8AC3E}">
        <p14:creationId xmlns:p14="http://schemas.microsoft.com/office/powerpoint/2010/main" val="16721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A34078B-B866-4604-85E0-76B74D97EDD0}" type="datetimeFigureOut">
              <a:rPr lang="fr-FR" smtClean="0"/>
              <a:t>16/03/2021</a:t>
            </a:fld>
            <a:endParaRPr lang="fr-FR" dirty="0"/>
          </a:p>
        </p:txBody>
      </p:sp>
      <p:sp>
        <p:nvSpPr>
          <p:cNvPr id="4" name="Footer Placeholder 3"/>
          <p:cNvSpPr>
            <a:spLocks noGrp="1"/>
          </p:cNvSpPr>
          <p:nvPr>
            <p:ph type="ftr" sz="quarter" idx="11"/>
          </p:nvPr>
        </p:nvSpPr>
        <p:spPr/>
        <p:txBody>
          <a:bodyPr/>
          <a:lstStyle/>
          <a:p>
            <a:endParaRPr lang="fr-FR" dirty="0"/>
          </a:p>
        </p:txBody>
      </p:sp>
      <p:sp>
        <p:nvSpPr>
          <p:cNvPr id="5" name="Slide Number Placeholder 4"/>
          <p:cNvSpPr>
            <a:spLocks noGrp="1"/>
          </p:cNvSpPr>
          <p:nvPr>
            <p:ph type="sldNum" sz="quarter" idx="12"/>
          </p:nvPr>
        </p:nvSpPr>
        <p:spPr/>
        <p:txBody>
          <a:bodyPr/>
          <a:lstStyle/>
          <a:p>
            <a:fld id="{E8A1C4CD-9645-4880-8B90-D20BCEDCAF80}" type="slidenum">
              <a:rPr lang="fr-FR" smtClean="0"/>
              <a:t>‹N°›</a:t>
            </a:fld>
            <a:endParaRPr lang="fr-FR" dirty="0"/>
          </a:p>
        </p:txBody>
      </p:sp>
    </p:spTree>
    <p:extLst>
      <p:ext uri="{BB962C8B-B14F-4D97-AF65-F5344CB8AC3E}">
        <p14:creationId xmlns:p14="http://schemas.microsoft.com/office/powerpoint/2010/main" val="3994836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34078B-B866-4604-85E0-76B74D97EDD0}" type="datetimeFigureOut">
              <a:rPr lang="fr-FR" smtClean="0"/>
              <a:t>16/03/2021</a:t>
            </a:fld>
            <a:endParaRPr lang="fr-FR" dirty="0"/>
          </a:p>
        </p:txBody>
      </p:sp>
      <p:sp>
        <p:nvSpPr>
          <p:cNvPr id="3" name="Footer Placeholder 2"/>
          <p:cNvSpPr>
            <a:spLocks noGrp="1"/>
          </p:cNvSpPr>
          <p:nvPr>
            <p:ph type="ftr" sz="quarter" idx="11"/>
          </p:nvPr>
        </p:nvSpPr>
        <p:spPr/>
        <p:txBody>
          <a:bodyPr/>
          <a:lstStyle/>
          <a:p>
            <a:endParaRPr lang="fr-FR" dirty="0"/>
          </a:p>
        </p:txBody>
      </p:sp>
      <p:sp>
        <p:nvSpPr>
          <p:cNvPr id="4" name="Slide Number Placeholder 3"/>
          <p:cNvSpPr>
            <a:spLocks noGrp="1"/>
          </p:cNvSpPr>
          <p:nvPr>
            <p:ph type="sldNum" sz="quarter" idx="12"/>
          </p:nvPr>
        </p:nvSpPr>
        <p:spPr/>
        <p:txBody>
          <a:bodyPr/>
          <a:lstStyle/>
          <a:p>
            <a:fld id="{E8A1C4CD-9645-4880-8B90-D20BCEDCAF80}" type="slidenum">
              <a:rPr lang="fr-FR" smtClean="0"/>
              <a:t>‹N°›</a:t>
            </a:fld>
            <a:endParaRPr lang="fr-FR" dirty="0"/>
          </a:p>
        </p:txBody>
      </p:sp>
    </p:spTree>
    <p:extLst>
      <p:ext uri="{BB962C8B-B14F-4D97-AF65-F5344CB8AC3E}">
        <p14:creationId xmlns:p14="http://schemas.microsoft.com/office/powerpoint/2010/main" val="2138146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fr-FR"/>
              <a:t>Modifiez le style du titre</a:t>
            </a:r>
            <a:endParaRPr lang="en-US" dirty="0"/>
          </a:p>
        </p:txBody>
      </p:sp>
      <p:sp>
        <p:nvSpPr>
          <p:cNvPr id="3" name="Content Placeholder 2"/>
          <p:cNvSpPr>
            <a:spLocks noGrp="1"/>
          </p:cNvSpPr>
          <p:nvPr>
            <p:ph idx="1"/>
          </p:nvPr>
        </p:nvSpPr>
        <p:spPr>
          <a:xfrm>
            <a:off x="13773917" y="6220102"/>
            <a:ext cx="16402140" cy="30700453"/>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fr-FR"/>
              <a:t>Modifiez les styles du texte du masque</a:t>
            </a:r>
          </a:p>
        </p:txBody>
      </p:sp>
      <p:sp>
        <p:nvSpPr>
          <p:cNvPr id="5" name="Date Placeholder 4"/>
          <p:cNvSpPr>
            <a:spLocks noGrp="1"/>
          </p:cNvSpPr>
          <p:nvPr>
            <p:ph type="dt" sz="half" idx="10"/>
          </p:nvPr>
        </p:nvSpPr>
        <p:spPr/>
        <p:txBody>
          <a:bodyPr/>
          <a:lstStyle/>
          <a:p>
            <a:fld id="{AA34078B-B866-4604-85E0-76B74D97EDD0}" type="datetimeFigureOut">
              <a:rPr lang="fr-FR" smtClean="0"/>
              <a:t>16/03/2021</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E8A1C4CD-9645-4880-8B90-D20BCEDCAF80}" type="slidenum">
              <a:rPr lang="fr-FR" smtClean="0"/>
              <a:t>‹N°›</a:t>
            </a:fld>
            <a:endParaRPr lang="fr-FR" dirty="0"/>
          </a:p>
        </p:txBody>
      </p:sp>
    </p:spTree>
    <p:extLst>
      <p:ext uri="{BB962C8B-B14F-4D97-AF65-F5344CB8AC3E}">
        <p14:creationId xmlns:p14="http://schemas.microsoft.com/office/powerpoint/2010/main" val="535603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fr-FR"/>
              <a:t>Modifiez le style du titre</a:t>
            </a:r>
            <a:endParaRPr lang="en-US" dirty="0"/>
          </a:p>
        </p:txBody>
      </p:sp>
      <p:sp>
        <p:nvSpPr>
          <p:cNvPr id="3" name="Picture Placeholder 2"/>
          <p:cNvSpPr>
            <a:spLocks noGrp="1" noChangeAspect="1"/>
          </p:cNvSpPr>
          <p:nvPr>
            <p:ph type="pic" idx="1"/>
          </p:nvPr>
        </p:nvSpPr>
        <p:spPr>
          <a:xfrm>
            <a:off x="13773917" y="6220102"/>
            <a:ext cx="16402140" cy="30700453"/>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fr-FR" dirty="0"/>
              <a:t>Cliquez sur l'icône pour ajouter une image</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fr-FR"/>
              <a:t>Modifiez les styles du texte du masque</a:t>
            </a:r>
          </a:p>
        </p:txBody>
      </p:sp>
      <p:sp>
        <p:nvSpPr>
          <p:cNvPr id="5" name="Date Placeholder 4"/>
          <p:cNvSpPr>
            <a:spLocks noGrp="1"/>
          </p:cNvSpPr>
          <p:nvPr>
            <p:ph type="dt" sz="half" idx="10"/>
          </p:nvPr>
        </p:nvSpPr>
        <p:spPr/>
        <p:txBody>
          <a:bodyPr/>
          <a:lstStyle/>
          <a:p>
            <a:fld id="{AA34078B-B866-4604-85E0-76B74D97EDD0}" type="datetimeFigureOut">
              <a:rPr lang="fr-FR" smtClean="0"/>
              <a:t>16/03/2021</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E8A1C4CD-9645-4880-8B90-D20BCEDCAF80}" type="slidenum">
              <a:rPr lang="fr-FR" smtClean="0"/>
              <a:t>‹N°›</a:t>
            </a:fld>
            <a:endParaRPr lang="fr-FR" dirty="0"/>
          </a:p>
        </p:txBody>
      </p:sp>
    </p:spTree>
    <p:extLst>
      <p:ext uri="{BB962C8B-B14F-4D97-AF65-F5344CB8AC3E}">
        <p14:creationId xmlns:p14="http://schemas.microsoft.com/office/powerpoint/2010/main" val="1044167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2300044"/>
            <a:ext cx="27944386" cy="8350126"/>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2227451" y="11500170"/>
            <a:ext cx="27944386" cy="2741040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2227451" y="40040601"/>
            <a:ext cx="7289840" cy="2300034"/>
          </a:xfrm>
          <a:prstGeom prst="rect">
            <a:avLst/>
          </a:prstGeom>
        </p:spPr>
        <p:txBody>
          <a:bodyPr vert="horz" lIns="91440" tIns="45720" rIns="91440" bIns="45720" rtlCol="0" anchor="ctr"/>
          <a:lstStyle>
            <a:lvl1pPr algn="l">
              <a:defRPr sz="4252">
                <a:solidFill>
                  <a:schemeClr val="tx1">
                    <a:tint val="75000"/>
                  </a:schemeClr>
                </a:solidFill>
              </a:defRPr>
            </a:lvl1pPr>
          </a:lstStyle>
          <a:p>
            <a:fld id="{AA34078B-B866-4604-85E0-76B74D97EDD0}" type="datetimeFigureOut">
              <a:rPr lang="fr-FR" smtClean="0"/>
              <a:t>16/03/2021</a:t>
            </a:fld>
            <a:endParaRPr lang="fr-FR" dirty="0"/>
          </a:p>
        </p:txBody>
      </p:sp>
      <p:sp>
        <p:nvSpPr>
          <p:cNvPr id="5" name="Footer Placeholder 4"/>
          <p:cNvSpPr>
            <a:spLocks noGrp="1"/>
          </p:cNvSpPr>
          <p:nvPr>
            <p:ph type="ftr" sz="quarter" idx="3"/>
          </p:nvPr>
        </p:nvSpPr>
        <p:spPr>
          <a:xfrm>
            <a:off x="10732264" y="40040601"/>
            <a:ext cx="10934760" cy="2300034"/>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fr-FR" dirty="0"/>
          </a:p>
        </p:txBody>
      </p:sp>
      <p:sp>
        <p:nvSpPr>
          <p:cNvPr id="6" name="Slide Number Placeholder 5"/>
          <p:cNvSpPr>
            <a:spLocks noGrp="1"/>
          </p:cNvSpPr>
          <p:nvPr>
            <p:ph type="sldNum" sz="quarter" idx="4"/>
          </p:nvPr>
        </p:nvSpPr>
        <p:spPr>
          <a:xfrm>
            <a:off x="22881997" y="40040601"/>
            <a:ext cx="7289840" cy="2300034"/>
          </a:xfrm>
          <a:prstGeom prst="rect">
            <a:avLst/>
          </a:prstGeom>
        </p:spPr>
        <p:txBody>
          <a:bodyPr vert="horz" lIns="91440" tIns="45720" rIns="91440" bIns="45720" rtlCol="0" anchor="ctr"/>
          <a:lstStyle>
            <a:lvl1pPr algn="r">
              <a:defRPr sz="4252">
                <a:solidFill>
                  <a:schemeClr val="tx1">
                    <a:tint val="75000"/>
                  </a:schemeClr>
                </a:solidFill>
              </a:defRPr>
            </a:lvl1pPr>
          </a:lstStyle>
          <a:p>
            <a:fld id="{E8A1C4CD-9645-4880-8B90-D20BCEDCAF80}" type="slidenum">
              <a:rPr lang="fr-FR" smtClean="0"/>
              <a:t>‹N°›</a:t>
            </a:fld>
            <a:endParaRPr lang="fr-FR" dirty="0"/>
          </a:p>
        </p:txBody>
      </p:sp>
    </p:spTree>
    <p:extLst>
      <p:ext uri="{BB962C8B-B14F-4D97-AF65-F5344CB8AC3E}">
        <p14:creationId xmlns:p14="http://schemas.microsoft.com/office/powerpoint/2010/main" val="387040832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diagramLayout" Target="../diagrams/layout1.xml"/><Relationship Id="rId3" Type="http://schemas.openxmlformats.org/officeDocument/2006/relationships/image" Target="../media/image1.png"/><Relationship Id="rId7" Type="http://schemas.openxmlformats.org/officeDocument/2006/relationships/image" Target="../media/image4.png"/><Relationship Id="rId12" Type="http://schemas.openxmlformats.org/officeDocument/2006/relationships/diagramData" Target="../diagrams/data1.xml"/><Relationship Id="rId17" Type="http://schemas.openxmlformats.org/officeDocument/2006/relationships/chart" Target="../charts/chart2.xml"/><Relationship Id="rId2" Type="http://schemas.openxmlformats.org/officeDocument/2006/relationships/notesSlide" Target="../notesSlides/notesSlide1.xml"/><Relationship Id="rId16" Type="http://schemas.microsoft.com/office/2007/relationships/diagramDrawing" Target="../diagrams/drawing1.xml"/><Relationship Id="rId1" Type="http://schemas.openxmlformats.org/officeDocument/2006/relationships/slideLayout" Target="../slideLayouts/slideLayout1.xml"/><Relationship Id="rId6" Type="http://schemas.openxmlformats.org/officeDocument/2006/relationships/chart" Target="../charts/chart1.xml"/><Relationship Id="rId11" Type="http://schemas.openxmlformats.org/officeDocument/2006/relationships/image" Target="../media/image8.png"/><Relationship Id="rId5" Type="http://schemas.openxmlformats.org/officeDocument/2006/relationships/image" Target="../media/image3.png"/><Relationship Id="rId15" Type="http://schemas.openxmlformats.org/officeDocument/2006/relationships/diagramColors" Target="../diagrams/colors1.xml"/><Relationship Id="rId10" Type="http://schemas.openxmlformats.org/officeDocument/2006/relationships/image" Target="../media/image7.jpeg"/><Relationship Id="rId4" Type="http://schemas.openxmlformats.org/officeDocument/2006/relationships/image" Target="../media/image2.jpg"/><Relationship Id="rId9" Type="http://schemas.openxmlformats.org/officeDocument/2006/relationships/image" Target="../media/image6.png"/><Relationship Id="rId1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174"/>
          <p:cNvSpPr/>
          <p:nvPr/>
        </p:nvSpPr>
        <p:spPr>
          <a:xfrm>
            <a:off x="464293" y="23634409"/>
            <a:ext cx="15350634" cy="14489050"/>
          </a:xfrm>
          <a:prstGeom prst="rect">
            <a:avLst/>
          </a:prstGeom>
          <a:noFill/>
          <a:ln>
            <a:solidFill>
              <a:srgbClr val="4971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9900"/>
          </a:p>
        </p:txBody>
      </p:sp>
      <p:sp>
        <p:nvSpPr>
          <p:cNvPr id="51" name="Rectangle 50"/>
          <p:cNvSpPr/>
          <p:nvPr/>
        </p:nvSpPr>
        <p:spPr>
          <a:xfrm>
            <a:off x="1" y="0"/>
            <a:ext cx="32399288" cy="4243784"/>
          </a:xfrm>
          <a:prstGeom prst="rect">
            <a:avLst/>
          </a:prstGeom>
          <a:solidFill>
            <a:srgbClr val="49712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12"/>
          <p:cNvSpPr/>
          <p:nvPr/>
        </p:nvSpPr>
        <p:spPr>
          <a:xfrm>
            <a:off x="464293" y="5386640"/>
            <a:ext cx="15549506" cy="2277547"/>
          </a:xfrm>
          <a:prstGeom prst="rect">
            <a:avLst/>
          </a:prstGeom>
        </p:spPr>
        <p:txBody>
          <a:bodyPr wrap="square">
            <a:spAutoFit/>
          </a:bodyPr>
          <a:lstStyle/>
          <a:p>
            <a:pPr algn="just"/>
            <a:r>
              <a:rPr lang="fr-FR" sz="3200" dirty="0" smtClean="0"/>
              <a:t>Dans le cadre des projets sur la </a:t>
            </a:r>
            <a:r>
              <a:rPr lang="fr-FR" sz="3200" b="1" dirty="0" smtClean="0">
                <a:solidFill>
                  <a:schemeClr val="accent6">
                    <a:lumMod val="75000"/>
                  </a:schemeClr>
                </a:solidFill>
              </a:rPr>
              <a:t>qualité de l’accès aux soins dans le secteur handicap </a:t>
            </a:r>
            <a:r>
              <a:rPr lang="fr-FR" sz="3200" dirty="0" smtClean="0"/>
              <a:t>(Projet régional de Santé 2018-2022), l’ARS IDF a lancé une démarche afin de promouvoir une démarche d’analyse du risque infectieux associé aux soins dans les établissements médico-sociaux accueillant des personnes en situation de handicap (ESMS PH). </a:t>
            </a:r>
          </a:p>
          <a:p>
            <a:pPr algn="just"/>
            <a:endParaRPr lang="fr-FR" sz="1400" b="1" dirty="0"/>
          </a:p>
        </p:txBody>
      </p:sp>
      <p:sp>
        <p:nvSpPr>
          <p:cNvPr id="15" name="Rectangle 14"/>
          <p:cNvSpPr/>
          <p:nvPr/>
        </p:nvSpPr>
        <p:spPr>
          <a:xfrm>
            <a:off x="504513" y="12143830"/>
            <a:ext cx="15273682" cy="2185214"/>
          </a:xfrm>
          <a:prstGeom prst="rect">
            <a:avLst/>
          </a:prstGeom>
          <a:solidFill>
            <a:schemeClr val="bg1"/>
          </a:solidFill>
          <a:ln>
            <a:noFill/>
          </a:ln>
        </p:spPr>
        <p:txBody>
          <a:bodyPr wrap="square">
            <a:spAutoFit/>
          </a:bodyPr>
          <a:lstStyle/>
          <a:p>
            <a:pPr algn="ctr"/>
            <a:endParaRPr lang="fr-FR" sz="4000" b="1" dirty="0">
              <a:solidFill>
                <a:srgbClr val="094EA2"/>
              </a:solidFill>
              <a:latin typeface="Calibri" panose="020F0502020204030204" pitchFamily="34" charset="0"/>
              <a:ea typeface="Times New Roman" panose="02020603050405020304" pitchFamily="18" charset="0"/>
            </a:endParaRPr>
          </a:p>
          <a:p>
            <a:pPr algn="ctr"/>
            <a:r>
              <a:rPr lang="fr-FR" sz="4000" b="1" dirty="0" smtClean="0">
                <a:solidFill>
                  <a:srgbClr val="49712D"/>
                </a:solidFill>
                <a:latin typeface="Calibri" panose="020F0502020204030204" pitchFamily="34" charset="0"/>
                <a:ea typeface="Times New Roman" panose="02020603050405020304" pitchFamily="18" charset="0"/>
              </a:rPr>
              <a:t>175</a:t>
            </a:r>
            <a:r>
              <a:rPr lang="fr-FR" sz="4000" b="1" dirty="0" smtClean="0">
                <a:latin typeface="Calibri" panose="020F0502020204030204" pitchFamily="34" charset="0"/>
                <a:ea typeface="Times New Roman" panose="02020603050405020304" pitchFamily="18" charset="0"/>
              </a:rPr>
              <a:t> ESMS Ph ont répondu à l’enquête, soit </a:t>
            </a:r>
            <a:r>
              <a:rPr lang="fr-FR" sz="4000" b="1" dirty="0" smtClean="0">
                <a:solidFill>
                  <a:srgbClr val="49712D"/>
                </a:solidFill>
                <a:latin typeface="Calibri" panose="020F0502020204030204" pitchFamily="34" charset="0"/>
                <a:ea typeface="Times New Roman" panose="02020603050405020304" pitchFamily="18" charset="0"/>
              </a:rPr>
              <a:t>42% </a:t>
            </a:r>
            <a:r>
              <a:rPr lang="fr-FR" sz="4000" b="1" dirty="0" smtClean="0">
                <a:latin typeface="Calibri" panose="020F0502020204030204" pitchFamily="34" charset="0"/>
                <a:ea typeface="Times New Roman" panose="02020603050405020304" pitchFamily="18" charset="0"/>
              </a:rPr>
              <a:t>des 423 interrogés</a:t>
            </a:r>
          </a:p>
          <a:p>
            <a:pPr algn="ctr"/>
            <a:r>
              <a:rPr lang="fr-FR" sz="2800" b="1" dirty="0">
                <a:latin typeface="Arial" panose="020B0604020202020204" pitchFamily="34" charset="0"/>
                <a:ea typeface="Arial" panose="020B0604020202020204" pitchFamily="34" charset="0"/>
                <a:cs typeface="Times New Roman" panose="02020603050405020304" pitchFamily="18" charset="0"/>
              </a:rPr>
              <a:t>91%</a:t>
            </a:r>
            <a:r>
              <a:rPr lang="fr-FR" sz="2800" dirty="0">
                <a:latin typeface="Arial" panose="020B0604020202020204" pitchFamily="34" charset="0"/>
                <a:ea typeface="Arial" panose="020B0604020202020204" pitchFamily="34" charset="0"/>
                <a:cs typeface="Times New Roman" panose="02020603050405020304" pitchFamily="18" charset="0"/>
              </a:rPr>
              <a:t> des ESMS PH ont un statut associatif. Seuls </a:t>
            </a:r>
            <a:r>
              <a:rPr lang="fr-FR" sz="2800" b="1" dirty="0">
                <a:latin typeface="Arial" panose="020B0604020202020204" pitchFamily="34" charset="0"/>
                <a:ea typeface="Arial" panose="020B0604020202020204" pitchFamily="34" charset="0"/>
                <a:cs typeface="Times New Roman" panose="02020603050405020304" pitchFamily="18" charset="0"/>
              </a:rPr>
              <a:t>19</a:t>
            </a:r>
            <a:r>
              <a:rPr lang="fr-FR" sz="2800" dirty="0">
                <a:latin typeface="Arial" panose="020B0604020202020204" pitchFamily="34" charset="0"/>
                <a:ea typeface="Arial" panose="020B0604020202020204" pitchFamily="34" charset="0"/>
                <a:cs typeface="Times New Roman" panose="02020603050405020304" pitchFamily="18" charset="0"/>
              </a:rPr>
              <a:t> ESMS PH ont un statut public et sont rattachés à un établissement de santé. </a:t>
            </a:r>
            <a:endParaRPr lang="fr-FR" sz="3200" dirty="0">
              <a:latin typeface="Calibri" panose="020F0502020204030204" pitchFamily="34" charset="0"/>
              <a:ea typeface="Times New Roman" panose="02020603050405020304" pitchFamily="18" charset="0"/>
            </a:endParaRPr>
          </a:p>
        </p:txBody>
      </p:sp>
      <p:sp>
        <p:nvSpPr>
          <p:cNvPr id="10" name="Rectangle 9"/>
          <p:cNvSpPr/>
          <p:nvPr/>
        </p:nvSpPr>
        <p:spPr>
          <a:xfrm>
            <a:off x="1563101" y="7554186"/>
            <a:ext cx="14081946" cy="3046988"/>
          </a:xfrm>
          <a:prstGeom prst="rect">
            <a:avLst/>
          </a:prstGeom>
        </p:spPr>
        <p:txBody>
          <a:bodyPr wrap="square">
            <a:spAutoFit/>
          </a:bodyPr>
          <a:lstStyle/>
          <a:p>
            <a:pPr marL="372435" lvl="1" algn="ctr"/>
            <a:r>
              <a:rPr lang="fr-FR" sz="3200" b="1" u="sng" dirty="0" smtClean="0"/>
              <a:t>Une démarche </a:t>
            </a:r>
            <a:r>
              <a:rPr lang="fr-FR" sz="3200" b="1" u="sng" dirty="0" smtClean="0"/>
              <a:t>qui se </a:t>
            </a:r>
            <a:r>
              <a:rPr lang="fr-FR" sz="3200" b="1" u="sng" dirty="0" smtClean="0"/>
              <a:t>décline en 3 étapes :</a:t>
            </a:r>
          </a:p>
          <a:p>
            <a:pPr marL="372435" lvl="1" algn="just"/>
            <a:endParaRPr lang="fr-FR" sz="3200" dirty="0" smtClean="0">
              <a:solidFill>
                <a:srgbClr val="094EA2"/>
              </a:solidFill>
            </a:endParaRPr>
          </a:p>
          <a:p>
            <a:pPr marL="372435" lvl="1" algn="just"/>
            <a:r>
              <a:rPr lang="fr-FR" sz="3200" b="1" dirty="0" smtClean="0">
                <a:solidFill>
                  <a:schemeClr val="accent6">
                    <a:lumMod val="75000"/>
                  </a:schemeClr>
                </a:solidFill>
              </a:rPr>
              <a:t>Etape 1 </a:t>
            </a:r>
            <a:r>
              <a:rPr lang="fr-FR" sz="3200" b="1" dirty="0" smtClean="0"/>
              <a:t>:  </a:t>
            </a:r>
            <a:r>
              <a:rPr lang="fr-FR" sz="3200" b="1" dirty="0"/>
              <a:t>Evaluer</a:t>
            </a:r>
            <a:r>
              <a:rPr lang="fr-FR" sz="3200" dirty="0"/>
              <a:t> le risque infectieux associé aux </a:t>
            </a:r>
            <a:r>
              <a:rPr lang="fr-FR" sz="3200" dirty="0" smtClean="0"/>
              <a:t>soins (</a:t>
            </a:r>
            <a:r>
              <a:rPr lang="fr-FR" sz="3200" b="1" dirty="0" smtClean="0"/>
              <a:t>enquête régionale</a:t>
            </a:r>
            <a:r>
              <a:rPr lang="fr-FR" sz="3200" dirty="0" smtClean="0"/>
              <a:t>)</a:t>
            </a:r>
            <a:endParaRPr lang="fr-FR" sz="3200" dirty="0"/>
          </a:p>
          <a:p>
            <a:pPr marL="372435" lvl="1" algn="just"/>
            <a:r>
              <a:rPr lang="fr-FR" sz="3200" b="1" dirty="0"/>
              <a:t>Etape 2 :  </a:t>
            </a:r>
            <a:r>
              <a:rPr lang="fr-FR" sz="3200" dirty="0"/>
              <a:t>Identifier les </a:t>
            </a:r>
            <a:r>
              <a:rPr lang="fr-FR" sz="3200" b="1" dirty="0"/>
              <a:t>actions prioritaires </a:t>
            </a:r>
            <a:r>
              <a:rPr lang="fr-FR" sz="3200" dirty="0"/>
              <a:t>à </a:t>
            </a:r>
            <a:r>
              <a:rPr lang="fr-FR" sz="3200" dirty="0" smtClean="0"/>
              <a:t>mettre </a:t>
            </a:r>
            <a:r>
              <a:rPr lang="fr-FR" sz="3200" dirty="0" smtClean="0"/>
              <a:t>en œuvre</a:t>
            </a:r>
            <a:endParaRPr lang="fr-FR" sz="3200" dirty="0"/>
          </a:p>
          <a:p>
            <a:pPr marL="372435" lvl="1" algn="just"/>
            <a:r>
              <a:rPr lang="fr-FR" sz="3200" b="1" dirty="0"/>
              <a:t>Etape </a:t>
            </a:r>
            <a:r>
              <a:rPr lang="fr-FR" sz="3200" b="1" dirty="0" smtClean="0"/>
              <a:t>3: </a:t>
            </a:r>
            <a:r>
              <a:rPr lang="fr-FR" sz="3200" dirty="0" smtClean="0"/>
              <a:t>Répondre </a:t>
            </a:r>
            <a:r>
              <a:rPr lang="fr-FR" sz="3200" dirty="0" smtClean="0"/>
              <a:t>aux besoins identifiés par le </a:t>
            </a:r>
            <a:r>
              <a:rPr lang="fr-FR" sz="3200" b="1" dirty="0" smtClean="0"/>
              <a:t>déploiement </a:t>
            </a:r>
            <a:r>
              <a:rPr lang="fr-FR" sz="3200" b="1" dirty="0" smtClean="0"/>
              <a:t>d’Infirmières Hygiénistes Mobiles (IMH</a:t>
            </a:r>
            <a:r>
              <a:rPr lang="fr-FR" sz="3200" b="1" dirty="0" smtClean="0"/>
              <a:t>)</a:t>
            </a:r>
            <a:endParaRPr lang="fr-FR" sz="3200" b="1" i="1" dirty="0" smtClean="0"/>
          </a:p>
        </p:txBody>
      </p:sp>
      <p:sp>
        <p:nvSpPr>
          <p:cNvPr id="14" name="Rectangle 13"/>
          <p:cNvSpPr/>
          <p:nvPr/>
        </p:nvSpPr>
        <p:spPr>
          <a:xfrm>
            <a:off x="504512" y="11316780"/>
            <a:ext cx="15349852" cy="1116000"/>
          </a:xfrm>
          <a:prstGeom prst="rect">
            <a:avLst/>
          </a:prstGeom>
          <a:solidFill>
            <a:srgbClr val="49712D"/>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3600" b="1" dirty="0">
                <a:solidFill>
                  <a:schemeClr val="bg1"/>
                </a:solidFill>
              </a:rPr>
              <a:t>Zoom sur la participation</a:t>
            </a:r>
          </a:p>
        </p:txBody>
      </p:sp>
      <p:sp>
        <p:nvSpPr>
          <p:cNvPr id="72" name="Rectangle 71"/>
          <p:cNvSpPr/>
          <p:nvPr/>
        </p:nvSpPr>
        <p:spPr>
          <a:xfrm>
            <a:off x="990739" y="38627068"/>
            <a:ext cx="30725023" cy="1673150"/>
          </a:xfrm>
          <a:prstGeom prst="rect">
            <a:avLst/>
          </a:prstGeom>
          <a:solidFill>
            <a:schemeClr val="bg1"/>
          </a:solidFill>
          <a:ln>
            <a:noFill/>
            <a:prstDash val="dash"/>
          </a:ln>
        </p:spPr>
        <p:txBody>
          <a:bodyPr wrap="square">
            <a:spAutoFit/>
          </a:bodyPr>
          <a:lstStyle/>
          <a:p>
            <a:pPr algn="just">
              <a:lnSpc>
                <a:spcPct val="107000"/>
              </a:lnSpc>
            </a:pPr>
            <a:r>
              <a:rPr lang="fr-FR" sz="3200" dirty="0" smtClean="0">
                <a:ea typeface="Calibri" panose="020F0502020204030204" pitchFamily="34" charset="0"/>
                <a:cs typeface="Times New Roman" panose="02020603050405020304" pitchFamily="18" charset="0"/>
              </a:rPr>
              <a:t>Cette enquête met en évidence d’importantes disparités sur la prise en charge du Risque Infectieux dans les ESMS PH franciliens. C’est en MAS et en FAM (où la charge en soins complexes est la plus importante) que la culture du Risque Infectieux est la plus importante, contrairement aux IME/IEM. Une majorité des établissements du secteur médico-social handicap exprime  cependant un besoin </a:t>
            </a:r>
            <a:r>
              <a:rPr lang="fr-FR" sz="3200" dirty="0" smtClean="0">
                <a:ea typeface="Calibri" panose="020F0502020204030204" pitchFamily="34" charset="0"/>
                <a:cs typeface="Times New Roman" panose="02020603050405020304" pitchFamily="18" charset="0"/>
              </a:rPr>
              <a:t>d’appui </a:t>
            </a:r>
            <a:r>
              <a:rPr lang="fr-FR" sz="3200" dirty="0" smtClean="0">
                <a:ea typeface="Calibri" panose="020F0502020204030204" pitchFamily="34" charset="0"/>
                <a:cs typeface="Times New Roman" panose="02020603050405020304" pitchFamily="18" charset="0"/>
              </a:rPr>
              <a:t>pour les aider à appréhender cette problématique.</a:t>
            </a:r>
            <a:endParaRPr lang="fr-FR" sz="900" b="1" dirty="0">
              <a:solidFill>
                <a:schemeClr val="accent1">
                  <a:lumMod val="50000"/>
                </a:schemeClr>
              </a:solidFill>
              <a:ea typeface="Calibri" panose="020F0502020204030204" pitchFamily="34" charset="0"/>
              <a:cs typeface="Times New Roman" panose="02020603050405020304" pitchFamily="18" charset="0"/>
            </a:endParaRPr>
          </a:p>
        </p:txBody>
      </p:sp>
      <p:sp>
        <p:nvSpPr>
          <p:cNvPr id="74" name="Rectangle 73"/>
          <p:cNvSpPr/>
          <p:nvPr/>
        </p:nvSpPr>
        <p:spPr>
          <a:xfrm>
            <a:off x="0" y="42519600"/>
            <a:ext cx="32399288" cy="679390"/>
          </a:xfrm>
          <a:prstGeom prst="rect">
            <a:avLst/>
          </a:prstGeom>
          <a:solidFill>
            <a:srgbClr val="4971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3400" b="1" i="1" dirty="0">
              <a:solidFill>
                <a:schemeClr val="bg1"/>
              </a:solidFill>
              <a:cs typeface="Arial" charset="0"/>
            </a:endParaRPr>
          </a:p>
        </p:txBody>
      </p:sp>
      <p:sp>
        <p:nvSpPr>
          <p:cNvPr id="99" name="Rectangle 98"/>
          <p:cNvSpPr/>
          <p:nvPr/>
        </p:nvSpPr>
        <p:spPr>
          <a:xfrm>
            <a:off x="538661" y="11334214"/>
            <a:ext cx="15315702" cy="12108300"/>
          </a:xfrm>
          <a:prstGeom prst="rect">
            <a:avLst/>
          </a:prstGeom>
          <a:noFill/>
          <a:ln>
            <a:solidFill>
              <a:srgbClr val="4971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9900"/>
          </a:p>
        </p:txBody>
      </p:sp>
      <p:sp>
        <p:nvSpPr>
          <p:cNvPr id="5" name="ZoneTexte 4"/>
          <p:cNvSpPr txBox="1"/>
          <p:nvPr/>
        </p:nvSpPr>
        <p:spPr>
          <a:xfrm>
            <a:off x="16562985" y="4920387"/>
            <a:ext cx="15398359" cy="6401753"/>
          </a:xfrm>
          <a:prstGeom prst="rect">
            <a:avLst/>
          </a:prstGeom>
          <a:noFill/>
        </p:spPr>
        <p:txBody>
          <a:bodyPr wrap="square" rtlCol="0">
            <a:spAutoFit/>
          </a:bodyPr>
          <a:lstStyle/>
          <a:p>
            <a:pPr algn="ctr"/>
            <a:endParaRPr lang="fr-FR" sz="2400" b="1" u="sng" dirty="0" smtClean="0">
              <a:solidFill>
                <a:srgbClr val="094EA2"/>
              </a:solidFill>
            </a:endParaRPr>
          </a:p>
          <a:p>
            <a:pPr algn="just"/>
            <a:r>
              <a:rPr lang="fr-FR" sz="3200" b="1" dirty="0" smtClean="0">
                <a:solidFill>
                  <a:srgbClr val="8DC63F"/>
                </a:solidFill>
              </a:rPr>
              <a:t> </a:t>
            </a:r>
            <a:r>
              <a:rPr lang="fr-FR" sz="3200" b="1" dirty="0" smtClean="0">
                <a:solidFill>
                  <a:srgbClr val="49712D"/>
                </a:solidFill>
              </a:rPr>
              <a:t>Une enquête régionale a été réalisée </a:t>
            </a:r>
            <a:r>
              <a:rPr lang="fr-FR" sz="3200" b="1" dirty="0">
                <a:solidFill>
                  <a:srgbClr val="49712D"/>
                </a:solidFill>
              </a:rPr>
              <a:t>entre </a:t>
            </a:r>
            <a:r>
              <a:rPr lang="fr-FR" sz="3200" b="1" dirty="0" smtClean="0">
                <a:solidFill>
                  <a:srgbClr val="49712D"/>
                </a:solidFill>
              </a:rPr>
              <a:t>Juin et Octobre 2019, auprès de 423 </a:t>
            </a:r>
            <a:r>
              <a:rPr lang="fr-FR" sz="3200" b="1" dirty="0">
                <a:solidFill>
                  <a:srgbClr val="49712D"/>
                </a:solidFill>
              </a:rPr>
              <a:t>ESMS </a:t>
            </a:r>
            <a:r>
              <a:rPr lang="fr-FR" sz="3200" b="1" dirty="0" smtClean="0">
                <a:solidFill>
                  <a:srgbClr val="49712D"/>
                </a:solidFill>
              </a:rPr>
              <a:t>PH: </a:t>
            </a:r>
            <a:r>
              <a:rPr lang="fr-FR" sz="3200" dirty="0" smtClean="0"/>
              <a:t>191 </a:t>
            </a:r>
            <a:r>
              <a:rPr lang="fr-FR" sz="3200" dirty="0"/>
              <a:t>IME (Institut </a:t>
            </a:r>
            <a:r>
              <a:rPr lang="fr-FR" sz="3200" dirty="0" smtClean="0"/>
              <a:t>Médico-Educatif), 117 </a:t>
            </a:r>
            <a:r>
              <a:rPr lang="fr-FR" sz="3200" dirty="0"/>
              <a:t>FAM (Foyer d’Accueil Médicalisé); </a:t>
            </a:r>
            <a:r>
              <a:rPr lang="fr-FR" sz="3200" dirty="0" smtClean="0"/>
              <a:t>98 </a:t>
            </a:r>
            <a:r>
              <a:rPr lang="fr-FR" sz="3200" dirty="0"/>
              <a:t>MAS (Maison d’Accueil </a:t>
            </a:r>
            <a:r>
              <a:rPr lang="fr-FR" sz="3200" dirty="0" smtClean="0"/>
              <a:t>Spécialisé), et 17 </a:t>
            </a:r>
            <a:r>
              <a:rPr lang="fr-FR" sz="3200" dirty="0"/>
              <a:t>IEM (Institut d’Education Motrice</a:t>
            </a:r>
            <a:r>
              <a:rPr lang="fr-FR" sz="3200" dirty="0" smtClean="0"/>
              <a:t>)</a:t>
            </a:r>
          </a:p>
          <a:p>
            <a:pPr algn="just"/>
            <a:endParaRPr lang="fr-FR" sz="3200" dirty="0" smtClean="0"/>
          </a:p>
          <a:p>
            <a:r>
              <a:rPr lang="fr-FR" sz="3200" b="1" dirty="0" smtClean="0">
                <a:solidFill>
                  <a:srgbClr val="49712D"/>
                </a:solidFill>
              </a:rPr>
              <a:t>Le questionnaire comportait 18 questions selon </a:t>
            </a:r>
            <a:r>
              <a:rPr lang="fr-FR" sz="3200" b="1" dirty="0">
                <a:solidFill>
                  <a:srgbClr val="49712D"/>
                </a:solidFill>
              </a:rPr>
              <a:t>3 axes : </a:t>
            </a:r>
          </a:p>
          <a:p>
            <a:pPr marL="1999863" lvl="1" indent="-457200">
              <a:buFont typeface="Wingdings" charset="0"/>
              <a:buChar char="à"/>
            </a:pPr>
            <a:r>
              <a:rPr lang="fr-FR" sz="2800" dirty="0" smtClean="0"/>
              <a:t>Information générales sur les ESMS PH (modes d’accueil et typologie des handicap</a:t>
            </a:r>
            <a:r>
              <a:rPr lang="fr-FR" sz="2800" dirty="0" smtClean="0">
                <a:solidFill>
                  <a:srgbClr val="FF0000"/>
                </a:solidFill>
              </a:rPr>
              <a:t>s</a:t>
            </a:r>
            <a:r>
              <a:rPr lang="fr-FR" sz="2800" dirty="0" smtClean="0"/>
              <a:t>) </a:t>
            </a:r>
            <a:endParaRPr lang="fr-FR" sz="2800" dirty="0"/>
          </a:p>
          <a:p>
            <a:pPr marL="1999863" lvl="1" indent="-457200">
              <a:buFont typeface="Wingdings" charset="0"/>
              <a:buChar char="à"/>
            </a:pPr>
            <a:r>
              <a:rPr lang="fr-FR" sz="2800" dirty="0" smtClean="0"/>
              <a:t>Organisation de la prise en charge du Risque Infectieux Associé aux Soins  </a:t>
            </a:r>
            <a:endParaRPr lang="fr-FR" sz="2800" dirty="0"/>
          </a:p>
          <a:p>
            <a:pPr marL="1999863" lvl="1" indent="-457200">
              <a:buFont typeface="Wingdings" charset="0"/>
              <a:buChar char="à"/>
            </a:pPr>
            <a:r>
              <a:rPr lang="fr-FR" sz="2800" dirty="0"/>
              <a:t>Axes </a:t>
            </a:r>
            <a:r>
              <a:rPr lang="fr-FR" sz="2800" dirty="0" smtClean="0"/>
              <a:t>d’amélioration et </a:t>
            </a:r>
            <a:r>
              <a:rPr lang="fr-FR" sz="2800" dirty="0" smtClean="0"/>
              <a:t>nature </a:t>
            </a:r>
            <a:r>
              <a:rPr lang="fr-FR" sz="2800" dirty="0" smtClean="0"/>
              <a:t>des besoins exprimés par les ESMS PH</a:t>
            </a:r>
          </a:p>
          <a:p>
            <a:pPr lvl="1"/>
            <a:endParaRPr lang="fr-FR" sz="2800" dirty="0"/>
          </a:p>
          <a:p>
            <a:pPr algn="just"/>
            <a:r>
              <a:rPr lang="fr-FR" sz="3200" b="1" dirty="0" smtClean="0">
                <a:solidFill>
                  <a:srgbClr val="49712D"/>
                </a:solidFill>
              </a:rPr>
              <a:t>L’analyse  des résultats a été effectuée au niveau régional, départemental </a:t>
            </a:r>
            <a:r>
              <a:rPr lang="fr-FR" sz="3200" b="1" dirty="0">
                <a:solidFill>
                  <a:srgbClr val="49712D"/>
                </a:solidFill>
              </a:rPr>
              <a:t>et par </a:t>
            </a:r>
            <a:r>
              <a:rPr lang="fr-FR" sz="3200" b="1" dirty="0" smtClean="0">
                <a:solidFill>
                  <a:srgbClr val="49712D"/>
                </a:solidFill>
              </a:rPr>
              <a:t>type d’ESMS PH </a:t>
            </a:r>
          </a:p>
          <a:p>
            <a:pPr algn="just"/>
            <a:endParaRPr lang="fr-FR" sz="3200" dirty="0" smtClean="0"/>
          </a:p>
          <a:p>
            <a:pPr algn="just"/>
            <a:endParaRPr lang="fr-FR" sz="1800" dirty="0"/>
          </a:p>
        </p:txBody>
      </p:sp>
      <p:sp>
        <p:nvSpPr>
          <p:cNvPr id="9" name="ZoneTexte 8"/>
          <p:cNvSpPr txBox="1"/>
          <p:nvPr/>
        </p:nvSpPr>
        <p:spPr>
          <a:xfrm>
            <a:off x="887305" y="40548640"/>
            <a:ext cx="30828457" cy="1569660"/>
          </a:xfrm>
          <a:prstGeom prst="rect">
            <a:avLst/>
          </a:prstGeom>
          <a:noFill/>
          <a:ln w="57150">
            <a:noFill/>
            <a:prstDash val="dash"/>
          </a:ln>
        </p:spPr>
        <p:txBody>
          <a:bodyPr wrap="square" rtlCol="0">
            <a:spAutoFit/>
          </a:bodyPr>
          <a:lstStyle/>
          <a:p>
            <a:r>
              <a:rPr lang="fr-FR" sz="3200" b="1" dirty="0">
                <a:solidFill>
                  <a:schemeClr val="accent1">
                    <a:lumMod val="50000"/>
                  </a:schemeClr>
                </a:solidFill>
                <a:ea typeface="Calibri" panose="020F0502020204030204" pitchFamily="34" charset="0"/>
                <a:cs typeface="Times New Roman" panose="02020603050405020304" pitchFamily="18" charset="0"/>
              </a:rPr>
              <a:t>Afin </a:t>
            </a:r>
            <a:r>
              <a:rPr lang="fr-FR" sz="3200" b="1" dirty="0" smtClean="0">
                <a:solidFill>
                  <a:schemeClr val="accent1">
                    <a:lumMod val="50000"/>
                  </a:schemeClr>
                </a:solidFill>
                <a:ea typeface="Calibri" panose="020F0502020204030204" pitchFamily="34" charset="0"/>
                <a:cs typeface="Times New Roman" panose="02020603050405020304" pitchFamily="18" charset="0"/>
              </a:rPr>
              <a:t>d’améliorer </a:t>
            </a:r>
            <a:r>
              <a:rPr lang="fr-FR" sz="3200" b="1" dirty="0">
                <a:solidFill>
                  <a:schemeClr val="accent1">
                    <a:lumMod val="50000"/>
                  </a:schemeClr>
                </a:solidFill>
                <a:ea typeface="Calibri" panose="020F0502020204030204" pitchFamily="34" charset="0"/>
                <a:cs typeface="Times New Roman" panose="02020603050405020304" pitchFamily="18" charset="0"/>
              </a:rPr>
              <a:t>la qualité</a:t>
            </a:r>
            <a:r>
              <a:rPr lang="fr-FR" sz="3200" dirty="0">
                <a:ea typeface="Calibri" panose="020F0502020204030204" pitchFamily="34" charset="0"/>
                <a:cs typeface="Times New Roman" panose="02020603050405020304" pitchFamily="18" charset="0"/>
              </a:rPr>
              <a:t> et la </a:t>
            </a:r>
            <a:r>
              <a:rPr lang="fr-FR" sz="3200" b="1" dirty="0">
                <a:solidFill>
                  <a:schemeClr val="accent1">
                    <a:lumMod val="50000"/>
                  </a:schemeClr>
                </a:solidFill>
                <a:ea typeface="Calibri" panose="020F0502020204030204" pitchFamily="34" charset="0"/>
                <a:cs typeface="Times New Roman" panose="02020603050405020304" pitchFamily="18" charset="0"/>
              </a:rPr>
              <a:t>sécurité de la prise en charge en soins </a:t>
            </a:r>
            <a:r>
              <a:rPr lang="fr-FR" sz="3200" dirty="0">
                <a:ea typeface="Calibri" panose="020F0502020204030204" pitchFamily="34" charset="0"/>
                <a:cs typeface="Times New Roman" panose="02020603050405020304" pitchFamily="18" charset="0"/>
              </a:rPr>
              <a:t>des personnes handicapées accueillies en ESMS PH et </a:t>
            </a:r>
            <a:r>
              <a:rPr lang="fr-FR" sz="3200" b="1" dirty="0">
                <a:solidFill>
                  <a:schemeClr val="accent1">
                    <a:lumMod val="50000"/>
                  </a:schemeClr>
                </a:solidFill>
                <a:ea typeface="Calibri" panose="020F0502020204030204" pitchFamily="34" charset="0"/>
                <a:cs typeface="Times New Roman" panose="02020603050405020304" pitchFamily="18" charset="0"/>
              </a:rPr>
              <a:t>diminuer le </a:t>
            </a:r>
            <a:r>
              <a:rPr lang="fr-FR" sz="3200" b="1" dirty="0" smtClean="0">
                <a:solidFill>
                  <a:schemeClr val="accent1">
                    <a:lumMod val="50000"/>
                  </a:schemeClr>
                </a:solidFill>
                <a:ea typeface="Calibri" panose="020F0502020204030204" pitchFamily="34" charset="0"/>
                <a:cs typeface="Times New Roman" panose="02020603050405020304" pitchFamily="18" charset="0"/>
              </a:rPr>
              <a:t>Risque Infectieux</a:t>
            </a:r>
            <a:r>
              <a:rPr lang="fr-FR" sz="3200" b="1" dirty="0">
                <a:solidFill>
                  <a:schemeClr val="accent1">
                    <a:lumMod val="50000"/>
                  </a:schemeClr>
                </a:solidFill>
                <a:ea typeface="Calibri" panose="020F0502020204030204" pitchFamily="34" charset="0"/>
                <a:cs typeface="Times New Roman" panose="02020603050405020304" pitchFamily="18" charset="0"/>
              </a:rPr>
              <a:t> </a:t>
            </a:r>
            <a:r>
              <a:rPr lang="fr-FR" sz="3200" dirty="0" smtClean="0">
                <a:ea typeface="Calibri" panose="020F0502020204030204" pitchFamily="34" charset="0"/>
                <a:cs typeface="Times New Roman" panose="02020603050405020304" pitchFamily="18" charset="0"/>
              </a:rPr>
              <a:t>associé aux Soins</a:t>
            </a:r>
            <a:r>
              <a:rPr lang="fr-FR" sz="3200" b="1" dirty="0" smtClean="0">
                <a:ea typeface="Calibri" panose="020F0502020204030204" pitchFamily="34" charset="0"/>
                <a:cs typeface="Times New Roman" panose="02020603050405020304" pitchFamily="18" charset="0"/>
              </a:rPr>
              <a:t>, </a:t>
            </a:r>
            <a:r>
              <a:rPr lang="fr-FR" sz="3200" b="1" dirty="0" smtClean="0">
                <a:solidFill>
                  <a:schemeClr val="accent1">
                    <a:lumMod val="50000"/>
                  </a:schemeClr>
                </a:solidFill>
                <a:ea typeface="Calibri" panose="020F0502020204030204" pitchFamily="34" charset="0"/>
                <a:cs typeface="Times New Roman" panose="02020603050405020304" pitchFamily="18" charset="0"/>
              </a:rPr>
              <a:t>l’Agence régionale de santé Ile-de-France, en lien avec le </a:t>
            </a:r>
            <a:r>
              <a:rPr lang="fr-FR" sz="3200" b="1" dirty="0" err="1" smtClean="0">
                <a:solidFill>
                  <a:schemeClr val="accent1">
                    <a:lumMod val="50000"/>
                  </a:schemeClr>
                </a:solidFill>
                <a:ea typeface="Calibri" panose="020F0502020204030204" pitchFamily="34" charset="0"/>
                <a:cs typeface="Times New Roman" panose="02020603050405020304" pitchFamily="18" charset="0"/>
              </a:rPr>
              <a:t>CPias</a:t>
            </a:r>
            <a:r>
              <a:rPr lang="fr-FR" sz="3200" b="1" dirty="0" smtClean="0">
                <a:solidFill>
                  <a:schemeClr val="accent1">
                    <a:lumMod val="50000"/>
                  </a:schemeClr>
                </a:solidFill>
                <a:ea typeface="Calibri" panose="020F0502020204030204" pitchFamily="34" charset="0"/>
                <a:cs typeface="Times New Roman" panose="02020603050405020304" pitchFamily="18" charset="0"/>
              </a:rPr>
              <a:t>, déploie dès </a:t>
            </a:r>
            <a:r>
              <a:rPr lang="fr-FR" sz="3200" b="1" dirty="0" smtClean="0">
                <a:solidFill>
                  <a:schemeClr val="accent1">
                    <a:lumMod val="50000"/>
                  </a:schemeClr>
                </a:solidFill>
                <a:ea typeface="Calibri" panose="020F0502020204030204" pitchFamily="34" charset="0"/>
                <a:cs typeface="Times New Roman" panose="02020603050405020304" pitchFamily="18" charset="0"/>
              </a:rPr>
              <a:t>2020 cinq postes </a:t>
            </a:r>
            <a:r>
              <a:rPr lang="fr-FR" sz="3200" b="1" dirty="0" smtClean="0">
                <a:solidFill>
                  <a:schemeClr val="tx2"/>
                </a:solidFill>
                <a:ea typeface="Calibri" panose="020F0502020204030204" pitchFamily="34" charset="0"/>
                <a:cs typeface="Times New Roman" panose="02020603050405020304" pitchFamily="18" charset="0"/>
              </a:rPr>
              <a:t>d’Infirmières </a:t>
            </a:r>
            <a:r>
              <a:rPr lang="fr-FR" sz="3200" b="1" dirty="0">
                <a:solidFill>
                  <a:schemeClr val="tx2"/>
                </a:solidFill>
                <a:ea typeface="Calibri" panose="020F0502020204030204" pitchFamily="34" charset="0"/>
                <a:cs typeface="Times New Roman" panose="02020603050405020304" pitchFamily="18" charset="0"/>
              </a:rPr>
              <a:t>Hygiénistes Mobiles (IMH) </a:t>
            </a:r>
            <a:r>
              <a:rPr lang="fr-FR" sz="3200" b="1" dirty="0" smtClean="0">
                <a:solidFill>
                  <a:schemeClr val="tx2"/>
                </a:solidFill>
                <a:ea typeface="Calibri" panose="020F0502020204030204" pitchFamily="34" charset="0"/>
                <a:cs typeface="Times New Roman" panose="02020603050405020304" pitchFamily="18" charset="0"/>
              </a:rPr>
              <a:t>dédiés </a:t>
            </a:r>
            <a:r>
              <a:rPr lang="fr-FR" sz="3200" b="1" dirty="0">
                <a:solidFill>
                  <a:schemeClr val="tx2"/>
                </a:solidFill>
                <a:ea typeface="Calibri" panose="020F0502020204030204" pitchFamily="34" charset="0"/>
                <a:cs typeface="Times New Roman" panose="02020603050405020304" pitchFamily="18" charset="0"/>
              </a:rPr>
              <a:t>aux ESMS </a:t>
            </a:r>
            <a:r>
              <a:rPr lang="fr-FR" sz="3200" b="1" dirty="0" smtClean="0">
                <a:solidFill>
                  <a:schemeClr val="tx2"/>
                </a:solidFill>
                <a:ea typeface="Calibri" panose="020F0502020204030204" pitchFamily="34" charset="0"/>
                <a:cs typeface="Times New Roman" panose="02020603050405020304" pitchFamily="18" charset="0"/>
              </a:rPr>
              <a:t>PH.</a:t>
            </a:r>
            <a:r>
              <a:rPr lang="fr-FR" sz="3200" dirty="0" smtClean="0">
                <a:ea typeface="Calibri" panose="020F0502020204030204" pitchFamily="34" charset="0"/>
                <a:cs typeface="Times New Roman" panose="02020603050405020304" pitchFamily="18" charset="0"/>
              </a:rPr>
              <a:t> A terme, ce réseau d’IMH permettra d’apporter une aide ciblée à ces établissements, selon leurs besoins spécifiques.  </a:t>
            </a:r>
            <a:endParaRPr lang="fr-FR" sz="3200" b="1" dirty="0">
              <a:solidFill>
                <a:srgbClr val="094EA2"/>
              </a:solidFill>
              <a:ea typeface="Calibri" panose="020F0502020204030204" pitchFamily="34" charset="0"/>
              <a:cs typeface="Times New Roman" panose="02020603050405020304" pitchFamily="18" charset="0"/>
            </a:endParaRPr>
          </a:p>
        </p:txBody>
      </p:sp>
      <p:cxnSp>
        <p:nvCxnSpPr>
          <p:cNvPr id="26" name="Connecteur droit 25"/>
          <p:cNvCxnSpPr/>
          <p:nvPr/>
        </p:nvCxnSpPr>
        <p:spPr>
          <a:xfrm flipV="1">
            <a:off x="-35715" y="10951697"/>
            <a:ext cx="32364000" cy="2424"/>
          </a:xfrm>
          <a:prstGeom prst="line">
            <a:avLst/>
          </a:prstGeom>
          <a:ln>
            <a:solidFill>
              <a:srgbClr val="094EA2"/>
            </a:solidFill>
          </a:ln>
        </p:spPr>
        <p:style>
          <a:lnRef idx="1">
            <a:schemeClr val="accent1"/>
          </a:lnRef>
          <a:fillRef idx="0">
            <a:schemeClr val="accent1"/>
          </a:fillRef>
          <a:effectRef idx="0">
            <a:schemeClr val="accent1"/>
          </a:effectRef>
          <a:fontRef idx="minor">
            <a:schemeClr val="tx1"/>
          </a:fontRef>
        </p:style>
      </p:cxnSp>
      <p:cxnSp>
        <p:nvCxnSpPr>
          <p:cNvPr id="95" name="Connecteur droit 94"/>
          <p:cNvCxnSpPr/>
          <p:nvPr/>
        </p:nvCxnSpPr>
        <p:spPr>
          <a:xfrm flipV="1">
            <a:off x="-35715" y="4745252"/>
            <a:ext cx="32364000" cy="38100"/>
          </a:xfrm>
          <a:prstGeom prst="line">
            <a:avLst/>
          </a:prstGeom>
          <a:ln>
            <a:solidFill>
              <a:srgbClr val="094EA2"/>
            </a:solidFill>
          </a:ln>
        </p:spPr>
        <p:style>
          <a:lnRef idx="1">
            <a:schemeClr val="accent1"/>
          </a:lnRef>
          <a:fillRef idx="0">
            <a:schemeClr val="accent1"/>
          </a:fillRef>
          <a:effectRef idx="0">
            <a:schemeClr val="accent1"/>
          </a:effectRef>
          <a:fontRef idx="minor">
            <a:schemeClr val="tx1"/>
          </a:fontRef>
        </p:style>
      </p:cxnSp>
      <p:sp>
        <p:nvSpPr>
          <p:cNvPr id="107" name="ZoneTexte 106"/>
          <p:cNvSpPr txBox="1"/>
          <p:nvPr/>
        </p:nvSpPr>
        <p:spPr>
          <a:xfrm>
            <a:off x="4309604" y="4404660"/>
            <a:ext cx="6128282" cy="630942"/>
          </a:xfrm>
          <a:prstGeom prst="rect">
            <a:avLst/>
          </a:prstGeom>
          <a:solidFill>
            <a:srgbClr val="49712D"/>
          </a:solidFill>
        </p:spPr>
        <p:txBody>
          <a:bodyPr wrap="square" rtlCol="0">
            <a:spAutoFit/>
          </a:bodyPr>
          <a:lstStyle/>
          <a:p>
            <a:pPr algn="ctr"/>
            <a:r>
              <a:rPr lang="fr-FR" sz="3500" b="1" dirty="0">
                <a:solidFill>
                  <a:schemeClr val="bg1"/>
                </a:solidFill>
              </a:rPr>
              <a:t>Introduction</a:t>
            </a:r>
          </a:p>
        </p:txBody>
      </p:sp>
      <p:cxnSp>
        <p:nvCxnSpPr>
          <p:cNvPr id="109" name="Connecteur droit 108"/>
          <p:cNvCxnSpPr/>
          <p:nvPr/>
        </p:nvCxnSpPr>
        <p:spPr>
          <a:xfrm>
            <a:off x="0" y="38358149"/>
            <a:ext cx="32328285" cy="0"/>
          </a:xfrm>
          <a:prstGeom prst="line">
            <a:avLst/>
          </a:prstGeom>
          <a:ln>
            <a:solidFill>
              <a:srgbClr val="49712D"/>
            </a:solidFill>
          </a:ln>
        </p:spPr>
        <p:style>
          <a:lnRef idx="1">
            <a:schemeClr val="accent1"/>
          </a:lnRef>
          <a:fillRef idx="0">
            <a:schemeClr val="accent1"/>
          </a:fillRef>
          <a:effectRef idx="0">
            <a:schemeClr val="accent1"/>
          </a:effectRef>
          <a:fontRef idx="minor">
            <a:schemeClr val="tx1"/>
          </a:fontRef>
        </p:style>
      </p:cxnSp>
      <p:cxnSp>
        <p:nvCxnSpPr>
          <p:cNvPr id="112" name="Connecteur droit 111"/>
          <p:cNvCxnSpPr/>
          <p:nvPr/>
        </p:nvCxnSpPr>
        <p:spPr>
          <a:xfrm>
            <a:off x="16194234" y="5740106"/>
            <a:ext cx="0" cy="3934692"/>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17" name="ZoneTexte 116"/>
          <p:cNvSpPr txBox="1"/>
          <p:nvPr/>
        </p:nvSpPr>
        <p:spPr>
          <a:xfrm>
            <a:off x="22169130" y="4476169"/>
            <a:ext cx="5121647" cy="630942"/>
          </a:xfrm>
          <a:prstGeom prst="rect">
            <a:avLst/>
          </a:prstGeom>
          <a:solidFill>
            <a:srgbClr val="49712D"/>
          </a:solidFill>
        </p:spPr>
        <p:style>
          <a:lnRef idx="1">
            <a:schemeClr val="accent6"/>
          </a:lnRef>
          <a:fillRef idx="3">
            <a:schemeClr val="accent6"/>
          </a:fillRef>
          <a:effectRef idx="2">
            <a:schemeClr val="accent6"/>
          </a:effectRef>
          <a:fontRef idx="minor">
            <a:schemeClr val="lt1"/>
          </a:fontRef>
        </p:style>
        <p:txBody>
          <a:bodyPr wrap="square" rtlCol="0">
            <a:spAutoFit/>
          </a:bodyPr>
          <a:lstStyle/>
          <a:p>
            <a:pPr algn="ctr"/>
            <a:r>
              <a:rPr lang="fr-FR" sz="3500" b="1" dirty="0">
                <a:solidFill>
                  <a:schemeClr val="bg1"/>
                </a:solidFill>
              </a:rPr>
              <a:t>Matériels et méthodes</a:t>
            </a:r>
          </a:p>
        </p:txBody>
      </p:sp>
      <p:sp>
        <p:nvSpPr>
          <p:cNvPr id="118" name="Flèche courbée vers la droite 117"/>
          <p:cNvSpPr/>
          <p:nvPr/>
        </p:nvSpPr>
        <p:spPr>
          <a:xfrm>
            <a:off x="588627" y="8225041"/>
            <a:ext cx="804223" cy="1779581"/>
          </a:xfrm>
          <a:prstGeom prst="curvedRightArrow">
            <a:avLst/>
          </a:prstGeom>
          <a:solidFill>
            <a:srgbClr val="8DC63F"/>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solidFill>
                <a:schemeClr val="tx1"/>
              </a:solidFill>
            </a:endParaRPr>
          </a:p>
        </p:txBody>
      </p:sp>
      <p:sp>
        <p:nvSpPr>
          <p:cNvPr id="122" name="Rectangle 121"/>
          <p:cNvSpPr/>
          <p:nvPr/>
        </p:nvSpPr>
        <p:spPr>
          <a:xfrm>
            <a:off x="16451288" y="11310328"/>
            <a:ext cx="15677538" cy="1080000"/>
          </a:xfrm>
          <a:prstGeom prst="rect">
            <a:avLst/>
          </a:prstGeom>
          <a:solidFill>
            <a:srgbClr val="4971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b="1" dirty="0"/>
              <a:t>Données descriptives</a:t>
            </a:r>
          </a:p>
        </p:txBody>
      </p:sp>
      <p:sp>
        <p:nvSpPr>
          <p:cNvPr id="125" name="Rectangle 124"/>
          <p:cNvSpPr/>
          <p:nvPr/>
        </p:nvSpPr>
        <p:spPr>
          <a:xfrm>
            <a:off x="19189996" y="21217113"/>
            <a:ext cx="12182907" cy="1581539"/>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a:solidFill>
                  <a:srgbClr val="094EA2"/>
                </a:solidFill>
                <a:latin typeface="Calibri" panose="020F0502020204030204" pitchFamily="34" charset="0"/>
                <a:ea typeface="Times New Roman" panose="02020603050405020304" pitchFamily="18" charset="0"/>
              </a:rPr>
              <a:t> </a:t>
            </a:r>
            <a:r>
              <a:rPr lang="fr-FR" sz="3200" b="1" dirty="0">
                <a:solidFill>
                  <a:srgbClr val="094EA2"/>
                </a:solidFill>
                <a:latin typeface="Calibri" panose="020F0502020204030204" pitchFamily="34" charset="0"/>
                <a:ea typeface="Times New Roman" panose="02020603050405020304" pitchFamily="18" charset="0"/>
                <a:sym typeface="Wingdings" panose="05000000000000000000" pitchFamily="2" charset="2"/>
              </a:rPr>
              <a:t> </a:t>
            </a:r>
            <a:r>
              <a:rPr lang="fr-FR" sz="3200" b="1" dirty="0" smtClean="0">
                <a:solidFill>
                  <a:srgbClr val="094EA2"/>
                </a:solidFill>
                <a:latin typeface="Calibri" panose="020F0502020204030204" pitchFamily="34" charset="0"/>
                <a:ea typeface="Times New Roman" panose="02020603050405020304" pitchFamily="18" charset="0"/>
              </a:rPr>
              <a:t>Des spécificités inhérentes aux ESMS susceptibles d’influencer la prise en compte du risque d’IAS  </a:t>
            </a:r>
            <a:endParaRPr lang="fr-FR" sz="3200" b="1" dirty="0">
              <a:solidFill>
                <a:srgbClr val="094EA2"/>
              </a:solidFill>
              <a:latin typeface="Calibri" panose="020F0502020204030204" pitchFamily="34" charset="0"/>
              <a:ea typeface="Times New Roman" panose="02020603050405020304" pitchFamily="18" charset="0"/>
            </a:endParaRPr>
          </a:p>
        </p:txBody>
      </p:sp>
      <p:sp>
        <p:nvSpPr>
          <p:cNvPr id="126" name="Rectangle 125"/>
          <p:cNvSpPr/>
          <p:nvPr/>
        </p:nvSpPr>
        <p:spPr>
          <a:xfrm>
            <a:off x="16451287" y="12322237"/>
            <a:ext cx="15622419" cy="11096018"/>
          </a:xfrm>
          <a:prstGeom prst="rect">
            <a:avLst/>
          </a:prstGeom>
          <a:noFill/>
          <a:ln>
            <a:solidFill>
              <a:srgbClr val="4971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8000"/>
          </a:p>
        </p:txBody>
      </p:sp>
      <p:sp>
        <p:nvSpPr>
          <p:cNvPr id="128" name="Rectangle 127"/>
          <p:cNvSpPr/>
          <p:nvPr/>
        </p:nvSpPr>
        <p:spPr>
          <a:xfrm>
            <a:off x="668138" y="25142004"/>
            <a:ext cx="11316039" cy="1815882"/>
          </a:xfrm>
          <a:prstGeom prst="rect">
            <a:avLst/>
          </a:prstGeom>
        </p:spPr>
        <p:txBody>
          <a:bodyPr wrap="square">
            <a:spAutoFit/>
          </a:bodyPr>
          <a:lstStyle/>
          <a:p>
            <a:pPr marL="457200" indent="-457200">
              <a:buFont typeface="Wingdings" charset="2"/>
              <a:buChar char="ü"/>
            </a:pPr>
            <a:r>
              <a:rPr lang="fr-FR" sz="2800" b="1" u="sng" dirty="0" smtClean="0">
                <a:solidFill>
                  <a:srgbClr val="49712D"/>
                </a:solidFill>
              </a:rPr>
              <a:t>Référent en charge des IAS </a:t>
            </a:r>
            <a:endParaRPr lang="fr-FR" sz="2800" b="1" u="sng" dirty="0">
              <a:solidFill>
                <a:srgbClr val="49712D"/>
              </a:solidFill>
            </a:endParaRPr>
          </a:p>
          <a:p>
            <a:pPr marL="457200" indent="-457200" algn="just">
              <a:buFont typeface="Arial" panose="020B0604020202020204" pitchFamily="34" charset="0"/>
              <a:buChar char="•"/>
            </a:pPr>
            <a:r>
              <a:rPr lang="fr-FR" sz="2800" dirty="0" smtClean="0"/>
              <a:t>62% des MAS et 54% des FAM disposent d’un référent (mais 40%  en IME) </a:t>
            </a:r>
          </a:p>
          <a:p>
            <a:pPr marL="457200" indent="-457200" algn="just">
              <a:buFont typeface="Arial" panose="020B0604020202020204" pitchFamily="34" charset="0"/>
              <a:buChar char="•"/>
            </a:pPr>
            <a:r>
              <a:rPr lang="fr-FR" sz="2800" dirty="0"/>
              <a:t>C</a:t>
            </a:r>
            <a:r>
              <a:rPr lang="fr-FR" sz="2800" dirty="0" smtClean="0"/>
              <a:t>e rôle est confié en majorité à une </a:t>
            </a:r>
            <a:r>
              <a:rPr lang="fr-FR" sz="2800" b="1" dirty="0" smtClean="0">
                <a:solidFill>
                  <a:schemeClr val="accent6">
                    <a:lumMod val="75000"/>
                  </a:schemeClr>
                </a:solidFill>
              </a:rPr>
              <a:t>IDE/cadre de santé en MAS/FAM, et à une IDE en IME</a:t>
            </a:r>
            <a:r>
              <a:rPr lang="fr-FR" sz="2800" dirty="0" smtClean="0"/>
              <a:t> </a:t>
            </a:r>
          </a:p>
        </p:txBody>
      </p:sp>
      <p:sp>
        <p:nvSpPr>
          <p:cNvPr id="129" name="Rectangle 128"/>
          <p:cNvSpPr/>
          <p:nvPr/>
        </p:nvSpPr>
        <p:spPr>
          <a:xfrm>
            <a:off x="524347" y="27589884"/>
            <a:ext cx="11399123" cy="1815882"/>
          </a:xfrm>
          <a:prstGeom prst="rect">
            <a:avLst/>
          </a:prstGeom>
        </p:spPr>
        <p:txBody>
          <a:bodyPr wrap="square">
            <a:spAutoFit/>
          </a:bodyPr>
          <a:lstStyle/>
          <a:p>
            <a:pPr marL="171450" indent="-171450" algn="just">
              <a:buFont typeface="Wingdings" panose="05000000000000000000" pitchFamily="2" charset="2"/>
              <a:buChar char="ü"/>
            </a:pPr>
            <a:r>
              <a:rPr lang="fr-FR" sz="2800" b="1" dirty="0" smtClean="0">
                <a:solidFill>
                  <a:srgbClr val="49712D"/>
                </a:solidFill>
              </a:rPr>
              <a:t>  </a:t>
            </a:r>
            <a:r>
              <a:rPr lang="fr-FR" sz="2800" b="1" u="sng" dirty="0" smtClean="0">
                <a:solidFill>
                  <a:srgbClr val="49712D"/>
                </a:solidFill>
              </a:rPr>
              <a:t>Analyse de la typologie des soins effectués en ESMS PH </a:t>
            </a:r>
          </a:p>
          <a:p>
            <a:pPr marL="457200" indent="-457200" algn="just">
              <a:buFont typeface="Arial" panose="020B0604020202020204" pitchFamily="34" charset="0"/>
              <a:buChar char="•"/>
            </a:pPr>
            <a:r>
              <a:rPr lang="fr-FR" sz="2800" b="1" dirty="0" smtClean="0">
                <a:solidFill>
                  <a:srgbClr val="49712D"/>
                </a:solidFill>
              </a:rPr>
              <a:t>13 types de soins </a:t>
            </a:r>
            <a:r>
              <a:rPr lang="fr-FR" sz="2800" dirty="0" smtClean="0"/>
              <a:t>analysés, tous  effectués en </a:t>
            </a:r>
            <a:r>
              <a:rPr lang="fr-FR" sz="2800" b="1" dirty="0" smtClean="0">
                <a:solidFill>
                  <a:srgbClr val="49712D"/>
                </a:solidFill>
              </a:rPr>
              <a:t>FAM, MAS, IME et IEM</a:t>
            </a:r>
            <a:endParaRPr lang="fr-FR" sz="2800" b="1" dirty="0" smtClean="0">
              <a:solidFill>
                <a:schemeClr val="accent1">
                  <a:lumMod val="50000"/>
                </a:schemeClr>
              </a:solidFill>
            </a:endParaRPr>
          </a:p>
          <a:p>
            <a:pPr marL="457200" indent="-457200" algn="just">
              <a:buFont typeface="Arial" panose="020B0604020202020204" pitchFamily="34" charset="0"/>
              <a:buChar char="•"/>
            </a:pPr>
            <a:r>
              <a:rPr lang="fr-FR" sz="2800" b="1" dirty="0">
                <a:solidFill>
                  <a:srgbClr val="49712D"/>
                </a:solidFill>
              </a:rPr>
              <a:t>78</a:t>
            </a:r>
            <a:r>
              <a:rPr lang="fr-FR" sz="2800" b="1" dirty="0" smtClean="0">
                <a:solidFill>
                  <a:srgbClr val="49712D"/>
                </a:solidFill>
              </a:rPr>
              <a:t>% des </a:t>
            </a:r>
            <a:r>
              <a:rPr lang="fr-FR" sz="2800" b="1" dirty="0">
                <a:solidFill>
                  <a:srgbClr val="49712D"/>
                </a:solidFill>
              </a:rPr>
              <a:t>injections IM et 71,6% des glycémies au doigt sont effectués en FAM et </a:t>
            </a:r>
            <a:r>
              <a:rPr lang="fr-FR" sz="2800" b="1" dirty="0" smtClean="0">
                <a:solidFill>
                  <a:srgbClr val="49712D"/>
                </a:solidFill>
              </a:rPr>
              <a:t>MAS</a:t>
            </a:r>
            <a:endParaRPr lang="fr-FR" sz="2800" b="1" dirty="0">
              <a:solidFill>
                <a:srgbClr val="49712D"/>
              </a:solidFill>
            </a:endParaRPr>
          </a:p>
        </p:txBody>
      </p:sp>
      <p:sp>
        <p:nvSpPr>
          <p:cNvPr id="130" name="Rectangle 129"/>
          <p:cNvSpPr/>
          <p:nvPr/>
        </p:nvSpPr>
        <p:spPr>
          <a:xfrm>
            <a:off x="576136" y="29700791"/>
            <a:ext cx="10953337" cy="7602081"/>
          </a:xfrm>
          <a:prstGeom prst="rect">
            <a:avLst/>
          </a:prstGeom>
        </p:spPr>
        <p:txBody>
          <a:bodyPr wrap="square">
            <a:spAutoFit/>
          </a:bodyPr>
          <a:lstStyle/>
          <a:p>
            <a:pPr marL="171450" indent="-171450" algn="just">
              <a:buFont typeface="Wingdings" panose="05000000000000000000" pitchFamily="2" charset="2"/>
              <a:buChar char="ü"/>
            </a:pPr>
            <a:r>
              <a:rPr lang="fr-FR" sz="2800" b="1" dirty="0" smtClean="0">
                <a:solidFill>
                  <a:srgbClr val="49712D"/>
                </a:solidFill>
              </a:rPr>
              <a:t>  </a:t>
            </a:r>
            <a:r>
              <a:rPr lang="fr-FR" sz="2800" b="1" u="sng" dirty="0" smtClean="0">
                <a:solidFill>
                  <a:srgbClr val="49712D"/>
                </a:solidFill>
              </a:rPr>
              <a:t>Auto-Evaluation du Risque Infectieux  (RI) </a:t>
            </a:r>
          </a:p>
          <a:p>
            <a:pPr marL="457200" indent="-457200" algn="just">
              <a:buFont typeface="Arial" panose="020B0604020202020204" pitchFamily="34" charset="0"/>
              <a:buChar char="•"/>
            </a:pPr>
            <a:r>
              <a:rPr lang="fr-FR" sz="2800" dirty="0" smtClean="0"/>
              <a:t>118 ESMS PH parmi les 175 (soit 77%) déclarent ne pas avoir </a:t>
            </a:r>
            <a:r>
              <a:rPr lang="fr-FR" sz="2800" dirty="0" smtClean="0"/>
              <a:t>effectué </a:t>
            </a:r>
            <a:r>
              <a:rPr lang="fr-FR" sz="2800" dirty="0" smtClean="0"/>
              <a:t>d’auto-évaluation (majoritairement en IME)</a:t>
            </a:r>
          </a:p>
          <a:p>
            <a:pPr marL="457200" indent="-457200" algn="just">
              <a:buFont typeface="Arial" panose="020B0604020202020204" pitchFamily="34" charset="0"/>
              <a:buChar char="•"/>
            </a:pPr>
            <a:r>
              <a:rPr lang="fr-FR" sz="2800" dirty="0" smtClean="0"/>
              <a:t>Seuls </a:t>
            </a:r>
            <a:r>
              <a:rPr lang="fr-FR" sz="2800" dirty="0" smtClean="0"/>
              <a:t>57 ESMS PH (soit 32%) ont </a:t>
            </a:r>
            <a:r>
              <a:rPr lang="fr-FR" sz="2800" dirty="0" smtClean="0"/>
              <a:t>effectué cette évaluation (dont ¾ utilisent le guide d’autoévaluation du </a:t>
            </a:r>
            <a:r>
              <a:rPr lang="fr-FR" sz="2800" dirty="0" smtClean="0"/>
              <a:t>GREPHH ou Groupe </a:t>
            </a:r>
            <a:r>
              <a:rPr lang="fr-FR" sz="2800" dirty="0" smtClean="0"/>
              <a:t>d’Evaluation des Pratiques en Hygiène Hospitalière)</a:t>
            </a:r>
          </a:p>
          <a:p>
            <a:pPr algn="just"/>
            <a:endParaRPr lang="fr-FR" sz="2800" dirty="0"/>
          </a:p>
          <a:p>
            <a:pPr marL="171450" indent="-171450" algn="just">
              <a:buFont typeface="Wingdings" panose="05000000000000000000" pitchFamily="2" charset="2"/>
              <a:buChar char="ü"/>
            </a:pPr>
            <a:r>
              <a:rPr lang="fr-FR" sz="2800" b="1" dirty="0" smtClean="0">
                <a:solidFill>
                  <a:srgbClr val="49712D"/>
                </a:solidFill>
              </a:rPr>
              <a:t>   </a:t>
            </a:r>
            <a:r>
              <a:rPr lang="fr-FR" sz="2800" b="1" u="sng" dirty="0" smtClean="0">
                <a:solidFill>
                  <a:srgbClr val="49712D"/>
                </a:solidFill>
              </a:rPr>
              <a:t>DARI (document d’analyse du risque infectieux)</a:t>
            </a:r>
            <a:endParaRPr lang="fr-FR" sz="2800" b="1" u="sng" dirty="0">
              <a:solidFill>
                <a:srgbClr val="49712D"/>
              </a:solidFill>
            </a:endParaRPr>
          </a:p>
          <a:p>
            <a:pPr marL="171450" indent="-171450" algn="just">
              <a:buFont typeface="Wingdings" panose="05000000000000000000" pitchFamily="2" charset="2"/>
              <a:buChar char="ü"/>
            </a:pPr>
            <a:endParaRPr lang="fr-FR" sz="1200" b="1" dirty="0" smtClean="0">
              <a:solidFill>
                <a:srgbClr val="8DC63F"/>
              </a:solidFill>
            </a:endParaRPr>
          </a:p>
          <a:p>
            <a:pPr marL="457200" indent="-457200" algn="just">
              <a:buFont typeface="Arial" panose="020B0604020202020204" pitchFamily="34" charset="0"/>
              <a:buChar char="•"/>
            </a:pPr>
            <a:r>
              <a:rPr lang="fr-FR" sz="2800" dirty="0" smtClean="0"/>
              <a:t>Le DARI  comprend l’auto-évaluation du Risque Infectieux, la rédaction d’un plan d’actions et une communication auprès du personnel</a:t>
            </a:r>
          </a:p>
          <a:p>
            <a:pPr marL="457200" indent="-457200" algn="just">
              <a:buFont typeface="Arial" panose="020B0604020202020204" pitchFamily="34" charset="0"/>
              <a:buChar char="•"/>
            </a:pPr>
            <a:r>
              <a:rPr lang="fr-FR" sz="2800" b="1" dirty="0" smtClean="0">
                <a:solidFill>
                  <a:schemeClr val="accent6">
                    <a:lumMod val="75000"/>
                  </a:schemeClr>
                </a:solidFill>
              </a:rPr>
              <a:t>Deux tiers des ESMS soit 61% (106</a:t>
            </a:r>
            <a:r>
              <a:rPr lang="fr-FR" sz="2800" dirty="0" smtClean="0"/>
              <a:t> </a:t>
            </a:r>
            <a:r>
              <a:rPr lang="fr-FR" sz="2800" b="1" dirty="0" smtClean="0">
                <a:solidFill>
                  <a:srgbClr val="49712D"/>
                </a:solidFill>
              </a:rPr>
              <a:t>parmi </a:t>
            </a:r>
            <a:r>
              <a:rPr lang="fr-FR" sz="2800" b="1" dirty="0" smtClean="0">
                <a:solidFill>
                  <a:srgbClr val="49712D"/>
                </a:solidFill>
              </a:rPr>
              <a:t>les 175) </a:t>
            </a:r>
            <a:r>
              <a:rPr lang="fr-FR" sz="2800" dirty="0" smtClean="0"/>
              <a:t>n’ont pas rédigé leur DARI</a:t>
            </a:r>
          </a:p>
          <a:p>
            <a:pPr marL="457200" indent="-457200" algn="just">
              <a:buFont typeface="Arial" panose="020B0604020202020204" pitchFamily="34" charset="0"/>
              <a:buChar char="•"/>
            </a:pPr>
            <a:r>
              <a:rPr lang="fr-FR" sz="2800" dirty="0"/>
              <a:t>Parmi les raisons </a:t>
            </a:r>
            <a:r>
              <a:rPr lang="fr-FR" sz="2800" dirty="0" smtClean="0"/>
              <a:t>évoquées </a:t>
            </a:r>
            <a:r>
              <a:rPr lang="fr-FR" sz="2800" dirty="0"/>
              <a:t>: pas de professionnels formés dans l’ESMS, méconnaissance de la procédure et de l’outil, pas de disponibilité des professionnels, peu de  soins ...) </a:t>
            </a:r>
          </a:p>
          <a:p>
            <a:pPr marL="457200" indent="-457200" algn="just">
              <a:buFont typeface="Arial" panose="020B0604020202020204" pitchFamily="34" charset="0"/>
              <a:buChar char="•"/>
            </a:pPr>
            <a:endParaRPr lang="fr-FR" sz="2800" dirty="0" smtClean="0"/>
          </a:p>
          <a:p>
            <a:pPr marL="171450" indent="-171450" algn="just">
              <a:buFont typeface="Wingdings" panose="05000000000000000000" pitchFamily="2" charset="2"/>
              <a:buChar char="ü"/>
            </a:pPr>
            <a:endParaRPr lang="fr-FR" sz="1200" b="1" dirty="0" smtClean="0">
              <a:solidFill>
                <a:srgbClr val="8DC63F"/>
              </a:solidFill>
            </a:endParaRPr>
          </a:p>
          <a:p>
            <a:pPr algn="just"/>
            <a:endParaRPr lang="fr-FR" sz="1600" dirty="0"/>
          </a:p>
        </p:txBody>
      </p:sp>
      <p:sp>
        <p:nvSpPr>
          <p:cNvPr id="131" name="Rectangle 130"/>
          <p:cNvSpPr/>
          <p:nvPr/>
        </p:nvSpPr>
        <p:spPr>
          <a:xfrm>
            <a:off x="464293" y="23647140"/>
            <a:ext cx="13747007" cy="1346460"/>
          </a:xfrm>
          <a:prstGeom prst="rect">
            <a:avLst/>
          </a:prstGeom>
          <a:solidFill>
            <a:srgbClr val="49712D"/>
          </a:solidFill>
          <a:ln>
            <a:noFill/>
          </a:ln>
        </p:spPr>
        <p:style>
          <a:lnRef idx="3">
            <a:schemeClr val="lt1"/>
          </a:lnRef>
          <a:fillRef idx="1">
            <a:schemeClr val="accent4"/>
          </a:fillRef>
          <a:effectRef idx="1">
            <a:schemeClr val="accent4"/>
          </a:effectRef>
          <a:fontRef idx="minor">
            <a:schemeClr val="lt1"/>
          </a:fontRef>
        </p:style>
        <p:txBody>
          <a:bodyPr rtlCol="0" anchor="ctr"/>
          <a:lstStyle/>
          <a:p>
            <a:pPr algn="ctr"/>
            <a:r>
              <a:rPr lang="fr-FR" sz="3600" b="1" dirty="0" smtClean="0"/>
              <a:t>Modalités d’évaluation du Risque Infectieux Associé aux Soins </a:t>
            </a:r>
            <a:endParaRPr lang="fr-FR" sz="3600" b="1" dirty="0"/>
          </a:p>
        </p:txBody>
      </p:sp>
      <p:sp>
        <p:nvSpPr>
          <p:cNvPr id="133" name="Rectangle 132"/>
          <p:cNvSpPr/>
          <p:nvPr/>
        </p:nvSpPr>
        <p:spPr>
          <a:xfrm>
            <a:off x="12194502" y="29035305"/>
            <a:ext cx="3410621" cy="2588959"/>
          </a:xfrm>
          <a:prstGeom prst="rect">
            <a:avLst/>
          </a:prstGeom>
          <a:solidFill>
            <a:schemeClr val="accent6">
              <a:lumMod val="20000"/>
              <a:lumOff val="80000"/>
            </a:schemeClr>
          </a:solidFill>
          <a:ln>
            <a:solidFill>
              <a:srgbClr val="49712D"/>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sz="2600" b="1" dirty="0" smtClean="0">
                <a:solidFill>
                  <a:srgbClr val="49712D"/>
                </a:solidFill>
              </a:rPr>
              <a:t>Les soins complexes le plus  souvent effectués en MAS/FAM </a:t>
            </a:r>
            <a:endParaRPr lang="fr-FR" sz="2600" dirty="0">
              <a:solidFill>
                <a:srgbClr val="49712D"/>
              </a:solidFill>
            </a:endParaRPr>
          </a:p>
        </p:txBody>
      </p:sp>
      <p:sp>
        <p:nvSpPr>
          <p:cNvPr id="134" name="Rectangle 133"/>
          <p:cNvSpPr/>
          <p:nvPr/>
        </p:nvSpPr>
        <p:spPr>
          <a:xfrm>
            <a:off x="12194503" y="32746172"/>
            <a:ext cx="3410620" cy="2618753"/>
          </a:xfrm>
          <a:prstGeom prst="rect">
            <a:avLst/>
          </a:prstGeom>
          <a:solidFill>
            <a:schemeClr val="accent6">
              <a:lumMod val="20000"/>
              <a:lumOff val="80000"/>
            </a:schemeClr>
          </a:solidFill>
          <a:ln>
            <a:solidFill>
              <a:srgbClr val="49712D"/>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sz="2600" b="1" dirty="0" smtClean="0">
                <a:solidFill>
                  <a:srgbClr val="49712D"/>
                </a:solidFill>
              </a:rPr>
              <a:t>Une auto-évaluation du  RI et la rédaction d’un DARI insuffisantes en ESMS PH </a:t>
            </a:r>
            <a:endParaRPr lang="fr-FR" sz="2600" b="1" dirty="0">
              <a:solidFill>
                <a:srgbClr val="49712D"/>
              </a:solidFill>
            </a:endParaRPr>
          </a:p>
        </p:txBody>
      </p:sp>
      <p:sp>
        <p:nvSpPr>
          <p:cNvPr id="136" name="Rectangle 135"/>
          <p:cNvSpPr/>
          <p:nvPr/>
        </p:nvSpPr>
        <p:spPr>
          <a:xfrm>
            <a:off x="16912055" y="26776085"/>
            <a:ext cx="6852635" cy="584775"/>
          </a:xfrm>
          <a:prstGeom prst="rect">
            <a:avLst/>
          </a:prstGeom>
          <a:solidFill>
            <a:schemeClr val="accent6">
              <a:lumMod val="20000"/>
              <a:lumOff val="80000"/>
            </a:schemeClr>
          </a:solidFill>
        </p:spPr>
        <p:txBody>
          <a:bodyPr wrap="square">
            <a:spAutoFit/>
          </a:bodyPr>
          <a:lstStyle/>
          <a:p>
            <a:pPr algn="ctr"/>
            <a:endParaRPr lang="fr-FR" sz="3200" b="1" dirty="0">
              <a:solidFill>
                <a:srgbClr val="094EA2"/>
              </a:solidFill>
            </a:endParaRPr>
          </a:p>
        </p:txBody>
      </p:sp>
      <p:sp>
        <p:nvSpPr>
          <p:cNvPr id="137" name="Rectangle 136"/>
          <p:cNvSpPr/>
          <p:nvPr/>
        </p:nvSpPr>
        <p:spPr>
          <a:xfrm>
            <a:off x="18171409" y="28246889"/>
            <a:ext cx="6027704" cy="1754326"/>
          </a:xfrm>
          <a:prstGeom prst="rect">
            <a:avLst/>
          </a:prstGeom>
        </p:spPr>
        <p:txBody>
          <a:bodyPr wrap="square">
            <a:spAutoFit/>
          </a:bodyPr>
          <a:lstStyle/>
          <a:p>
            <a:pPr algn="ctr"/>
            <a:r>
              <a:rPr lang="fr-FR" sz="3600" b="1" dirty="0">
                <a:solidFill>
                  <a:srgbClr val="094EA2"/>
                </a:solidFill>
              </a:rPr>
              <a:t>Manque de </a:t>
            </a:r>
            <a:r>
              <a:rPr lang="fr-FR" sz="3600" b="1" dirty="0" smtClean="0">
                <a:solidFill>
                  <a:srgbClr val="094EA2"/>
                </a:solidFill>
              </a:rPr>
              <a:t>FORMATION et d’AIDE à l’auto-évaluation </a:t>
            </a:r>
            <a:endParaRPr lang="fr-FR" sz="3600" dirty="0"/>
          </a:p>
          <a:p>
            <a:pPr algn="ctr"/>
            <a:r>
              <a:rPr lang="fr-FR" sz="3600" dirty="0"/>
              <a:t>des </a:t>
            </a:r>
            <a:r>
              <a:rPr lang="fr-FR" sz="3600" dirty="0" smtClean="0"/>
              <a:t>professionnels de santé </a:t>
            </a:r>
            <a:endParaRPr lang="fr-FR" sz="3600" dirty="0"/>
          </a:p>
        </p:txBody>
      </p:sp>
      <p:pic>
        <p:nvPicPr>
          <p:cNvPr id="141" name="Image 14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882090" y="28229169"/>
            <a:ext cx="1176597" cy="1176597"/>
          </a:xfrm>
          <a:prstGeom prst="rect">
            <a:avLst/>
          </a:prstGeom>
        </p:spPr>
      </p:pic>
      <p:pic>
        <p:nvPicPr>
          <p:cNvPr id="143" name="Image 142"/>
          <p:cNvPicPr>
            <a:picLocks noChangeAspect="1"/>
          </p:cNvPicPr>
          <p:nvPr/>
        </p:nvPicPr>
        <p:blipFill rotWithShape="1">
          <a:blip r:embed="rId4" cstate="print">
            <a:extLst>
              <a:ext uri="{28A0092B-C50C-407E-A947-70E740481C1C}">
                <a14:useLocalDpi xmlns:a14="http://schemas.microsoft.com/office/drawing/2010/main" val="0"/>
              </a:ext>
            </a:extLst>
          </a:blip>
          <a:srcRect l="20490" t="28151" r="18970" b="27525"/>
          <a:stretch/>
        </p:blipFill>
        <p:spPr>
          <a:xfrm>
            <a:off x="16976435" y="34639239"/>
            <a:ext cx="1482377" cy="1085309"/>
          </a:xfrm>
          <a:prstGeom prst="rect">
            <a:avLst/>
          </a:prstGeom>
        </p:spPr>
      </p:pic>
      <p:pic>
        <p:nvPicPr>
          <p:cNvPr id="144" name="Image 14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092064" y="30680317"/>
            <a:ext cx="1350689" cy="1319667"/>
          </a:xfrm>
          <a:prstGeom prst="rect">
            <a:avLst/>
          </a:prstGeom>
        </p:spPr>
      </p:pic>
      <p:graphicFrame>
        <p:nvGraphicFramePr>
          <p:cNvPr id="146" name="Graphique 145"/>
          <p:cNvGraphicFramePr>
            <a:graphicFrameLocks/>
          </p:cNvGraphicFramePr>
          <p:nvPr>
            <p:extLst>
              <p:ext uri="{D42A27DB-BD31-4B8C-83A1-F6EECF244321}">
                <p14:modId xmlns:p14="http://schemas.microsoft.com/office/powerpoint/2010/main" val="225544918"/>
              </p:ext>
            </p:extLst>
          </p:nvPr>
        </p:nvGraphicFramePr>
        <p:xfrm>
          <a:off x="23276117" y="26711929"/>
          <a:ext cx="5453741" cy="10930095"/>
        </p:xfrm>
        <a:graphic>
          <a:graphicData uri="http://schemas.openxmlformats.org/drawingml/2006/chart">
            <c:chart xmlns:c="http://schemas.openxmlformats.org/drawingml/2006/chart" xmlns:r="http://schemas.openxmlformats.org/officeDocument/2006/relationships" r:id="rId6"/>
          </a:graphicData>
        </a:graphic>
      </p:graphicFrame>
      <p:pic>
        <p:nvPicPr>
          <p:cNvPr id="147" name="Image 146"/>
          <p:cNvPicPr>
            <a:picLocks noChangeAspect="1"/>
          </p:cNvPicPr>
          <p:nvPr/>
        </p:nvPicPr>
        <p:blipFill>
          <a:blip r:embed="rId7" cstate="print">
            <a:biLevel thresh="25000"/>
            <a:extLst>
              <a:ext uri="{28A0092B-C50C-407E-A947-70E740481C1C}">
                <a14:useLocalDpi xmlns:a14="http://schemas.microsoft.com/office/drawing/2010/main" val="0"/>
              </a:ext>
            </a:extLst>
          </a:blip>
          <a:stretch>
            <a:fillRect/>
          </a:stretch>
        </p:blipFill>
        <p:spPr>
          <a:xfrm>
            <a:off x="26784086" y="33482816"/>
            <a:ext cx="963459" cy="641635"/>
          </a:xfrm>
          <a:prstGeom prst="rect">
            <a:avLst/>
          </a:prstGeom>
        </p:spPr>
      </p:pic>
      <p:pic>
        <p:nvPicPr>
          <p:cNvPr id="148" name="Image 147"/>
          <p:cNvPicPr>
            <a:picLocks noChangeAspect="1"/>
          </p:cNvPicPr>
          <p:nvPr/>
        </p:nvPicPr>
        <p:blipFill>
          <a:blip r:embed="rId8" cstate="print">
            <a:biLevel thresh="25000"/>
            <a:extLst>
              <a:ext uri="{28A0092B-C50C-407E-A947-70E740481C1C}">
                <a14:useLocalDpi xmlns:a14="http://schemas.microsoft.com/office/drawing/2010/main" val="0"/>
              </a:ext>
            </a:extLst>
          </a:blip>
          <a:stretch>
            <a:fillRect/>
          </a:stretch>
        </p:blipFill>
        <p:spPr>
          <a:xfrm>
            <a:off x="26810496" y="34166868"/>
            <a:ext cx="688998" cy="458852"/>
          </a:xfrm>
          <a:prstGeom prst="rect">
            <a:avLst/>
          </a:prstGeom>
        </p:spPr>
      </p:pic>
      <p:pic>
        <p:nvPicPr>
          <p:cNvPr id="149" name="Image 148"/>
          <p:cNvPicPr>
            <a:picLocks noChangeAspect="1"/>
          </p:cNvPicPr>
          <p:nvPr/>
        </p:nvPicPr>
        <p:blipFill>
          <a:blip r:embed="rId9" cstate="print">
            <a:biLevel thresh="25000"/>
            <a:extLst>
              <a:ext uri="{28A0092B-C50C-407E-A947-70E740481C1C}">
                <a14:useLocalDpi xmlns:a14="http://schemas.microsoft.com/office/drawing/2010/main" val="0"/>
              </a:ext>
            </a:extLst>
          </a:blip>
          <a:stretch>
            <a:fillRect/>
          </a:stretch>
        </p:blipFill>
        <p:spPr>
          <a:xfrm>
            <a:off x="26782832" y="34513449"/>
            <a:ext cx="840599" cy="559814"/>
          </a:xfrm>
          <a:prstGeom prst="rect">
            <a:avLst/>
          </a:prstGeom>
        </p:spPr>
      </p:pic>
      <p:sp>
        <p:nvSpPr>
          <p:cNvPr id="156" name="Rectangle 155"/>
          <p:cNvSpPr/>
          <p:nvPr/>
        </p:nvSpPr>
        <p:spPr>
          <a:xfrm>
            <a:off x="25087382" y="25595676"/>
            <a:ext cx="6558529" cy="824349"/>
          </a:xfrm>
          <a:prstGeom prst="rect">
            <a:avLst/>
          </a:prstGeom>
          <a:solidFill>
            <a:srgbClr val="49712D"/>
          </a:solidFill>
          <a:ln>
            <a:noFill/>
          </a:ln>
        </p:spPr>
        <p:style>
          <a:lnRef idx="3">
            <a:schemeClr val="lt1"/>
          </a:lnRef>
          <a:fillRef idx="1">
            <a:schemeClr val="accent4"/>
          </a:fillRef>
          <a:effectRef idx="1">
            <a:schemeClr val="accent4"/>
          </a:effectRef>
          <a:fontRef idx="minor">
            <a:schemeClr val="lt1"/>
          </a:fontRef>
        </p:style>
        <p:txBody>
          <a:bodyPr rtlCol="0" anchor="ctr"/>
          <a:lstStyle/>
          <a:p>
            <a:pPr algn="ctr"/>
            <a:r>
              <a:rPr lang="fr-FR" sz="3600" b="1" dirty="0" smtClean="0"/>
              <a:t>Réponses aux besoins  </a:t>
            </a:r>
            <a:endParaRPr lang="fr-FR" sz="3600" b="1" dirty="0"/>
          </a:p>
        </p:txBody>
      </p:sp>
      <p:sp>
        <p:nvSpPr>
          <p:cNvPr id="159" name="Rectangle 158"/>
          <p:cNvSpPr/>
          <p:nvPr/>
        </p:nvSpPr>
        <p:spPr>
          <a:xfrm>
            <a:off x="16769370" y="23634409"/>
            <a:ext cx="15493470" cy="14489049"/>
          </a:xfrm>
          <a:prstGeom prst="rect">
            <a:avLst/>
          </a:prstGeom>
          <a:noFill/>
          <a:ln>
            <a:solidFill>
              <a:srgbClr val="8DC6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800"/>
          </a:p>
        </p:txBody>
      </p:sp>
      <p:pic>
        <p:nvPicPr>
          <p:cNvPr id="160" name="Image 159"/>
          <p:cNvPicPr>
            <a:picLocks noChangeAspect="1"/>
          </p:cNvPicPr>
          <p:nvPr/>
        </p:nvPicPr>
        <p:blipFill>
          <a:blip r:embed="rId7" cstate="print">
            <a:biLevel thresh="25000"/>
            <a:extLst>
              <a:ext uri="{28A0092B-C50C-407E-A947-70E740481C1C}">
                <a14:useLocalDpi xmlns:a14="http://schemas.microsoft.com/office/drawing/2010/main" val="0"/>
              </a:ext>
            </a:extLst>
          </a:blip>
          <a:stretch>
            <a:fillRect/>
          </a:stretch>
        </p:blipFill>
        <p:spPr>
          <a:xfrm>
            <a:off x="25242683" y="28774732"/>
            <a:ext cx="756000" cy="756000"/>
          </a:xfrm>
          <a:prstGeom prst="rect">
            <a:avLst/>
          </a:prstGeom>
        </p:spPr>
      </p:pic>
      <p:pic>
        <p:nvPicPr>
          <p:cNvPr id="161" name="Image 160"/>
          <p:cNvPicPr>
            <a:picLocks noChangeAspect="1"/>
          </p:cNvPicPr>
          <p:nvPr/>
        </p:nvPicPr>
        <p:blipFill>
          <a:blip r:embed="rId8" cstate="print">
            <a:biLevel thresh="25000"/>
            <a:extLst>
              <a:ext uri="{28A0092B-C50C-407E-A947-70E740481C1C}">
                <a14:useLocalDpi xmlns:a14="http://schemas.microsoft.com/office/drawing/2010/main" val="0"/>
              </a:ext>
            </a:extLst>
          </a:blip>
          <a:stretch>
            <a:fillRect/>
          </a:stretch>
        </p:blipFill>
        <p:spPr>
          <a:xfrm flipH="1" flipV="1">
            <a:off x="25281450" y="31891483"/>
            <a:ext cx="540000" cy="540000"/>
          </a:xfrm>
          <a:prstGeom prst="rect">
            <a:avLst/>
          </a:prstGeom>
        </p:spPr>
      </p:pic>
      <p:pic>
        <p:nvPicPr>
          <p:cNvPr id="162" name="Image 161"/>
          <p:cNvPicPr>
            <a:picLocks noChangeAspect="1"/>
          </p:cNvPicPr>
          <p:nvPr/>
        </p:nvPicPr>
        <p:blipFill>
          <a:blip r:embed="rId9" cstate="print">
            <a:biLevel thresh="25000"/>
            <a:extLst>
              <a:ext uri="{28A0092B-C50C-407E-A947-70E740481C1C}">
                <a14:useLocalDpi xmlns:a14="http://schemas.microsoft.com/office/drawing/2010/main" val="0"/>
              </a:ext>
            </a:extLst>
          </a:blip>
          <a:stretch>
            <a:fillRect/>
          </a:stretch>
        </p:blipFill>
        <p:spPr>
          <a:xfrm>
            <a:off x="25263450" y="33954363"/>
            <a:ext cx="576000" cy="576000"/>
          </a:xfrm>
          <a:prstGeom prst="rect">
            <a:avLst/>
          </a:prstGeom>
        </p:spPr>
      </p:pic>
      <p:sp>
        <p:nvSpPr>
          <p:cNvPr id="163" name="Rectangle 162"/>
          <p:cNvSpPr/>
          <p:nvPr/>
        </p:nvSpPr>
        <p:spPr>
          <a:xfrm>
            <a:off x="24469824" y="26770626"/>
            <a:ext cx="7183141" cy="584775"/>
          </a:xfrm>
          <a:prstGeom prst="rect">
            <a:avLst/>
          </a:prstGeom>
          <a:solidFill>
            <a:schemeClr val="accent6">
              <a:lumMod val="20000"/>
              <a:lumOff val="80000"/>
            </a:schemeClr>
          </a:solidFill>
        </p:spPr>
        <p:txBody>
          <a:bodyPr wrap="square">
            <a:spAutoFit/>
          </a:bodyPr>
          <a:lstStyle/>
          <a:p>
            <a:pPr algn="ctr"/>
            <a:endParaRPr lang="fr-FR" sz="3200" b="1" dirty="0">
              <a:solidFill>
                <a:srgbClr val="094EA2"/>
              </a:solidFill>
            </a:endParaRPr>
          </a:p>
        </p:txBody>
      </p:sp>
      <p:sp>
        <p:nvSpPr>
          <p:cNvPr id="172" name="ZoneTexte 171"/>
          <p:cNvSpPr txBox="1"/>
          <p:nvPr/>
        </p:nvSpPr>
        <p:spPr>
          <a:xfrm>
            <a:off x="12846143" y="37822957"/>
            <a:ext cx="7057950" cy="630942"/>
          </a:xfrm>
          <a:prstGeom prst="rect">
            <a:avLst/>
          </a:prstGeom>
          <a:solidFill>
            <a:srgbClr val="49712D"/>
          </a:solidFill>
        </p:spPr>
        <p:txBody>
          <a:bodyPr wrap="square" rtlCol="0">
            <a:spAutoFit/>
          </a:bodyPr>
          <a:lstStyle/>
          <a:p>
            <a:pPr algn="ctr"/>
            <a:r>
              <a:rPr lang="fr-FR" sz="3500" b="1" dirty="0" smtClean="0">
                <a:solidFill>
                  <a:schemeClr val="bg1"/>
                </a:solidFill>
              </a:rPr>
              <a:t>Conclusion/Perspectives</a:t>
            </a:r>
            <a:endParaRPr lang="fr-FR" sz="3500" b="1" dirty="0">
              <a:solidFill>
                <a:schemeClr val="bg1"/>
              </a:solidFill>
            </a:endParaRPr>
          </a:p>
        </p:txBody>
      </p:sp>
      <p:sp>
        <p:nvSpPr>
          <p:cNvPr id="177" name="Rectangle 176"/>
          <p:cNvSpPr/>
          <p:nvPr/>
        </p:nvSpPr>
        <p:spPr>
          <a:xfrm>
            <a:off x="26481817" y="28306013"/>
            <a:ext cx="5430498" cy="2616101"/>
          </a:xfrm>
          <a:prstGeom prst="rect">
            <a:avLst/>
          </a:prstGeom>
        </p:spPr>
        <p:txBody>
          <a:bodyPr wrap="square">
            <a:spAutoFit/>
          </a:bodyPr>
          <a:lstStyle/>
          <a:p>
            <a:pPr algn="ctr"/>
            <a:endParaRPr lang="fr-FR" sz="3600" b="1" dirty="0" smtClean="0">
              <a:solidFill>
                <a:srgbClr val="8DC63F"/>
              </a:solidFill>
            </a:endParaRPr>
          </a:p>
          <a:p>
            <a:pPr algn="ctr"/>
            <a:r>
              <a:rPr lang="fr-FR" sz="3600" b="1" dirty="0" smtClean="0">
                <a:solidFill>
                  <a:srgbClr val="8DC63F"/>
                </a:solidFill>
              </a:rPr>
              <a:t>Aide à la formation des professionnels </a:t>
            </a:r>
            <a:r>
              <a:rPr lang="fr-FR" sz="2800" dirty="0"/>
              <a:t>pour 135 ESMS PH (90% des FAM- 65% des FAM-IME et 60% des IME </a:t>
            </a:r>
          </a:p>
        </p:txBody>
      </p:sp>
      <p:sp>
        <p:nvSpPr>
          <p:cNvPr id="178" name="Rectangle 177"/>
          <p:cNvSpPr/>
          <p:nvPr/>
        </p:nvSpPr>
        <p:spPr>
          <a:xfrm>
            <a:off x="26642927" y="31922054"/>
            <a:ext cx="5318417" cy="954107"/>
          </a:xfrm>
          <a:prstGeom prst="rect">
            <a:avLst/>
          </a:prstGeom>
        </p:spPr>
        <p:txBody>
          <a:bodyPr wrap="square">
            <a:spAutoFit/>
          </a:bodyPr>
          <a:lstStyle/>
          <a:p>
            <a:pPr algn="ctr"/>
            <a:r>
              <a:rPr lang="fr-FR" sz="2800" b="1" dirty="0" smtClean="0">
                <a:solidFill>
                  <a:schemeClr val="accent5"/>
                </a:solidFill>
              </a:rPr>
              <a:t>Aide à la rédaction d’un plan </a:t>
            </a:r>
            <a:r>
              <a:rPr lang="fr-FR" sz="2800" b="1" dirty="0" smtClean="0">
                <a:solidFill>
                  <a:srgbClr val="0070C0"/>
                </a:solidFill>
              </a:rPr>
              <a:t>d’actions</a:t>
            </a:r>
            <a:r>
              <a:rPr lang="fr-FR" sz="2800" b="1" dirty="0" smtClean="0">
                <a:solidFill>
                  <a:schemeClr val="accent5"/>
                </a:solidFill>
              </a:rPr>
              <a:t> </a:t>
            </a:r>
            <a:r>
              <a:rPr lang="fr-FR" sz="2800" dirty="0" smtClean="0"/>
              <a:t>pour 102 ESMS PH</a:t>
            </a:r>
            <a:endParaRPr lang="fr-FR" sz="2800" dirty="0"/>
          </a:p>
        </p:txBody>
      </p:sp>
      <p:sp>
        <p:nvSpPr>
          <p:cNvPr id="179" name="Rectangle 178"/>
          <p:cNvSpPr/>
          <p:nvPr/>
        </p:nvSpPr>
        <p:spPr>
          <a:xfrm>
            <a:off x="26810294" y="33666643"/>
            <a:ext cx="5234626" cy="1384995"/>
          </a:xfrm>
          <a:prstGeom prst="rect">
            <a:avLst/>
          </a:prstGeom>
        </p:spPr>
        <p:txBody>
          <a:bodyPr wrap="square">
            <a:spAutoFit/>
          </a:bodyPr>
          <a:lstStyle/>
          <a:p>
            <a:pPr algn="ctr"/>
            <a:r>
              <a:rPr lang="fr-FR" sz="2800" b="1" dirty="0" smtClean="0">
                <a:solidFill>
                  <a:schemeClr val="accent4"/>
                </a:solidFill>
              </a:rPr>
              <a:t>Aide à l’auto-évaluation du RI </a:t>
            </a:r>
            <a:r>
              <a:rPr lang="fr-FR" sz="2800" dirty="0" smtClean="0"/>
              <a:t>pour </a:t>
            </a:r>
            <a:r>
              <a:rPr lang="fr-FR" sz="2800" dirty="0" smtClean="0"/>
              <a:t>99</a:t>
            </a:r>
            <a:r>
              <a:rPr lang="fr-FR" sz="2800" dirty="0" smtClean="0">
                <a:solidFill>
                  <a:srgbClr val="FF0000"/>
                </a:solidFill>
              </a:rPr>
              <a:t> </a:t>
            </a:r>
            <a:r>
              <a:rPr lang="fr-FR" sz="2800" dirty="0" smtClean="0"/>
              <a:t>ESMS </a:t>
            </a:r>
            <a:r>
              <a:rPr lang="fr-FR" sz="2800" dirty="0"/>
              <a:t>PH </a:t>
            </a:r>
          </a:p>
          <a:p>
            <a:pPr algn="ctr"/>
            <a:endParaRPr lang="fr-FR" sz="2800" b="1" dirty="0">
              <a:solidFill>
                <a:schemeClr val="accent4"/>
              </a:solidFill>
            </a:endParaRPr>
          </a:p>
        </p:txBody>
      </p:sp>
      <p:sp>
        <p:nvSpPr>
          <p:cNvPr id="181" name="Rectangle 180"/>
          <p:cNvSpPr/>
          <p:nvPr/>
        </p:nvSpPr>
        <p:spPr>
          <a:xfrm>
            <a:off x="26782832" y="36485147"/>
            <a:ext cx="5588169" cy="954107"/>
          </a:xfrm>
          <a:prstGeom prst="rect">
            <a:avLst/>
          </a:prstGeom>
        </p:spPr>
        <p:txBody>
          <a:bodyPr wrap="square">
            <a:spAutoFit/>
          </a:bodyPr>
          <a:lstStyle/>
          <a:p>
            <a:pPr algn="ctr"/>
            <a:r>
              <a:rPr lang="fr-FR" sz="2800" dirty="0">
                <a:solidFill>
                  <a:schemeClr val="accent2"/>
                </a:solidFill>
              </a:rPr>
              <a:t>Aide </a:t>
            </a:r>
            <a:r>
              <a:rPr lang="fr-FR" sz="2800" dirty="0" smtClean="0">
                <a:solidFill>
                  <a:schemeClr val="accent2"/>
                </a:solidFill>
              </a:rPr>
              <a:t>à l’analyse des évènements indésirables </a:t>
            </a:r>
            <a:r>
              <a:rPr lang="fr-FR" sz="2800" dirty="0" smtClean="0"/>
              <a:t>pour 95 ESMS PH</a:t>
            </a:r>
            <a:endParaRPr lang="fr-FR" sz="2800" dirty="0">
              <a:solidFill>
                <a:schemeClr val="accent2"/>
              </a:solidFill>
            </a:endParaRPr>
          </a:p>
        </p:txBody>
      </p:sp>
      <p:sp>
        <p:nvSpPr>
          <p:cNvPr id="183" name="Rectangle 182"/>
          <p:cNvSpPr/>
          <p:nvPr/>
        </p:nvSpPr>
        <p:spPr>
          <a:xfrm>
            <a:off x="25884611" y="27689607"/>
            <a:ext cx="6027704" cy="400110"/>
          </a:xfrm>
          <a:prstGeom prst="rect">
            <a:avLst/>
          </a:prstGeom>
        </p:spPr>
        <p:txBody>
          <a:bodyPr wrap="square">
            <a:spAutoFit/>
          </a:bodyPr>
          <a:lstStyle/>
          <a:p>
            <a:pPr algn="ctr"/>
            <a:r>
              <a:rPr lang="fr-FR" sz="2000" dirty="0" smtClean="0">
                <a:effectLst>
                  <a:outerShdw blurRad="38100" dist="38100" dir="2700000" algn="tl">
                    <a:srgbClr val="000000">
                      <a:alpha val="43137"/>
                    </a:srgbClr>
                  </a:outerShdw>
                </a:effectLst>
              </a:rPr>
              <a:t>en ordre décroissant </a:t>
            </a:r>
            <a:endParaRPr lang="fr-FR" sz="2000" dirty="0">
              <a:effectLst>
                <a:outerShdw blurRad="38100" dist="38100" dir="2700000" algn="tl">
                  <a:srgbClr val="000000">
                    <a:alpha val="43137"/>
                  </a:srgbClr>
                </a:outerShdw>
              </a:effectLst>
            </a:endParaRPr>
          </a:p>
        </p:txBody>
      </p:sp>
      <p:sp>
        <p:nvSpPr>
          <p:cNvPr id="184" name="Rectangle 183"/>
          <p:cNvSpPr/>
          <p:nvPr/>
        </p:nvSpPr>
        <p:spPr>
          <a:xfrm>
            <a:off x="16375118" y="12990927"/>
            <a:ext cx="15340644" cy="2677656"/>
          </a:xfrm>
          <a:prstGeom prst="rect">
            <a:avLst/>
          </a:prstGeom>
        </p:spPr>
        <p:txBody>
          <a:bodyPr wrap="square">
            <a:spAutoFit/>
          </a:bodyPr>
          <a:lstStyle/>
          <a:p>
            <a:pPr marL="457200" indent="-457200" algn="just">
              <a:buFont typeface="Wingdings" panose="05000000000000000000" pitchFamily="2" charset="2"/>
              <a:buChar char="Ø"/>
            </a:pPr>
            <a:r>
              <a:rPr lang="fr-FR" sz="2800" b="1" u="sng" dirty="0">
                <a:latin typeface="Calibri" panose="020F0502020204030204" pitchFamily="34" charset="0"/>
                <a:ea typeface="Times New Roman" panose="02020603050405020304" pitchFamily="18" charset="0"/>
              </a:rPr>
              <a:t>Coexistence de plusieurs modalités d’accueil </a:t>
            </a:r>
            <a:r>
              <a:rPr lang="fr-FR" sz="2800" b="1" u="sng" dirty="0" smtClean="0">
                <a:latin typeface="Calibri" panose="020F0502020204030204" pitchFamily="34" charset="0"/>
                <a:ea typeface="Times New Roman" panose="02020603050405020304" pitchFamily="18" charset="0"/>
              </a:rPr>
              <a:t>: </a:t>
            </a:r>
          </a:p>
          <a:p>
            <a:pPr marL="1999863" lvl="1" indent="-457200" algn="just">
              <a:buFont typeface="Arial"/>
              <a:buChar char="•"/>
            </a:pPr>
            <a:r>
              <a:rPr lang="fr-FR" sz="2800" b="1" dirty="0" smtClean="0">
                <a:solidFill>
                  <a:srgbClr val="49712D"/>
                </a:solidFill>
                <a:ea typeface="Times New Roman" panose="02020603050405020304" pitchFamily="18" charset="0"/>
              </a:rPr>
              <a:t>MAS et FAM </a:t>
            </a:r>
            <a:r>
              <a:rPr lang="fr-FR" sz="2800" b="1" dirty="0">
                <a:solidFill>
                  <a:srgbClr val="49712D"/>
                </a:solidFill>
                <a:ea typeface="Times New Roman" panose="02020603050405020304" pitchFamily="18" charset="0"/>
              </a:rPr>
              <a:t>: </a:t>
            </a:r>
            <a:r>
              <a:rPr lang="fr-FR" sz="2800" dirty="0" smtClean="0">
                <a:ea typeface="Times New Roman" panose="02020603050405020304" pitchFamily="18" charset="0"/>
              </a:rPr>
              <a:t>Internat </a:t>
            </a:r>
            <a:r>
              <a:rPr lang="fr-FR" sz="2800" dirty="0" smtClean="0">
                <a:ea typeface="Times New Roman" panose="02020603050405020304" pitchFamily="18" charset="0"/>
              </a:rPr>
              <a:t>uniquement (64,9%%), </a:t>
            </a:r>
            <a:r>
              <a:rPr lang="fr-FR" sz="2800" dirty="0" smtClean="0">
                <a:ea typeface="Times New Roman" panose="02020603050405020304" pitchFamily="18" charset="0"/>
              </a:rPr>
              <a:t>accueil </a:t>
            </a:r>
            <a:r>
              <a:rPr lang="fr-FR" sz="2800" dirty="0" smtClean="0">
                <a:ea typeface="Times New Roman" panose="02020603050405020304" pitchFamily="18" charset="0"/>
              </a:rPr>
              <a:t>temporaire en internat (56,2%), et </a:t>
            </a:r>
            <a:r>
              <a:rPr lang="fr-FR" sz="2800" dirty="0" smtClean="0">
                <a:ea typeface="Times New Roman" panose="02020603050405020304" pitchFamily="18" charset="0"/>
              </a:rPr>
              <a:t>internat </a:t>
            </a:r>
            <a:r>
              <a:rPr lang="fr-FR" sz="2800" dirty="0" smtClean="0">
                <a:ea typeface="Times New Roman" panose="02020603050405020304" pitchFamily="18" charset="0"/>
              </a:rPr>
              <a:t>et semi-internat (45,4%) </a:t>
            </a:r>
          </a:p>
          <a:p>
            <a:pPr marL="1999863" lvl="1" indent="-457200" algn="just">
              <a:buFont typeface="Arial"/>
              <a:buChar char="•"/>
            </a:pPr>
            <a:r>
              <a:rPr lang="fr-FR" sz="2800" b="1" dirty="0" smtClean="0">
                <a:solidFill>
                  <a:srgbClr val="49712D"/>
                </a:solidFill>
                <a:ea typeface="Times New Roman" panose="02020603050405020304" pitchFamily="18" charset="0"/>
              </a:rPr>
              <a:t>IME/IEM </a:t>
            </a:r>
            <a:r>
              <a:rPr lang="fr-FR" sz="2800" b="1" dirty="0">
                <a:solidFill>
                  <a:srgbClr val="49712D"/>
                </a:solidFill>
                <a:ea typeface="Times New Roman" panose="02020603050405020304" pitchFamily="18" charset="0"/>
              </a:rPr>
              <a:t>: </a:t>
            </a:r>
            <a:r>
              <a:rPr lang="fr-FR" sz="2800" dirty="0">
                <a:ea typeface="Times New Roman" panose="02020603050405020304" pitchFamily="18" charset="0"/>
              </a:rPr>
              <a:t>S</a:t>
            </a:r>
            <a:r>
              <a:rPr lang="fr-FR" sz="2800" dirty="0" smtClean="0">
                <a:ea typeface="Times New Roman" panose="02020603050405020304" pitchFamily="18" charset="0"/>
              </a:rPr>
              <a:t>emi-internat </a:t>
            </a:r>
            <a:r>
              <a:rPr lang="fr-FR" sz="2800" dirty="0">
                <a:ea typeface="Times New Roman" panose="02020603050405020304" pitchFamily="18" charset="0"/>
              </a:rPr>
              <a:t>uniquement </a:t>
            </a:r>
            <a:r>
              <a:rPr lang="fr-FR" sz="2800" dirty="0" smtClean="0">
                <a:ea typeface="Times New Roman" panose="02020603050405020304" pitchFamily="18" charset="0"/>
              </a:rPr>
              <a:t>(52,9%), </a:t>
            </a:r>
            <a:r>
              <a:rPr lang="fr-FR" sz="2800" dirty="0">
                <a:ea typeface="Times New Roman" panose="02020603050405020304" pitchFamily="18" charset="0"/>
              </a:rPr>
              <a:t>en accueil séquentiel en internat </a:t>
            </a:r>
            <a:r>
              <a:rPr lang="fr-FR" sz="2800" dirty="0" smtClean="0">
                <a:ea typeface="Times New Roman" panose="02020603050405020304" pitchFamily="18" charset="0"/>
              </a:rPr>
              <a:t>(28,8%), en accueil temporaire semi-internat (24%), </a:t>
            </a:r>
            <a:r>
              <a:rPr lang="fr-FR" sz="2800" dirty="0">
                <a:ea typeface="Times New Roman" panose="02020603050405020304" pitchFamily="18" charset="0"/>
              </a:rPr>
              <a:t>en accueil séquentiel en semi-internat </a:t>
            </a:r>
            <a:r>
              <a:rPr lang="fr-FR" sz="2800" dirty="0" smtClean="0">
                <a:ea typeface="Times New Roman" panose="02020603050405020304" pitchFamily="18" charset="0"/>
              </a:rPr>
              <a:t>(18,3%) </a:t>
            </a:r>
            <a:r>
              <a:rPr lang="fr-FR" sz="2800" dirty="0">
                <a:ea typeface="Times New Roman" panose="02020603050405020304" pitchFamily="18" charset="0"/>
              </a:rPr>
              <a:t>ainsi que d’autres modalités comme l’externat ou l’accueil de jour </a:t>
            </a:r>
            <a:r>
              <a:rPr lang="fr-FR" sz="2800" dirty="0" smtClean="0">
                <a:ea typeface="Times New Roman" panose="02020603050405020304" pitchFamily="18" charset="0"/>
              </a:rPr>
              <a:t>(37,7%)</a:t>
            </a:r>
            <a:endParaRPr lang="fr-FR" sz="2800" i="1" dirty="0">
              <a:ea typeface="Times New Roman" panose="02020603050405020304" pitchFamily="18" charset="0"/>
            </a:endParaRPr>
          </a:p>
        </p:txBody>
      </p:sp>
      <p:sp>
        <p:nvSpPr>
          <p:cNvPr id="185" name="Rectangle 184"/>
          <p:cNvSpPr/>
          <p:nvPr/>
        </p:nvSpPr>
        <p:spPr>
          <a:xfrm>
            <a:off x="16532070" y="16083400"/>
            <a:ext cx="14042583" cy="523220"/>
          </a:xfrm>
          <a:prstGeom prst="rect">
            <a:avLst/>
          </a:prstGeom>
        </p:spPr>
        <p:txBody>
          <a:bodyPr wrap="square">
            <a:spAutoFit/>
          </a:bodyPr>
          <a:lstStyle/>
          <a:p>
            <a:pPr marL="171450" indent="-171450">
              <a:buFont typeface="Wingdings" panose="05000000000000000000" pitchFamily="2" charset="2"/>
              <a:buChar char="ü"/>
            </a:pPr>
            <a:r>
              <a:rPr lang="fr-FR" sz="2800" b="1" u="sng" dirty="0" smtClean="0">
                <a:ea typeface="Times New Roman" panose="02020603050405020304" pitchFamily="18" charset="0"/>
              </a:rPr>
              <a:t>Des équipes pluri-professionnelles en ESMS PH :  </a:t>
            </a:r>
            <a:endParaRPr lang="fr-FR" sz="2800" b="1" u="sng" dirty="0">
              <a:ea typeface="Times New Roman" panose="02020603050405020304" pitchFamily="18" charset="0"/>
            </a:endParaRPr>
          </a:p>
        </p:txBody>
      </p:sp>
      <p:sp>
        <p:nvSpPr>
          <p:cNvPr id="186" name="Rectangle 185"/>
          <p:cNvSpPr/>
          <p:nvPr/>
        </p:nvSpPr>
        <p:spPr>
          <a:xfrm>
            <a:off x="16911173" y="16902906"/>
            <a:ext cx="6162168" cy="2246769"/>
          </a:xfrm>
          <a:prstGeom prst="rect">
            <a:avLst/>
          </a:prstGeom>
        </p:spPr>
        <p:txBody>
          <a:bodyPr wrap="square">
            <a:spAutoFit/>
          </a:bodyPr>
          <a:lstStyle/>
          <a:p>
            <a:pPr marL="457200" indent="-457200">
              <a:buFont typeface="Arial" panose="020B0604020202020204" pitchFamily="34" charset="0"/>
              <a:buChar char="•"/>
            </a:pPr>
            <a:r>
              <a:rPr lang="fr-FR" sz="2800" b="1" dirty="0" smtClean="0">
                <a:solidFill>
                  <a:srgbClr val="49712D"/>
                </a:solidFill>
              </a:rPr>
              <a:t>85,1%  des établissements </a:t>
            </a:r>
            <a:r>
              <a:rPr lang="fr-FR" sz="2800" dirty="0" smtClean="0"/>
              <a:t>disposent d’un </a:t>
            </a:r>
            <a:r>
              <a:rPr lang="fr-FR" sz="2800" b="1" dirty="0" smtClean="0">
                <a:solidFill>
                  <a:srgbClr val="49712D"/>
                </a:solidFill>
              </a:rPr>
              <a:t>médecin et d’un(e) IDE</a:t>
            </a:r>
          </a:p>
          <a:p>
            <a:pPr marL="457200" indent="-457200">
              <a:buFont typeface="Arial" panose="020B0604020202020204" pitchFamily="34" charset="0"/>
              <a:buChar char="•"/>
            </a:pPr>
            <a:r>
              <a:rPr lang="fr-FR" sz="2800" b="1" dirty="0" smtClean="0">
                <a:solidFill>
                  <a:srgbClr val="49712D"/>
                </a:solidFill>
              </a:rPr>
              <a:t>84,6%</a:t>
            </a:r>
            <a:r>
              <a:rPr lang="fr-FR" sz="2800" b="1" dirty="0" smtClean="0">
                <a:solidFill>
                  <a:schemeClr val="accent1">
                    <a:lumMod val="50000"/>
                  </a:schemeClr>
                </a:solidFill>
              </a:rPr>
              <a:t>  </a:t>
            </a:r>
            <a:r>
              <a:rPr lang="fr-FR" sz="2800" dirty="0" smtClean="0"/>
              <a:t>d’un </a:t>
            </a:r>
            <a:r>
              <a:rPr lang="fr-FR" sz="2800" b="1" dirty="0" smtClean="0">
                <a:solidFill>
                  <a:srgbClr val="49712D"/>
                </a:solidFill>
              </a:rPr>
              <a:t>cadre éducatif</a:t>
            </a:r>
          </a:p>
          <a:p>
            <a:pPr marL="457200" indent="-457200">
              <a:buFont typeface="Arial" panose="020B0604020202020204" pitchFamily="34" charset="0"/>
              <a:buChar char="•"/>
            </a:pPr>
            <a:r>
              <a:rPr lang="fr-FR" sz="2800" b="1" dirty="0" smtClean="0">
                <a:solidFill>
                  <a:srgbClr val="49712D"/>
                </a:solidFill>
              </a:rPr>
              <a:t>49,7% d</a:t>
            </a:r>
            <a:r>
              <a:rPr lang="fr-FR" sz="2800" dirty="0" smtClean="0"/>
              <a:t>’un </a:t>
            </a:r>
            <a:r>
              <a:rPr lang="fr-FR" sz="2800" b="1" dirty="0" smtClean="0">
                <a:solidFill>
                  <a:srgbClr val="49712D"/>
                </a:solidFill>
              </a:rPr>
              <a:t>cadre de soins</a:t>
            </a:r>
          </a:p>
          <a:p>
            <a:pPr algn="ctr"/>
            <a:r>
              <a:rPr lang="fr-FR" sz="2800" b="1" dirty="0" smtClean="0"/>
              <a:t>   </a:t>
            </a:r>
            <a:endParaRPr lang="fr-FR" sz="2800" b="1" dirty="0"/>
          </a:p>
        </p:txBody>
      </p:sp>
      <p:sp>
        <p:nvSpPr>
          <p:cNvPr id="187" name="Rectangle 186"/>
          <p:cNvSpPr/>
          <p:nvPr/>
        </p:nvSpPr>
        <p:spPr>
          <a:xfrm>
            <a:off x="12194502" y="26086398"/>
            <a:ext cx="3420835" cy="2324617"/>
          </a:xfrm>
          <a:prstGeom prst="rect">
            <a:avLst/>
          </a:prstGeom>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2600" b="1" dirty="0" smtClean="0">
                <a:solidFill>
                  <a:srgbClr val="49712D"/>
                </a:solidFill>
              </a:rPr>
              <a:t> Seul 1 établissement sur 2 déclare avoir désigné un référent</a:t>
            </a:r>
            <a:endParaRPr lang="fr-FR" sz="2600" b="1" dirty="0">
              <a:solidFill>
                <a:srgbClr val="49712D"/>
              </a:solidFill>
            </a:endParaRPr>
          </a:p>
        </p:txBody>
      </p:sp>
      <p:sp>
        <p:nvSpPr>
          <p:cNvPr id="84" name="Rectangle 83"/>
          <p:cNvSpPr/>
          <p:nvPr/>
        </p:nvSpPr>
        <p:spPr>
          <a:xfrm>
            <a:off x="17871484" y="25656926"/>
            <a:ext cx="5217326" cy="721584"/>
          </a:xfrm>
          <a:prstGeom prst="rect">
            <a:avLst/>
          </a:prstGeom>
          <a:solidFill>
            <a:srgbClr val="49712D"/>
          </a:solidFill>
          <a:ln>
            <a:noFill/>
          </a:ln>
        </p:spPr>
        <p:style>
          <a:lnRef idx="3">
            <a:schemeClr val="lt1"/>
          </a:lnRef>
          <a:fillRef idx="1">
            <a:schemeClr val="accent4"/>
          </a:fillRef>
          <a:effectRef idx="1">
            <a:schemeClr val="accent4"/>
          </a:effectRef>
          <a:fontRef idx="minor">
            <a:schemeClr val="lt1"/>
          </a:fontRef>
        </p:style>
        <p:txBody>
          <a:bodyPr rtlCol="0" anchor="ctr"/>
          <a:lstStyle/>
          <a:p>
            <a:pPr algn="ctr"/>
            <a:r>
              <a:rPr lang="fr-FR" sz="3600" b="1" dirty="0" smtClean="0"/>
              <a:t>Difficultés identifiées </a:t>
            </a:r>
            <a:endParaRPr lang="fr-FR" sz="3600" b="1" dirty="0"/>
          </a:p>
        </p:txBody>
      </p:sp>
      <p:sp>
        <p:nvSpPr>
          <p:cNvPr id="12" name="Flèche droite 11"/>
          <p:cNvSpPr/>
          <p:nvPr/>
        </p:nvSpPr>
        <p:spPr>
          <a:xfrm>
            <a:off x="23505197" y="25656903"/>
            <a:ext cx="1224757" cy="721630"/>
          </a:xfrm>
          <a:prstGeom prst="rightArrow">
            <a:avLst/>
          </a:prstGeom>
          <a:solidFill>
            <a:srgbClr val="49712D"/>
          </a:solidFill>
          <a:ln>
            <a:solidFill>
              <a:srgbClr val="4971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9" name="Rectangle 88"/>
          <p:cNvSpPr/>
          <p:nvPr/>
        </p:nvSpPr>
        <p:spPr>
          <a:xfrm>
            <a:off x="18147652" y="23604417"/>
            <a:ext cx="14115187" cy="1167510"/>
          </a:xfrm>
          <a:prstGeom prst="rect">
            <a:avLst/>
          </a:prstGeom>
          <a:solidFill>
            <a:srgbClr val="49712D"/>
          </a:solidFill>
          <a:ln>
            <a:noFill/>
          </a:ln>
        </p:spPr>
        <p:style>
          <a:lnRef idx="3">
            <a:schemeClr val="lt1"/>
          </a:lnRef>
          <a:fillRef idx="1">
            <a:schemeClr val="accent4"/>
          </a:fillRef>
          <a:effectRef idx="1">
            <a:schemeClr val="accent4"/>
          </a:effectRef>
          <a:fontRef idx="minor">
            <a:schemeClr val="lt1"/>
          </a:fontRef>
        </p:style>
        <p:txBody>
          <a:bodyPr rtlCol="0" anchor="ctr"/>
          <a:lstStyle/>
          <a:p>
            <a:pPr algn="ctr"/>
            <a:r>
              <a:rPr lang="fr-FR" sz="3600" b="1" dirty="0"/>
              <a:t>Axes d’amélioration</a:t>
            </a:r>
          </a:p>
        </p:txBody>
      </p:sp>
      <p:sp>
        <p:nvSpPr>
          <p:cNvPr id="90" name="Rectangle 89"/>
          <p:cNvSpPr/>
          <p:nvPr/>
        </p:nvSpPr>
        <p:spPr>
          <a:xfrm>
            <a:off x="18576767" y="30668995"/>
            <a:ext cx="5192496" cy="2923877"/>
          </a:xfrm>
          <a:prstGeom prst="rect">
            <a:avLst/>
          </a:prstGeom>
        </p:spPr>
        <p:txBody>
          <a:bodyPr wrap="square">
            <a:spAutoFit/>
          </a:bodyPr>
          <a:lstStyle/>
          <a:p>
            <a:pPr algn="ctr"/>
            <a:r>
              <a:rPr lang="fr-FR" sz="4000" b="1" dirty="0">
                <a:solidFill>
                  <a:srgbClr val="094EA2"/>
                </a:solidFill>
              </a:rPr>
              <a:t>SOUS-EFFECTIF </a:t>
            </a:r>
          </a:p>
          <a:p>
            <a:pPr algn="ctr"/>
            <a:r>
              <a:rPr lang="fr-FR" sz="3600" dirty="0"/>
              <a:t>manque de professionnels </a:t>
            </a:r>
            <a:r>
              <a:rPr lang="fr-FR" sz="3600" dirty="0" smtClean="0"/>
              <a:t>permettant de s’investir dans le </a:t>
            </a:r>
            <a:r>
              <a:rPr lang="fr-FR" sz="3600" dirty="0"/>
              <a:t>champ du Risque Infectieux</a:t>
            </a:r>
          </a:p>
        </p:txBody>
      </p:sp>
      <p:pic>
        <p:nvPicPr>
          <p:cNvPr id="91" name="Image 90"/>
          <p:cNvPicPr>
            <a:picLocks noChangeAspect="1"/>
          </p:cNvPicPr>
          <p:nvPr/>
        </p:nvPicPr>
        <p:blipFill rotWithShape="1">
          <a:blip r:embed="rId10" cstate="print">
            <a:extLst>
              <a:ext uri="{28A0092B-C50C-407E-A947-70E740481C1C}">
                <a14:useLocalDpi xmlns:a14="http://schemas.microsoft.com/office/drawing/2010/main" val="0"/>
              </a:ext>
            </a:extLst>
          </a:blip>
          <a:srcRect l="6405" t="9783" r="4693" b="11470"/>
          <a:stretch/>
        </p:blipFill>
        <p:spPr>
          <a:xfrm>
            <a:off x="940178" y="831293"/>
            <a:ext cx="4284377" cy="2471761"/>
          </a:xfrm>
          <a:prstGeom prst="rect">
            <a:avLst/>
          </a:prstGeom>
        </p:spPr>
      </p:pic>
      <p:pic>
        <p:nvPicPr>
          <p:cNvPr id="16" name="Image 15"/>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7553628" y="737486"/>
            <a:ext cx="3733683" cy="2650132"/>
          </a:xfrm>
          <a:prstGeom prst="rect">
            <a:avLst/>
          </a:prstGeom>
          <a:solidFill>
            <a:schemeClr val="bg1"/>
          </a:solidFill>
        </p:spPr>
      </p:pic>
      <p:graphicFrame>
        <p:nvGraphicFramePr>
          <p:cNvPr id="18" name="Diagramme 17"/>
          <p:cNvGraphicFramePr/>
          <p:nvPr>
            <p:extLst>
              <p:ext uri="{D42A27DB-BD31-4B8C-83A1-F6EECF244321}">
                <p14:modId xmlns:p14="http://schemas.microsoft.com/office/powerpoint/2010/main" val="11526702"/>
              </p:ext>
            </p:extLst>
          </p:nvPr>
        </p:nvGraphicFramePr>
        <p:xfrm>
          <a:off x="13194738" y="20754315"/>
          <a:ext cx="6674665" cy="566886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3" name="ZoneTexte 2"/>
          <p:cNvSpPr txBox="1"/>
          <p:nvPr/>
        </p:nvSpPr>
        <p:spPr>
          <a:xfrm>
            <a:off x="5456903" y="397533"/>
            <a:ext cx="21353593" cy="2308324"/>
          </a:xfrm>
          <a:prstGeom prst="rect">
            <a:avLst/>
          </a:prstGeom>
          <a:noFill/>
        </p:spPr>
        <p:txBody>
          <a:bodyPr wrap="square" rtlCol="0">
            <a:spAutoFit/>
          </a:bodyPr>
          <a:lstStyle/>
          <a:p>
            <a:pPr algn="ctr"/>
            <a:r>
              <a:rPr lang="fr-FR" sz="7200" b="1" dirty="0" smtClean="0">
                <a:solidFill>
                  <a:schemeClr val="bg1"/>
                </a:solidFill>
              </a:rPr>
              <a:t>Infections Associées aux Soins (IAS) en ESMS Handicap en IDF- Résultats d’une enquête régionale</a:t>
            </a:r>
            <a:endParaRPr lang="fr-FR" sz="7200" b="1" dirty="0">
              <a:solidFill>
                <a:schemeClr val="bg1"/>
              </a:solidFill>
            </a:endParaRPr>
          </a:p>
        </p:txBody>
      </p:sp>
      <p:sp>
        <p:nvSpPr>
          <p:cNvPr id="7" name="ZoneTexte 6"/>
          <p:cNvSpPr txBox="1"/>
          <p:nvPr/>
        </p:nvSpPr>
        <p:spPr>
          <a:xfrm>
            <a:off x="4923359" y="3082168"/>
            <a:ext cx="21709671" cy="646331"/>
          </a:xfrm>
          <a:prstGeom prst="rect">
            <a:avLst/>
          </a:prstGeom>
          <a:noFill/>
        </p:spPr>
        <p:txBody>
          <a:bodyPr wrap="square" rtlCol="0">
            <a:spAutoFit/>
          </a:bodyPr>
          <a:lstStyle/>
          <a:p>
            <a:pPr algn="ctr"/>
            <a:r>
              <a:rPr lang="fr-FR" sz="3600" dirty="0" smtClean="0">
                <a:solidFill>
                  <a:schemeClr val="bg1"/>
                </a:solidFill>
              </a:rPr>
              <a:t>ARDOIN Alexis</a:t>
            </a:r>
            <a:r>
              <a:rPr lang="fr-FR" sz="3600" baseline="30000" dirty="0" smtClean="0">
                <a:solidFill>
                  <a:schemeClr val="bg1"/>
                </a:solidFill>
              </a:rPr>
              <a:t>1</a:t>
            </a:r>
            <a:r>
              <a:rPr lang="fr-FR" sz="3600" dirty="0" smtClean="0">
                <a:solidFill>
                  <a:schemeClr val="bg1"/>
                </a:solidFill>
              </a:rPr>
              <a:t>, KECLARD Fiona², REY-QUINIO Catherine², DANCIN Valérie</a:t>
            </a:r>
            <a:r>
              <a:rPr lang="fr-FR" sz="3600" baseline="30000" dirty="0">
                <a:solidFill>
                  <a:schemeClr val="bg1"/>
                </a:solidFill>
              </a:rPr>
              <a:t>3</a:t>
            </a:r>
            <a:r>
              <a:rPr lang="fr-FR" sz="3600" dirty="0" smtClean="0">
                <a:solidFill>
                  <a:schemeClr val="bg1"/>
                </a:solidFill>
              </a:rPr>
              <a:t>, SERINGE Elise</a:t>
            </a:r>
            <a:r>
              <a:rPr lang="fr-FR" sz="3600" baseline="30000" dirty="0" smtClean="0">
                <a:solidFill>
                  <a:schemeClr val="bg1"/>
                </a:solidFill>
              </a:rPr>
              <a:t>3,</a:t>
            </a:r>
            <a:r>
              <a:rPr lang="fr-FR" sz="3600" dirty="0" smtClean="0">
                <a:solidFill>
                  <a:schemeClr val="bg1"/>
                </a:solidFill>
              </a:rPr>
              <a:t> YAMANI Estelle</a:t>
            </a:r>
            <a:r>
              <a:rPr lang="fr-FR" sz="3600" baseline="30000" dirty="0" smtClean="0">
                <a:solidFill>
                  <a:schemeClr val="bg1"/>
                </a:solidFill>
              </a:rPr>
              <a:t>1</a:t>
            </a:r>
            <a:r>
              <a:rPr lang="fr-FR" sz="3600" dirty="0" smtClean="0">
                <a:solidFill>
                  <a:schemeClr val="bg1"/>
                </a:solidFill>
              </a:rPr>
              <a:t>  </a:t>
            </a:r>
            <a:endParaRPr lang="fr-FR" sz="3600" dirty="0">
              <a:solidFill>
                <a:schemeClr val="bg1"/>
              </a:solidFill>
            </a:endParaRPr>
          </a:p>
        </p:txBody>
      </p:sp>
      <p:sp>
        <p:nvSpPr>
          <p:cNvPr id="79" name="Rectangle 78"/>
          <p:cNvSpPr/>
          <p:nvPr/>
        </p:nvSpPr>
        <p:spPr>
          <a:xfrm>
            <a:off x="26672424" y="35267792"/>
            <a:ext cx="5588169" cy="954107"/>
          </a:xfrm>
          <a:prstGeom prst="rect">
            <a:avLst/>
          </a:prstGeom>
        </p:spPr>
        <p:txBody>
          <a:bodyPr wrap="square">
            <a:spAutoFit/>
          </a:bodyPr>
          <a:lstStyle/>
          <a:p>
            <a:pPr algn="ctr"/>
            <a:r>
              <a:rPr lang="fr-FR" sz="2800" b="1" dirty="0" smtClean="0">
                <a:solidFill>
                  <a:schemeClr val="bg2">
                    <a:lumMod val="25000"/>
                  </a:schemeClr>
                </a:solidFill>
              </a:rPr>
              <a:t>Aide à la rédaction d’un DARI </a:t>
            </a:r>
          </a:p>
          <a:p>
            <a:pPr algn="ctr"/>
            <a:r>
              <a:rPr lang="fr-FR" sz="2800" dirty="0" smtClean="0"/>
              <a:t>pour 97 ESMS PH</a:t>
            </a:r>
            <a:endParaRPr lang="fr-FR" sz="2800" dirty="0">
              <a:solidFill>
                <a:schemeClr val="bg2">
                  <a:lumMod val="25000"/>
                </a:schemeClr>
              </a:solidFill>
            </a:endParaRPr>
          </a:p>
        </p:txBody>
      </p:sp>
      <p:sp>
        <p:nvSpPr>
          <p:cNvPr id="80" name="Rectangle 79"/>
          <p:cNvSpPr/>
          <p:nvPr/>
        </p:nvSpPr>
        <p:spPr>
          <a:xfrm>
            <a:off x="18382346" y="34524219"/>
            <a:ext cx="6078273" cy="1200329"/>
          </a:xfrm>
          <a:prstGeom prst="rect">
            <a:avLst/>
          </a:prstGeom>
        </p:spPr>
        <p:txBody>
          <a:bodyPr wrap="square">
            <a:spAutoFit/>
          </a:bodyPr>
          <a:lstStyle/>
          <a:p>
            <a:pPr algn="ctr"/>
            <a:r>
              <a:rPr lang="fr-FR" sz="3600" b="1" dirty="0" smtClean="0">
                <a:solidFill>
                  <a:srgbClr val="094EA2"/>
                </a:solidFill>
              </a:rPr>
              <a:t>SENSIBILISATION insuffisante </a:t>
            </a:r>
          </a:p>
          <a:p>
            <a:pPr algn="ctr"/>
            <a:r>
              <a:rPr lang="fr-FR" sz="3600" dirty="0" smtClean="0"/>
              <a:t>aux précautions </a:t>
            </a:r>
            <a:r>
              <a:rPr lang="fr-FR" sz="3600" dirty="0" smtClean="0"/>
              <a:t>standard </a:t>
            </a:r>
            <a:endParaRPr lang="fr-FR" sz="3600" dirty="0"/>
          </a:p>
        </p:txBody>
      </p:sp>
      <p:sp>
        <p:nvSpPr>
          <p:cNvPr id="6" name="ZoneTexte 5"/>
          <p:cNvSpPr txBox="1"/>
          <p:nvPr/>
        </p:nvSpPr>
        <p:spPr>
          <a:xfrm>
            <a:off x="9027564" y="3723592"/>
            <a:ext cx="12981284" cy="461665"/>
          </a:xfrm>
          <a:prstGeom prst="rect">
            <a:avLst/>
          </a:prstGeom>
          <a:noFill/>
        </p:spPr>
        <p:txBody>
          <a:bodyPr wrap="square" rtlCol="0">
            <a:spAutoFit/>
          </a:bodyPr>
          <a:lstStyle/>
          <a:p>
            <a:pPr algn="ctr"/>
            <a:r>
              <a:rPr lang="fr-FR" sz="2400" dirty="0" smtClean="0">
                <a:solidFill>
                  <a:schemeClr val="bg1"/>
                </a:solidFill>
              </a:rPr>
              <a:t>Direction de la veille sanitaire</a:t>
            </a:r>
            <a:r>
              <a:rPr lang="fr-FR" sz="2400" baseline="30000" dirty="0" smtClean="0">
                <a:solidFill>
                  <a:schemeClr val="bg1"/>
                </a:solidFill>
              </a:rPr>
              <a:t>1</a:t>
            </a:r>
            <a:r>
              <a:rPr lang="fr-FR" sz="2400" dirty="0" smtClean="0">
                <a:solidFill>
                  <a:schemeClr val="bg1"/>
                </a:solidFill>
              </a:rPr>
              <a:t>, Direction de l’autonomie (ARS IDF)² - </a:t>
            </a:r>
            <a:r>
              <a:rPr lang="fr-FR" sz="2400" dirty="0" err="1" smtClean="0">
                <a:solidFill>
                  <a:schemeClr val="bg1"/>
                </a:solidFill>
              </a:rPr>
              <a:t>CPias</a:t>
            </a:r>
            <a:r>
              <a:rPr lang="fr-FR" sz="2400" dirty="0" smtClean="0">
                <a:solidFill>
                  <a:schemeClr val="bg1"/>
                </a:solidFill>
              </a:rPr>
              <a:t>  IDF</a:t>
            </a:r>
            <a:r>
              <a:rPr lang="fr-FR" sz="2400" baseline="30000" dirty="0" smtClean="0">
                <a:solidFill>
                  <a:schemeClr val="bg1"/>
                </a:solidFill>
              </a:rPr>
              <a:t>3</a:t>
            </a:r>
            <a:endParaRPr lang="fr-FR" sz="2400" dirty="0">
              <a:solidFill>
                <a:schemeClr val="bg1"/>
              </a:solidFill>
            </a:endParaRPr>
          </a:p>
        </p:txBody>
      </p:sp>
      <p:graphicFrame>
        <p:nvGraphicFramePr>
          <p:cNvPr id="75" name="Graphique 74"/>
          <p:cNvGraphicFramePr/>
          <p:nvPr>
            <p:extLst>
              <p:ext uri="{D42A27DB-BD31-4B8C-83A1-F6EECF244321}">
                <p14:modId xmlns:p14="http://schemas.microsoft.com/office/powerpoint/2010/main" val="1794579044"/>
              </p:ext>
            </p:extLst>
          </p:nvPr>
        </p:nvGraphicFramePr>
        <p:xfrm>
          <a:off x="3724797" y="14520938"/>
          <a:ext cx="7171803" cy="4062787"/>
        </p:xfrm>
        <a:graphic>
          <a:graphicData uri="http://schemas.openxmlformats.org/drawingml/2006/chart">
            <c:chart xmlns:c="http://schemas.openxmlformats.org/drawingml/2006/chart" xmlns:r="http://schemas.openxmlformats.org/officeDocument/2006/relationships" r:id="rId17"/>
          </a:graphicData>
        </a:graphic>
      </p:graphicFrame>
      <p:sp>
        <p:nvSpPr>
          <p:cNvPr id="11" name="Rectangle 10"/>
          <p:cNvSpPr/>
          <p:nvPr/>
        </p:nvSpPr>
        <p:spPr>
          <a:xfrm>
            <a:off x="2093186" y="20044685"/>
            <a:ext cx="12291720" cy="529569"/>
          </a:xfrm>
          <a:prstGeom prst="rect">
            <a:avLst/>
          </a:prstGeom>
        </p:spPr>
        <p:txBody>
          <a:bodyPr wrap="square">
            <a:spAutoFit/>
          </a:bodyPr>
          <a:lstStyle/>
          <a:p>
            <a:pPr algn="ctr">
              <a:lnSpc>
                <a:spcPct val="110000"/>
              </a:lnSpc>
              <a:spcBef>
                <a:spcPts val="600"/>
              </a:spcBef>
              <a:spcAft>
                <a:spcPts val="300"/>
              </a:spcAft>
            </a:pPr>
            <a:endParaRPr lang="fr-FR" sz="280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76" name="Rectangle 75"/>
          <p:cNvSpPr/>
          <p:nvPr/>
        </p:nvSpPr>
        <p:spPr>
          <a:xfrm>
            <a:off x="24803020" y="16247572"/>
            <a:ext cx="6741775" cy="4832092"/>
          </a:xfrm>
          <a:prstGeom prst="rect">
            <a:avLst/>
          </a:prstGeom>
        </p:spPr>
        <p:txBody>
          <a:bodyPr wrap="square">
            <a:spAutoFit/>
          </a:bodyPr>
          <a:lstStyle/>
          <a:p>
            <a:r>
              <a:rPr lang="fr-FR" sz="2800" b="1" dirty="0" smtClean="0"/>
              <a:t>MAIS un manque de professionnels déclaré par 141 ESMS PH (soit 80% des répondeurs)</a:t>
            </a:r>
          </a:p>
          <a:p>
            <a:pPr marL="457200" indent="-457200">
              <a:buFont typeface="Arial" panose="020B0604020202020204" pitchFamily="34" charset="0"/>
              <a:buChar char="•"/>
            </a:pPr>
            <a:r>
              <a:rPr lang="fr-FR" sz="2800" dirty="0" smtClean="0"/>
              <a:t>Ce sont les </a:t>
            </a:r>
            <a:r>
              <a:rPr lang="fr-FR" sz="2800" b="1" dirty="0" smtClean="0">
                <a:solidFill>
                  <a:schemeClr val="accent6">
                    <a:lumMod val="75000"/>
                  </a:schemeClr>
                </a:solidFill>
              </a:rPr>
              <a:t>cadres de santé / IDEC </a:t>
            </a:r>
            <a:r>
              <a:rPr lang="fr-FR" sz="2800" dirty="0" smtClean="0"/>
              <a:t>qui font le plus défaut (88 ESMS), puis les chefs de service (17) et médecin (26). Tous disposent par contre d’un directeur  </a:t>
            </a:r>
          </a:p>
          <a:p>
            <a:pPr marL="457200" indent="-457200">
              <a:buFont typeface="Arial" panose="020B0604020202020204" pitchFamily="34" charset="0"/>
              <a:buChar char="•"/>
            </a:pPr>
            <a:r>
              <a:rPr lang="fr-FR" sz="2800" dirty="0" smtClean="0"/>
              <a:t>L’absence </a:t>
            </a:r>
            <a:r>
              <a:rPr lang="fr-FR" sz="2800" dirty="0"/>
              <a:t>de professionnels est plus importante en IME (</a:t>
            </a:r>
            <a:r>
              <a:rPr lang="fr-FR" sz="2800" dirty="0" smtClean="0"/>
              <a:t>63  </a:t>
            </a:r>
            <a:r>
              <a:rPr lang="fr-FR" sz="2800" dirty="0"/>
              <a:t>établissements sur 141, 45%), puis en FAM (49 sur 141, 35%), et enfin en MAS (28 sur 141, 20%).</a:t>
            </a:r>
            <a:endParaRPr lang="fr-FR" sz="2800" b="1" dirty="0" smtClean="0">
              <a:solidFill>
                <a:srgbClr val="49712D"/>
              </a:solidFill>
            </a:endParaRPr>
          </a:p>
          <a:p>
            <a:r>
              <a:rPr lang="fr-FR" sz="2800" b="1" dirty="0" smtClean="0"/>
              <a:t>   </a:t>
            </a:r>
            <a:endParaRPr lang="fr-FR" sz="2800" b="1" dirty="0"/>
          </a:p>
        </p:txBody>
      </p:sp>
      <p:sp>
        <p:nvSpPr>
          <p:cNvPr id="4" name="Flèche droite 3"/>
          <p:cNvSpPr/>
          <p:nvPr/>
        </p:nvSpPr>
        <p:spPr>
          <a:xfrm>
            <a:off x="23111425" y="17790221"/>
            <a:ext cx="908852" cy="463430"/>
          </a:xfrm>
          <a:prstGeom prst="rightArrow">
            <a:avLst/>
          </a:prstGeom>
          <a:solidFill>
            <a:srgbClr val="49712D"/>
          </a:solidFill>
          <a:ln>
            <a:solidFill>
              <a:srgbClr val="4971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8" name="Rectangle 77"/>
          <p:cNvSpPr/>
          <p:nvPr/>
        </p:nvSpPr>
        <p:spPr>
          <a:xfrm>
            <a:off x="668139" y="18832148"/>
            <a:ext cx="15393232" cy="4401205"/>
          </a:xfrm>
          <a:prstGeom prst="rect">
            <a:avLst/>
          </a:prstGeom>
        </p:spPr>
        <p:txBody>
          <a:bodyPr wrap="square">
            <a:spAutoFit/>
          </a:bodyPr>
          <a:lstStyle/>
          <a:p>
            <a:pPr marL="171450" indent="-171450">
              <a:buFont typeface="Wingdings" panose="05000000000000000000" pitchFamily="2" charset="2"/>
              <a:buChar char="ü"/>
            </a:pPr>
            <a:r>
              <a:rPr lang="fr-FR" sz="2800" b="1" u="sng" dirty="0">
                <a:latin typeface="Calibri" panose="020F0502020204030204" pitchFamily="34" charset="0"/>
                <a:ea typeface="Times New Roman" panose="02020603050405020304" pitchFamily="18" charset="0"/>
              </a:rPr>
              <a:t>Hétérogénéité de la population accueillie : </a:t>
            </a:r>
          </a:p>
          <a:p>
            <a:pPr marL="457200" indent="-457200" algn="just">
              <a:buFont typeface="Arial"/>
              <a:buChar char="•"/>
            </a:pPr>
            <a:r>
              <a:rPr lang="fr-FR" sz="2800" b="1" dirty="0" smtClean="0">
                <a:solidFill>
                  <a:srgbClr val="49712D"/>
                </a:solidFill>
                <a:latin typeface="Calibri" panose="020F0502020204030204" pitchFamily="34" charset="0"/>
                <a:ea typeface="Times New Roman" panose="02020603050405020304" pitchFamily="18" charset="0"/>
              </a:rPr>
              <a:t>Nombre </a:t>
            </a:r>
            <a:r>
              <a:rPr lang="fr-FR" sz="2800" b="1" dirty="0">
                <a:solidFill>
                  <a:srgbClr val="49712D"/>
                </a:solidFill>
                <a:latin typeface="Calibri" panose="020F0502020204030204" pitchFamily="34" charset="0"/>
                <a:ea typeface="Times New Roman" panose="02020603050405020304" pitchFamily="18" charset="0"/>
              </a:rPr>
              <a:t>moyen de personnes accueillies </a:t>
            </a:r>
            <a:r>
              <a:rPr lang="fr-FR" sz="2800" b="1" dirty="0" smtClean="0">
                <a:solidFill>
                  <a:srgbClr val="49712D"/>
                </a:solidFill>
                <a:latin typeface="Calibri" panose="020F0502020204030204" pitchFamily="34" charset="0"/>
                <a:ea typeface="Times New Roman" panose="02020603050405020304" pitchFamily="18" charset="0"/>
              </a:rPr>
              <a:t>: </a:t>
            </a:r>
            <a:r>
              <a:rPr lang="fr-FR" sz="2800" b="1" dirty="0" smtClean="0">
                <a:latin typeface="Calibri" panose="020F0502020204030204" pitchFamily="34" charset="0"/>
                <a:ea typeface="Times New Roman" panose="02020603050405020304" pitchFamily="18" charset="0"/>
              </a:rPr>
              <a:t>60 en IME, 36 en FAM, 41 en MAS et 83 en IEM</a:t>
            </a:r>
            <a:endParaRPr lang="fr-FR" sz="2800" dirty="0">
              <a:latin typeface="Calibri" panose="020F0502020204030204" pitchFamily="34" charset="0"/>
              <a:ea typeface="Times New Roman" panose="02020603050405020304" pitchFamily="18" charset="0"/>
            </a:endParaRPr>
          </a:p>
          <a:p>
            <a:pPr marL="457200" indent="-457200" algn="just">
              <a:buFont typeface="Arial"/>
              <a:buChar char="•"/>
            </a:pPr>
            <a:r>
              <a:rPr lang="fr-FR" sz="2800" b="1" dirty="0" smtClean="0">
                <a:solidFill>
                  <a:srgbClr val="49712D"/>
                </a:solidFill>
                <a:latin typeface="Calibri" panose="020F0502020204030204" pitchFamily="34" charset="0"/>
                <a:ea typeface="Times New Roman" panose="02020603050405020304" pitchFamily="18" charset="0"/>
              </a:rPr>
              <a:t>Age </a:t>
            </a:r>
            <a:r>
              <a:rPr lang="fr-FR" sz="2800" b="1" dirty="0">
                <a:solidFill>
                  <a:srgbClr val="49712D"/>
                </a:solidFill>
                <a:latin typeface="Calibri" panose="020F0502020204030204" pitchFamily="34" charset="0"/>
                <a:ea typeface="Times New Roman" panose="02020603050405020304" pitchFamily="18" charset="0"/>
              </a:rPr>
              <a:t>moyen </a:t>
            </a:r>
            <a:r>
              <a:rPr lang="fr-FR" sz="2800" b="1" dirty="0">
                <a:latin typeface="Calibri" panose="020F0502020204030204" pitchFamily="34" charset="0"/>
                <a:ea typeface="Times New Roman" panose="02020603050405020304" pitchFamily="18" charset="0"/>
              </a:rPr>
              <a:t>= </a:t>
            </a:r>
            <a:r>
              <a:rPr lang="fr-FR" sz="2800" b="1" dirty="0" smtClean="0">
                <a:latin typeface="Calibri" panose="020F0502020204030204" pitchFamily="34" charset="0"/>
                <a:ea typeface="Times New Roman" panose="02020603050405020304" pitchFamily="18" charset="0"/>
              </a:rPr>
              <a:t>46 </a:t>
            </a:r>
            <a:r>
              <a:rPr lang="fr-FR" sz="2800" b="1" dirty="0">
                <a:latin typeface="Calibri" panose="020F0502020204030204" pitchFamily="34" charset="0"/>
                <a:ea typeface="Times New Roman" panose="02020603050405020304" pitchFamily="18" charset="0"/>
              </a:rPr>
              <a:t>ans </a:t>
            </a:r>
            <a:r>
              <a:rPr lang="fr-FR" sz="2800" dirty="0">
                <a:latin typeface="Calibri" panose="020F0502020204030204" pitchFamily="34" charset="0"/>
                <a:ea typeface="Times New Roman" panose="02020603050405020304" pitchFamily="18" charset="0"/>
              </a:rPr>
              <a:t>en FAM/MAS et </a:t>
            </a:r>
            <a:r>
              <a:rPr lang="fr-FR" sz="2800" b="1" dirty="0">
                <a:latin typeface="Calibri" panose="020F0502020204030204" pitchFamily="34" charset="0"/>
                <a:ea typeface="Times New Roman" panose="02020603050405020304" pitchFamily="18" charset="0"/>
              </a:rPr>
              <a:t>13 ans </a:t>
            </a:r>
            <a:r>
              <a:rPr lang="fr-FR" sz="2800" dirty="0">
                <a:latin typeface="Calibri" panose="020F0502020204030204" pitchFamily="34" charset="0"/>
                <a:ea typeface="Times New Roman" panose="02020603050405020304" pitchFamily="18" charset="0"/>
              </a:rPr>
              <a:t>en IEM/IME.</a:t>
            </a:r>
          </a:p>
          <a:p>
            <a:pPr marL="457200" indent="-457200" algn="just">
              <a:buFont typeface="Arial"/>
              <a:buChar char="•"/>
            </a:pPr>
            <a:r>
              <a:rPr lang="fr-FR" sz="2800" b="1" dirty="0">
                <a:solidFill>
                  <a:srgbClr val="49712D"/>
                </a:solidFill>
                <a:latin typeface="Calibri" panose="020F0502020204030204" pitchFamily="34" charset="0"/>
                <a:ea typeface="Times New Roman" panose="02020603050405020304" pitchFamily="18" charset="0"/>
              </a:rPr>
              <a:t>Nombre moyen de déficiences </a:t>
            </a:r>
            <a:r>
              <a:rPr lang="fr-FR" sz="2800" dirty="0" smtClean="0">
                <a:solidFill>
                  <a:srgbClr val="49712D"/>
                </a:solidFill>
                <a:latin typeface="Calibri" panose="020F0502020204030204" pitchFamily="34" charset="0"/>
                <a:ea typeface="Times New Roman" panose="02020603050405020304" pitchFamily="18" charset="0"/>
              </a:rPr>
              <a:t>: </a:t>
            </a:r>
          </a:p>
          <a:p>
            <a:pPr marL="1999863" lvl="1" indent="-457200" algn="just">
              <a:buFont typeface="Courier New"/>
              <a:buChar char="o"/>
            </a:pPr>
            <a:r>
              <a:rPr lang="fr-FR" sz="2800" dirty="0" smtClean="0">
                <a:latin typeface="Calibri" panose="020F0502020204030204" pitchFamily="34" charset="0"/>
                <a:ea typeface="Times New Roman" panose="02020603050405020304" pitchFamily="18" charset="0"/>
              </a:rPr>
              <a:t>Sur </a:t>
            </a:r>
            <a:r>
              <a:rPr lang="fr-FR" sz="2800" b="1" dirty="0" smtClean="0">
                <a:solidFill>
                  <a:srgbClr val="49712D"/>
                </a:solidFill>
                <a:latin typeface="Calibri" panose="020F0502020204030204" pitchFamily="34" charset="0"/>
                <a:ea typeface="Times New Roman" panose="02020603050405020304" pitchFamily="18" charset="0"/>
              </a:rPr>
              <a:t>66</a:t>
            </a:r>
            <a:r>
              <a:rPr lang="fr-FR" sz="2800" dirty="0" smtClean="0">
                <a:latin typeface="Calibri" panose="020F0502020204030204" pitchFamily="34" charset="0"/>
                <a:ea typeface="Times New Roman" panose="02020603050405020304" pitchFamily="18" charset="0"/>
              </a:rPr>
              <a:t> IME</a:t>
            </a:r>
            <a:r>
              <a:rPr lang="fr-FR" sz="2800" dirty="0" smtClean="0">
                <a:solidFill>
                  <a:srgbClr val="FF0000"/>
                </a:solidFill>
                <a:latin typeface="Calibri" panose="020F0502020204030204" pitchFamily="34" charset="0"/>
                <a:ea typeface="Times New Roman" panose="02020603050405020304" pitchFamily="18" charset="0"/>
              </a:rPr>
              <a:t>,</a:t>
            </a:r>
            <a:r>
              <a:rPr lang="fr-FR" sz="2800" dirty="0" smtClean="0">
                <a:latin typeface="Calibri" panose="020F0502020204030204" pitchFamily="34" charset="0"/>
                <a:ea typeface="Times New Roman" panose="02020603050405020304" pitchFamily="18" charset="0"/>
              </a:rPr>
              <a:t> </a:t>
            </a:r>
            <a:r>
              <a:rPr lang="fr-FR" sz="2800" dirty="0">
                <a:latin typeface="Calibri" panose="020F0502020204030204" pitchFamily="34" charset="0"/>
                <a:ea typeface="Times New Roman" panose="02020603050405020304" pitchFamily="18" charset="0"/>
              </a:rPr>
              <a:t>le nombre moyen est de </a:t>
            </a:r>
            <a:r>
              <a:rPr lang="fr-FR" sz="2800" b="1" dirty="0">
                <a:solidFill>
                  <a:srgbClr val="49712D"/>
                </a:solidFill>
                <a:latin typeface="Calibri" panose="020F0502020204030204" pitchFamily="34" charset="0"/>
                <a:ea typeface="Times New Roman" panose="02020603050405020304" pitchFamily="18" charset="0"/>
              </a:rPr>
              <a:t>3.0</a:t>
            </a:r>
            <a:r>
              <a:rPr lang="fr-FR" sz="2800" dirty="0">
                <a:latin typeface="Calibri" panose="020F0502020204030204" pitchFamily="34" charset="0"/>
                <a:ea typeface="Times New Roman" panose="02020603050405020304" pitchFamily="18" charset="0"/>
              </a:rPr>
              <a:t> (handicap mental, psychique, cognitif)</a:t>
            </a:r>
          </a:p>
          <a:p>
            <a:pPr marL="1999863" lvl="1" indent="-457200" algn="just">
              <a:buFont typeface="Courier New"/>
              <a:buChar char="o"/>
            </a:pPr>
            <a:r>
              <a:rPr lang="fr-FR" sz="2800" dirty="0" smtClean="0">
                <a:latin typeface="Calibri" panose="020F0502020204030204" pitchFamily="34" charset="0"/>
                <a:ea typeface="Times New Roman" panose="02020603050405020304" pitchFamily="18" charset="0"/>
              </a:rPr>
              <a:t>Sur</a:t>
            </a:r>
            <a:r>
              <a:rPr lang="fr-FR" sz="2800" dirty="0" smtClean="0">
                <a:solidFill>
                  <a:srgbClr val="FF0000"/>
                </a:solidFill>
                <a:latin typeface="Calibri" panose="020F0502020204030204" pitchFamily="34" charset="0"/>
                <a:ea typeface="Times New Roman" panose="02020603050405020304" pitchFamily="18" charset="0"/>
              </a:rPr>
              <a:t> </a:t>
            </a:r>
            <a:r>
              <a:rPr lang="fr-FR" sz="2800" b="1" dirty="0" smtClean="0">
                <a:solidFill>
                  <a:srgbClr val="49712D"/>
                </a:solidFill>
                <a:latin typeface="Calibri" panose="020F0502020204030204" pitchFamily="34" charset="0"/>
                <a:ea typeface="Times New Roman" panose="02020603050405020304" pitchFamily="18" charset="0"/>
              </a:rPr>
              <a:t>48</a:t>
            </a:r>
            <a:r>
              <a:rPr lang="fr-FR" sz="2800" dirty="0" smtClean="0">
                <a:latin typeface="Calibri" panose="020F0502020204030204" pitchFamily="34" charset="0"/>
                <a:ea typeface="Times New Roman" panose="02020603050405020304" pitchFamily="18" charset="0"/>
              </a:rPr>
              <a:t> MAS</a:t>
            </a:r>
            <a:r>
              <a:rPr lang="fr-FR" sz="2800" dirty="0" smtClean="0">
                <a:solidFill>
                  <a:srgbClr val="FF0000"/>
                </a:solidFill>
                <a:latin typeface="Calibri" panose="020F0502020204030204" pitchFamily="34" charset="0"/>
                <a:ea typeface="Times New Roman" panose="02020603050405020304" pitchFamily="18" charset="0"/>
              </a:rPr>
              <a:t>,</a:t>
            </a:r>
            <a:r>
              <a:rPr lang="fr-FR" sz="2800" dirty="0" smtClean="0">
                <a:latin typeface="Calibri" panose="020F0502020204030204" pitchFamily="34" charset="0"/>
                <a:ea typeface="Times New Roman" panose="02020603050405020304" pitchFamily="18" charset="0"/>
              </a:rPr>
              <a:t> </a:t>
            </a:r>
            <a:r>
              <a:rPr lang="fr-FR" sz="2800" dirty="0">
                <a:latin typeface="Calibri" panose="020F0502020204030204" pitchFamily="34" charset="0"/>
                <a:ea typeface="Times New Roman" panose="02020603050405020304" pitchFamily="18" charset="0"/>
              </a:rPr>
              <a:t>le nombre moyen est de </a:t>
            </a:r>
            <a:r>
              <a:rPr lang="fr-FR" sz="2800" b="1" dirty="0">
                <a:solidFill>
                  <a:srgbClr val="49712D"/>
                </a:solidFill>
                <a:latin typeface="Calibri" panose="020F0502020204030204" pitchFamily="34" charset="0"/>
                <a:ea typeface="Times New Roman" panose="02020603050405020304" pitchFamily="18" charset="0"/>
              </a:rPr>
              <a:t>3,8</a:t>
            </a:r>
            <a:r>
              <a:rPr lang="fr-FR" sz="2800" dirty="0">
                <a:latin typeface="Calibri" panose="020F0502020204030204" pitchFamily="34" charset="0"/>
                <a:ea typeface="Times New Roman" panose="02020603050405020304" pitchFamily="18" charset="0"/>
              </a:rPr>
              <a:t> (polyhandicap, handicap mental et moteur)</a:t>
            </a:r>
          </a:p>
          <a:p>
            <a:pPr marL="1999863" lvl="1" indent="-457200" algn="just">
              <a:buFont typeface="Courier New"/>
              <a:buChar char="o"/>
            </a:pPr>
            <a:r>
              <a:rPr lang="fr-FR" sz="2800" dirty="0" smtClean="0">
                <a:latin typeface="Calibri" panose="020F0502020204030204" pitchFamily="34" charset="0"/>
                <a:ea typeface="Times New Roman" panose="02020603050405020304" pitchFamily="18" charset="0"/>
              </a:rPr>
              <a:t>Sur </a:t>
            </a:r>
            <a:r>
              <a:rPr lang="fr-FR" sz="2800" b="1" dirty="0" smtClean="0">
                <a:solidFill>
                  <a:srgbClr val="49712D"/>
                </a:solidFill>
                <a:latin typeface="Calibri" panose="020F0502020204030204" pitchFamily="34" charset="0"/>
                <a:ea typeface="Times New Roman" panose="02020603050405020304" pitchFamily="18" charset="0"/>
              </a:rPr>
              <a:t>54</a:t>
            </a:r>
            <a:r>
              <a:rPr lang="fr-FR" sz="2800" dirty="0" smtClean="0">
                <a:latin typeface="Calibri" panose="020F0502020204030204" pitchFamily="34" charset="0"/>
                <a:ea typeface="Times New Roman" panose="02020603050405020304" pitchFamily="18" charset="0"/>
              </a:rPr>
              <a:t> FAM</a:t>
            </a:r>
            <a:r>
              <a:rPr lang="fr-FR" sz="2800" dirty="0" smtClean="0">
                <a:solidFill>
                  <a:srgbClr val="FF0000"/>
                </a:solidFill>
                <a:latin typeface="Calibri" panose="020F0502020204030204" pitchFamily="34" charset="0"/>
                <a:ea typeface="Times New Roman" panose="02020603050405020304" pitchFamily="18" charset="0"/>
              </a:rPr>
              <a:t>,</a:t>
            </a:r>
            <a:r>
              <a:rPr lang="fr-FR" sz="2800" dirty="0" smtClean="0">
                <a:latin typeface="Calibri" panose="020F0502020204030204" pitchFamily="34" charset="0"/>
                <a:ea typeface="Times New Roman" panose="02020603050405020304" pitchFamily="18" charset="0"/>
              </a:rPr>
              <a:t> </a:t>
            </a:r>
            <a:r>
              <a:rPr lang="fr-FR" sz="2800" dirty="0">
                <a:latin typeface="Calibri" panose="020F0502020204030204" pitchFamily="34" charset="0"/>
                <a:ea typeface="Times New Roman" panose="02020603050405020304" pitchFamily="18" charset="0"/>
              </a:rPr>
              <a:t>le nombre moyen est de </a:t>
            </a:r>
            <a:r>
              <a:rPr lang="fr-FR" sz="2800" b="1" dirty="0">
                <a:solidFill>
                  <a:srgbClr val="49712D"/>
                </a:solidFill>
                <a:latin typeface="Calibri" panose="020F0502020204030204" pitchFamily="34" charset="0"/>
                <a:ea typeface="Times New Roman" panose="02020603050405020304" pitchFamily="18" charset="0"/>
              </a:rPr>
              <a:t>4.1</a:t>
            </a:r>
            <a:r>
              <a:rPr lang="fr-FR" sz="2800" dirty="0">
                <a:latin typeface="Calibri" panose="020F0502020204030204" pitchFamily="34" charset="0"/>
                <a:ea typeface="Times New Roman" panose="02020603050405020304" pitchFamily="18" charset="0"/>
              </a:rPr>
              <a:t> (handicap mental </a:t>
            </a:r>
            <a:endParaRPr lang="fr-FR" sz="2800" dirty="0" smtClean="0">
              <a:latin typeface="Calibri" panose="020F0502020204030204" pitchFamily="34" charset="0"/>
              <a:ea typeface="Times New Roman" panose="02020603050405020304" pitchFamily="18" charset="0"/>
            </a:endParaRPr>
          </a:p>
          <a:p>
            <a:pPr lvl="1" algn="just"/>
            <a:r>
              <a:rPr lang="fr-FR" sz="2800" dirty="0" smtClean="0">
                <a:latin typeface="Calibri" panose="020F0502020204030204" pitchFamily="34" charset="0"/>
                <a:ea typeface="Times New Roman" panose="02020603050405020304" pitchFamily="18" charset="0"/>
              </a:rPr>
              <a:t>(</a:t>
            </a:r>
            <a:r>
              <a:rPr lang="fr-FR" sz="2800" dirty="0">
                <a:latin typeface="Calibri" panose="020F0502020204030204" pitchFamily="34" charset="0"/>
                <a:ea typeface="Times New Roman" panose="02020603050405020304" pitchFamily="18" charset="0"/>
              </a:rPr>
              <a:t>ou déficience intellectuelle), psychique, moteur)</a:t>
            </a:r>
          </a:p>
          <a:p>
            <a:pPr marL="1999863" lvl="1" indent="-457200" algn="just">
              <a:buFont typeface="Courier New"/>
              <a:buChar char="o"/>
            </a:pPr>
            <a:r>
              <a:rPr lang="fr-FR" sz="2800" dirty="0" smtClean="0">
                <a:latin typeface="Calibri" panose="020F0502020204030204" pitchFamily="34" charset="0"/>
                <a:ea typeface="Times New Roman" panose="02020603050405020304" pitchFamily="18" charset="0"/>
              </a:rPr>
              <a:t>Sur </a:t>
            </a:r>
            <a:r>
              <a:rPr lang="fr-FR" sz="2800" b="1" dirty="0" smtClean="0">
                <a:solidFill>
                  <a:srgbClr val="49712D"/>
                </a:solidFill>
                <a:latin typeface="Calibri" panose="020F0502020204030204" pitchFamily="34" charset="0"/>
                <a:ea typeface="Times New Roman" panose="02020603050405020304" pitchFamily="18" charset="0"/>
              </a:rPr>
              <a:t>7</a:t>
            </a:r>
            <a:r>
              <a:rPr lang="fr-FR" sz="2800" dirty="0" smtClean="0">
                <a:latin typeface="Calibri" panose="020F0502020204030204" pitchFamily="34" charset="0"/>
                <a:ea typeface="Times New Roman" panose="02020603050405020304" pitchFamily="18" charset="0"/>
              </a:rPr>
              <a:t> IEM</a:t>
            </a:r>
            <a:r>
              <a:rPr lang="fr-FR" sz="2800" dirty="0" smtClean="0">
                <a:solidFill>
                  <a:srgbClr val="FF0000"/>
                </a:solidFill>
                <a:latin typeface="Calibri" panose="020F0502020204030204" pitchFamily="34" charset="0"/>
                <a:ea typeface="Times New Roman" panose="02020603050405020304" pitchFamily="18" charset="0"/>
              </a:rPr>
              <a:t>,</a:t>
            </a:r>
            <a:r>
              <a:rPr lang="fr-FR" sz="2800" dirty="0" smtClean="0">
                <a:latin typeface="Calibri" panose="020F0502020204030204" pitchFamily="34" charset="0"/>
                <a:ea typeface="Times New Roman" panose="02020603050405020304" pitchFamily="18" charset="0"/>
              </a:rPr>
              <a:t> </a:t>
            </a:r>
            <a:r>
              <a:rPr lang="fr-FR" sz="2800" dirty="0">
                <a:latin typeface="Calibri" panose="020F0502020204030204" pitchFamily="34" charset="0"/>
                <a:ea typeface="Times New Roman" panose="02020603050405020304" pitchFamily="18" charset="0"/>
              </a:rPr>
              <a:t>le nombre moyen est de </a:t>
            </a:r>
            <a:r>
              <a:rPr lang="fr-FR" sz="2800" b="1" dirty="0">
                <a:solidFill>
                  <a:srgbClr val="49712D"/>
                </a:solidFill>
                <a:latin typeface="Calibri" panose="020F0502020204030204" pitchFamily="34" charset="0"/>
                <a:ea typeface="Times New Roman" panose="02020603050405020304" pitchFamily="18" charset="0"/>
              </a:rPr>
              <a:t>5.0</a:t>
            </a:r>
            <a:r>
              <a:rPr lang="fr-FR" sz="2800" dirty="0">
                <a:latin typeface="Calibri" panose="020F0502020204030204" pitchFamily="34" charset="0"/>
                <a:ea typeface="Times New Roman" panose="02020603050405020304" pitchFamily="18" charset="0"/>
              </a:rPr>
              <a:t> (handicap moteur, cognitif et mental)</a:t>
            </a:r>
          </a:p>
          <a:p>
            <a:pPr marL="1999863" lvl="1" indent="-457200" algn="just">
              <a:buFont typeface="Courier New"/>
              <a:buChar char="o"/>
            </a:pPr>
            <a:endParaRPr lang="fr-FR" sz="2800" b="1" i="1" dirty="0">
              <a:latin typeface="Calibri" panose="020F0502020204030204" pitchFamily="34" charset="0"/>
              <a:ea typeface="Times New Roman" panose="02020603050405020304" pitchFamily="18" charset="0"/>
            </a:endParaRPr>
          </a:p>
        </p:txBody>
      </p:sp>
      <p:sp>
        <p:nvSpPr>
          <p:cNvPr id="81" name="Flèche courbée vers la droite 80"/>
          <p:cNvSpPr/>
          <p:nvPr/>
        </p:nvSpPr>
        <p:spPr>
          <a:xfrm rot="2936239">
            <a:off x="1729618" y="17105985"/>
            <a:ext cx="804223" cy="1779581"/>
          </a:xfrm>
          <a:prstGeom prst="curvedRightArrow">
            <a:avLst/>
          </a:prstGeom>
          <a:solidFill>
            <a:srgbClr val="8DC63F"/>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solidFill>
                <a:schemeClr val="tx1"/>
              </a:solidFill>
            </a:endParaRPr>
          </a:p>
        </p:txBody>
      </p:sp>
      <p:sp>
        <p:nvSpPr>
          <p:cNvPr id="82" name="Rectangle 81"/>
          <p:cNvSpPr/>
          <p:nvPr/>
        </p:nvSpPr>
        <p:spPr>
          <a:xfrm>
            <a:off x="1404432" y="36464245"/>
            <a:ext cx="10921547" cy="1581539"/>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a:solidFill>
                  <a:srgbClr val="094EA2"/>
                </a:solidFill>
                <a:latin typeface="Calibri" panose="020F0502020204030204" pitchFamily="34" charset="0"/>
                <a:ea typeface="Times New Roman" panose="02020603050405020304" pitchFamily="18" charset="0"/>
              </a:rPr>
              <a:t> </a:t>
            </a:r>
            <a:r>
              <a:rPr lang="fr-FR" sz="3200" b="1" dirty="0">
                <a:solidFill>
                  <a:srgbClr val="094EA2"/>
                </a:solidFill>
                <a:latin typeface="Calibri" panose="020F0502020204030204" pitchFamily="34" charset="0"/>
                <a:ea typeface="Times New Roman" panose="02020603050405020304" pitchFamily="18" charset="0"/>
                <a:sym typeface="Wingdings" panose="05000000000000000000" pitchFamily="2" charset="2"/>
              </a:rPr>
              <a:t> </a:t>
            </a:r>
            <a:r>
              <a:rPr lang="fr-FR" sz="3200" b="1" dirty="0" smtClean="0">
                <a:solidFill>
                  <a:srgbClr val="094EA2"/>
                </a:solidFill>
                <a:latin typeface="Calibri" panose="020F0502020204030204" pitchFamily="34" charset="0"/>
                <a:ea typeface="Times New Roman" panose="02020603050405020304" pitchFamily="18" charset="0"/>
              </a:rPr>
              <a:t>Globalement, une culture de l’analyse du  Risque Infectieux encore insuffisante dans le secteur médico-social handicap </a:t>
            </a:r>
            <a:endParaRPr lang="fr-FR" sz="3200" b="1" dirty="0">
              <a:solidFill>
                <a:srgbClr val="094EA2"/>
              </a:solidFill>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48693574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7946</TotalTime>
  <Words>1215</Words>
  <Application>Microsoft Office PowerPoint</Application>
  <PresentationFormat>Personnalisé</PresentationFormat>
  <Paragraphs>104</Paragraphs>
  <Slides>1</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vt:i4>
      </vt:variant>
    </vt:vector>
  </HeadingPairs>
  <TitlesOfParts>
    <vt:vector size="8" baseType="lpstr">
      <vt:lpstr>Arial</vt:lpstr>
      <vt:lpstr>Calibri</vt:lpstr>
      <vt:lpstr>Calibri Light</vt:lpstr>
      <vt:lpstr>Courier New</vt:lpstr>
      <vt:lpstr>Times New Roman</vt:lpstr>
      <vt:lpstr>Wingdings</vt:lpstr>
      <vt:lpstr>Thème Office</vt:lpstr>
      <vt:lpstr>Présentation PowerPoint</vt:lpstr>
    </vt:vector>
  </TitlesOfParts>
  <Company>APHP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BOISSINOT Léa</dc:creator>
  <cp:lastModifiedBy>REY-QUINIO, Catherine</cp:lastModifiedBy>
  <cp:revision>600</cp:revision>
  <cp:lastPrinted>2021-03-15T14:43:14Z</cp:lastPrinted>
  <dcterms:created xsi:type="dcterms:W3CDTF">2019-07-04T12:51:43Z</dcterms:created>
  <dcterms:modified xsi:type="dcterms:W3CDTF">2021-03-16T11:16:55Z</dcterms:modified>
</cp:coreProperties>
</file>