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45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08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54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8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39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05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64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12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70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BDE43-1D12-4D2F-9E9E-3C37230D555A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295D-0AFC-42F9-935E-16DBC52B2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95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Connecteur droit 95"/>
          <p:cNvCxnSpPr/>
          <p:nvPr/>
        </p:nvCxnSpPr>
        <p:spPr>
          <a:xfrm>
            <a:off x="10955087" y="2789378"/>
            <a:ext cx="7228" cy="8723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10955087" y="1133190"/>
            <a:ext cx="4492" cy="572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7200865" y="524605"/>
            <a:ext cx="398875" cy="4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994150" y="520700"/>
            <a:ext cx="333301" cy="2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>
            <a:off x="8399686" y="1156125"/>
            <a:ext cx="3782" cy="33556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5803900" y="850900"/>
            <a:ext cx="42771" cy="3970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26" descr="cid:image001.png@01D621D8.15F839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0" y="140086"/>
            <a:ext cx="1353751" cy="410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9"/>
          <p:cNvSpPr/>
          <p:nvPr/>
        </p:nvSpPr>
        <p:spPr>
          <a:xfrm>
            <a:off x="4350618" y="48583"/>
            <a:ext cx="2916455" cy="830072"/>
          </a:xfrm>
          <a:custGeom>
            <a:avLst/>
            <a:gdLst/>
            <a:ahLst/>
            <a:cxnLst/>
            <a:rect l="l" t="t" r="r" b="b"/>
            <a:pathLst>
              <a:path w="4375150" h="909319">
                <a:moveTo>
                  <a:pt x="0" y="908926"/>
                </a:moveTo>
                <a:lnTo>
                  <a:pt x="4375150" y="908926"/>
                </a:lnTo>
                <a:lnTo>
                  <a:pt x="4375150" y="0"/>
                </a:lnTo>
                <a:lnTo>
                  <a:pt x="0" y="0"/>
                </a:lnTo>
                <a:lnTo>
                  <a:pt x="0" y="90892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0"/>
          <p:cNvSpPr txBox="1"/>
          <p:nvPr/>
        </p:nvSpPr>
        <p:spPr>
          <a:xfrm>
            <a:off x="4607916" y="42907"/>
            <a:ext cx="2401857" cy="7918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lang="fr-FR"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Marion CINALLI</a:t>
            </a:r>
            <a:endParaRPr sz="11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Directrice</a:t>
            </a:r>
            <a:r>
              <a:rPr sz="1100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Départemental</a:t>
            </a:r>
            <a:r>
              <a:rPr lang="fr-FR"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lang="fr-FR"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Delphine HUYGHE</a:t>
            </a:r>
            <a:endParaRPr sz="11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fr-FR"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Directrice</a:t>
            </a:r>
            <a:r>
              <a:rPr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Départementale</a:t>
            </a:r>
            <a:r>
              <a:rPr sz="11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Adjointe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9" name="object 11"/>
          <p:cNvSpPr/>
          <p:nvPr/>
        </p:nvSpPr>
        <p:spPr>
          <a:xfrm>
            <a:off x="7846691" y="586658"/>
            <a:ext cx="1923380" cy="378497"/>
          </a:xfrm>
          <a:custGeom>
            <a:avLst/>
            <a:gdLst/>
            <a:ahLst/>
            <a:cxnLst/>
            <a:rect l="l" t="t" r="r" b="b"/>
            <a:pathLst>
              <a:path w="1832610" h="743585">
                <a:moveTo>
                  <a:pt x="0" y="743178"/>
                </a:moveTo>
                <a:lnTo>
                  <a:pt x="1832355" y="743178"/>
                </a:lnTo>
                <a:lnTo>
                  <a:pt x="1832355" y="0"/>
                </a:lnTo>
                <a:lnTo>
                  <a:pt x="0" y="0"/>
                </a:lnTo>
                <a:lnTo>
                  <a:pt x="0" y="743178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 smtClean="0">
                <a:solidFill>
                  <a:srgbClr val="FFFFFF"/>
                </a:solidFill>
                <a:cs typeface="Calibri"/>
              </a:rPr>
              <a:t>Attachée de Direction 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 smtClean="0">
                <a:cs typeface="Calibri"/>
              </a:rPr>
              <a:t>Karine MAGNY</a:t>
            </a:r>
            <a:endParaRPr lang="fr-FR" sz="1000" b="1" spc="-5" dirty="0">
              <a:cs typeface="Calibri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7857040" y="65193"/>
            <a:ext cx="1913032" cy="453736"/>
          </a:xfrm>
          <a:custGeom>
            <a:avLst/>
            <a:gdLst/>
            <a:ahLst/>
            <a:cxnLst/>
            <a:rect l="l" t="t" r="r" b="b"/>
            <a:pathLst>
              <a:path w="1832610" h="743585">
                <a:moveTo>
                  <a:pt x="0" y="743178"/>
                </a:moveTo>
                <a:lnTo>
                  <a:pt x="1832355" y="743178"/>
                </a:lnTo>
                <a:lnTo>
                  <a:pt x="1832355" y="0"/>
                </a:lnTo>
                <a:lnTo>
                  <a:pt x="0" y="0"/>
                </a:lnTo>
                <a:lnTo>
                  <a:pt x="0" y="743178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lang="fr-FR" sz="1000" b="1" dirty="0" smtClean="0">
                <a:solidFill>
                  <a:srgbClr val="FFFFFF"/>
                </a:solidFill>
                <a:cs typeface="Arial"/>
              </a:rPr>
              <a:t>Correspondant Sécurité Défense</a:t>
            </a:r>
            <a:endParaRPr lang="fr-FR" sz="1000" b="1" spc="-10" dirty="0" smtClean="0">
              <a:solidFill>
                <a:srgbClr val="FFFFFF"/>
              </a:solidFill>
              <a:cs typeface="Arial"/>
            </a:endParaRPr>
          </a:p>
          <a:p>
            <a:pPr marL="12700" marR="5080" algn="ctr">
              <a:spcBef>
                <a:spcPts val="100"/>
              </a:spcBef>
            </a:pPr>
            <a:r>
              <a:rPr lang="fr-FR" sz="1000" b="1" spc="-5" dirty="0" smtClean="0">
                <a:cs typeface="Arial"/>
              </a:rPr>
              <a:t>Julien MATHIEU</a:t>
            </a:r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1065383" y="1140226"/>
            <a:ext cx="9889704" cy="25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065380" y="1156127"/>
            <a:ext cx="3" cy="53890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ject 29"/>
          <p:cNvSpPr/>
          <p:nvPr/>
        </p:nvSpPr>
        <p:spPr>
          <a:xfrm>
            <a:off x="77002" y="1313561"/>
            <a:ext cx="1915427" cy="380686"/>
          </a:xfrm>
          <a:custGeom>
            <a:avLst/>
            <a:gdLst/>
            <a:ahLst/>
            <a:cxnLst/>
            <a:rect l="l" t="t" r="r" b="b"/>
            <a:pathLst>
              <a:path w="3460750" h="268604">
                <a:moveTo>
                  <a:pt x="0" y="268427"/>
                </a:moveTo>
                <a:lnTo>
                  <a:pt x="3460369" y="268427"/>
                </a:lnTo>
                <a:lnTo>
                  <a:pt x="3460369" y="0"/>
                </a:lnTo>
                <a:lnTo>
                  <a:pt x="0" y="0"/>
                </a:lnTo>
                <a:lnTo>
                  <a:pt x="0" y="268427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>
                <a:solidFill>
                  <a:srgbClr val="4163AA"/>
                </a:solidFill>
                <a:cs typeface="Calibri"/>
              </a:rPr>
              <a:t>Département </a:t>
            </a:r>
            <a:r>
              <a:rPr lang="fr-FR" sz="1000" b="1" spc="-5" dirty="0" smtClean="0">
                <a:solidFill>
                  <a:srgbClr val="4163AA"/>
                </a:solidFill>
                <a:cs typeface="Calibri"/>
              </a:rPr>
              <a:t> Santé 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 smtClean="0">
                <a:solidFill>
                  <a:srgbClr val="4163AA"/>
                </a:solidFill>
                <a:cs typeface="Calibri"/>
              </a:rPr>
              <a:t>Environnement</a:t>
            </a:r>
            <a:endParaRPr lang="fr-FR" sz="1000" dirty="0">
              <a:cs typeface="Calibri"/>
            </a:endParaRPr>
          </a:p>
        </p:txBody>
      </p:sp>
      <p:sp>
        <p:nvSpPr>
          <p:cNvPr id="27" name="object 31"/>
          <p:cNvSpPr/>
          <p:nvPr/>
        </p:nvSpPr>
        <p:spPr>
          <a:xfrm>
            <a:off x="77002" y="1684624"/>
            <a:ext cx="1915427" cy="410065"/>
          </a:xfrm>
          <a:custGeom>
            <a:avLst/>
            <a:gdLst/>
            <a:ahLst/>
            <a:cxnLst/>
            <a:rect l="l" t="t" r="r" b="b"/>
            <a:pathLst>
              <a:path w="3460750" h="571500">
                <a:moveTo>
                  <a:pt x="0" y="571474"/>
                </a:moveTo>
                <a:lnTo>
                  <a:pt x="3460369" y="571474"/>
                </a:lnTo>
                <a:lnTo>
                  <a:pt x="3460369" y="0"/>
                </a:lnTo>
                <a:lnTo>
                  <a:pt x="0" y="0"/>
                </a:lnTo>
                <a:lnTo>
                  <a:pt x="0" y="571474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2"/>
          <p:cNvSpPr txBox="1"/>
          <p:nvPr/>
        </p:nvSpPr>
        <p:spPr>
          <a:xfrm>
            <a:off x="638677" y="1738168"/>
            <a:ext cx="861694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Nathalie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5" dirty="0" smtClean="0">
                <a:latin typeface="Arial"/>
                <a:cs typeface="Arial"/>
              </a:rPr>
              <a:t>MALLET</a:t>
            </a:r>
            <a:endParaRPr lang="fr-FR" sz="400" b="1" spc="-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spc="-5" dirty="0" smtClean="0">
                <a:latin typeface="Arial"/>
                <a:cs typeface="Arial"/>
              </a:rPr>
              <a:t>Responsable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1" name="object 44"/>
          <p:cNvSpPr/>
          <p:nvPr/>
        </p:nvSpPr>
        <p:spPr>
          <a:xfrm>
            <a:off x="77003" y="2242361"/>
            <a:ext cx="1915426" cy="1080437"/>
          </a:xfrm>
          <a:custGeom>
            <a:avLst/>
            <a:gdLst/>
            <a:ahLst/>
            <a:cxnLst/>
            <a:rect l="l" t="t" r="r" b="b"/>
            <a:pathLst>
              <a:path w="1715770" h="1071245">
                <a:moveTo>
                  <a:pt x="0" y="1071054"/>
                </a:moveTo>
                <a:lnTo>
                  <a:pt x="1715516" y="1071054"/>
                </a:lnTo>
                <a:lnTo>
                  <a:pt x="1715516" y="0"/>
                </a:lnTo>
                <a:lnTo>
                  <a:pt x="0" y="0"/>
                </a:lnTo>
                <a:lnTo>
                  <a:pt x="0" y="1071054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dirty="0" err="1">
                <a:solidFill>
                  <a:srgbClr val="FFFFFF"/>
                </a:solidFill>
                <a:latin typeface="Arial"/>
                <a:cs typeface="Arial"/>
              </a:rPr>
              <a:t>Sce</a:t>
            </a:r>
            <a:r>
              <a:rPr lang="fr-FR" sz="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Santé-Environnement</a:t>
            </a:r>
            <a:endParaRPr lang="fr-FR"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spc="-5" dirty="0">
                <a:solidFill>
                  <a:srgbClr val="FFFFFF"/>
                </a:solidFill>
                <a:latin typeface="Arial"/>
                <a:cs typeface="Arial"/>
              </a:rPr>
              <a:t>01 30 97 73 39/73</a:t>
            </a:r>
            <a:r>
              <a:rPr lang="fr-FR" sz="8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spc="-5" dirty="0">
                <a:solidFill>
                  <a:srgbClr val="FFFFFF"/>
                </a:solidFill>
                <a:latin typeface="Arial"/>
                <a:cs typeface="Arial"/>
              </a:rPr>
              <a:t>07/</a:t>
            </a:r>
            <a:endParaRPr lang="fr-FR" sz="800" dirty="0">
              <a:latin typeface="Arial"/>
              <a:cs typeface="Arial"/>
            </a:endParaRPr>
          </a:p>
          <a:p>
            <a:pPr marL="29845" algn="ctr">
              <a:lnSpc>
                <a:spcPct val="100000"/>
              </a:lnSpc>
            </a:pPr>
            <a:r>
              <a:rPr lang="fr-FR" sz="800" spc="-5" dirty="0">
                <a:solidFill>
                  <a:srgbClr val="FFFFFF"/>
                </a:solidFill>
                <a:latin typeface="Arial"/>
                <a:cs typeface="Arial"/>
              </a:rPr>
              <a:t>73 44/68 21/ 68</a:t>
            </a:r>
            <a:r>
              <a:rPr lang="fr-FR" sz="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</a:p>
          <a:p>
            <a:pPr marL="29845" algn="ctr">
              <a:lnSpc>
                <a:spcPct val="100000"/>
              </a:lnSpc>
            </a:pPr>
            <a:endParaRPr lang="fr-FR" sz="300" dirty="0">
              <a:latin typeface="Arial"/>
              <a:cs typeface="Arial"/>
            </a:endParaRPr>
          </a:p>
          <a:p>
            <a:pPr marL="79375" marR="71120" algn="ctr">
              <a:lnSpc>
                <a:spcPct val="100000"/>
              </a:lnSpc>
            </a:pPr>
            <a:r>
              <a:rPr lang="fr-FR" sz="800" b="1" spc="-5" dirty="0">
                <a:latin typeface="Arial"/>
                <a:cs typeface="Arial"/>
              </a:rPr>
              <a:t>Marie-Claude</a:t>
            </a:r>
            <a:r>
              <a:rPr lang="fr-FR" sz="800" b="1" spc="-30" dirty="0">
                <a:latin typeface="Arial"/>
                <a:cs typeface="Arial"/>
              </a:rPr>
              <a:t> </a:t>
            </a:r>
            <a:r>
              <a:rPr lang="fr-FR" sz="800" b="1" dirty="0">
                <a:latin typeface="Arial"/>
                <a:cs typeface="Arial"/>
              </a:rPr>
              <a:t>BECERRA  </a:t>
            </a:r>
          </a:p>
          <a:p>
            <a:pPr marL="156845" marR="149225" indent="635" algn="ctr">
              <a:lnSpc>
                <a:spcPct val="100000"/>
              </a:lnSpc>
            </a:pPr>
            <a:r>
              <a:rPr lang="fr-FR" sz="800" spc="-5" dirty="0">
                <a:latin typeface="Arial"/>
                <a:cs typeface="Arial"/>
              </a:rPr>
              <a:t>Céline </a:t>
            </a:r>
            <a:r>
              <a:rPr lang="fr-FR" sz="800" dirty="0">
                <a:latin typeface="Arial"/>
                <a:cs typeface="Arial"/>
              </a:rPr>
              <a:t>DUJARDIN  </a:t>
            </a:r>
            <a:endParaRPr lang="fr-FR" sz="800" dirty="0" smtClean="0">
              <a:latin typeface="Arial"/>
              <a:cs typeface="Arial"/>
            </a:endParaRPr>
          </a:p>
          <a:p>
            <a:pPr marL="156845" marR="149225" indent="635" algn="ctr">
              <a:lnSpc>
                <a:spcPct val="100000"/>
              </a:lnSpc>
            </a:pPr>
            <a:r>
              <a:rPr lang="fr-FR" sz="800" dirty="0" smtClean="0">
                <a:latin typeface="Arial"/>
                <a:cs typeface="Arial"/>
              </a:rPr>
              <a:t>Jérôme</a:t>
            </a:r>
            <a:r>
              <a:rPr lang="fr-FR" sz="800" spc="-80" dirty="0" smtClean="0">
                <a:latin typeface="Arial"/>
                <a:cs typeface="Arial"/>
              </a:rPr>
              <a:t> </a:t>
            </a:r>
            <a:r>
              <a:rPr lang="fr-FR" sz="800" dirty="0">
                <a:latin typeface="Arial"/>
                <a:cs typeface="Arial"/>
              </a:rPr>
              <a:t>LASPRESES  </a:t>
            </a:r>
            <a:endParaRPr lang="fr-FR" sz="800" dirty="0" smtClean="0">
              <a:latin typeface="Arial"/>
              <a:cs typeface="Arial"/>
            </a:endParaRPr>
          </a:p>
          <a:p>
            <a:pPr marL="156845" marR="149225" indent="635" algn="ctr">
              <a:lnSpc>
                <a:spcPct val="100000"/>
              </a:lnSpc>
            </a:pPr>
            <a:r>
              <a:rPr lang="fr-FR" sz="800" spc="-5" dirty="0" smtClean="0">
                <a:latin typeface="Arial"/>
                <a:cs typeface="Arial"/>
              </a:rPr>
              <a:t>Sylvie</a:t>
            </a:r>
            <a:r>
              <a:rPr lang="fr-FR" sz="800" spc="-20" dirty="0" smtClean="0">
                <a:latin typeface="Arial"/>
                <a:cs typeface="Arial"/>
              </a:rPr>
              <a:t> </a:t>
            </a:r>
            <a:r>
              <a:rPr lang="fr-FR" sz="800" dirty="0" smtClean="0">
                <a:latin typeface="Arial"/>
                <a:cs typeface="Arial"/>
              </a:rPr>
              <a:t>VILALARD</a:t>
            </a:r>
          </a:p>
          <a:p>
            <a:pPr marL="156845" marR="149225" indent="635" algn="ctr">
              <a:lnSpc>
                <a:spcPct val="100000"/>
              </a:lnSpc>
            </a:pPr>
            <a:r>
              <a:rPr lang="fr-FR" sz="800" dirty="0" smtClean="0">
                <a:latin typeface="Arial"/>
                <a:cs typeface="Arial"/>
              </a:rPr>
              <a:t>Sophie COURTOIS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34" name="object 47"/>
          <p:cNvSpPr/>
          <p:nvPr/>
        </p:nvSpPr>
        <p:spPr>
          <a:xfrm>
            <a:off x="77002" y="3407317"/>
            <a:ext cx="1915427" cy="689838"/>
          </a:xfrm>
          <a:custGeom>
            <a:avLst/>
            <a:gdLst/>
            <a:ahLst/>
            <a:cxnLst/>
            <a:rect l="l" t="t" r="r" b="b"/>
            <a:pathLst>
              <a:path w="1704339" h="789304">
                <a:moveTo>
                  <a:pt x="0" y="788796"/>
                </a:moveTo>
                <a:lnTo>
                  <a:pt x="1704213" y="788796"/>
                </a:lnTo>
                <a:lnTo>
                  <a:pt x="1704213" y="0"/>
                </a:lnTo>
                <a:lnTo>
                  <a:pt x="0" y="0"/>
                </a:lnTo>
                <a:lnTo>
                  <a:pt x="0" y="78879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marL="425450" marR="66040" indent="-349250"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Cellule</a:t>
            </a:r>
            <a:r>
              <a:rPr lang="fr-FR" sz="8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Environnement  intérieur</a:t>
            </a:r>
            <a:endParaRPr lang="fr-FR" sz="800" dirty="0">
              <a:latin typeface="Arial"/>
              <a:cs typeface="Arial"/>
            </a:endParaRPr>
          </a:p>
          <a:p>
            <a:pPr marL="194945" marR="5080" indent="-182880" algn="ctr"/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Jérôme PAYET</a:t>
            </a:r>
          </a:p>
          <a:p>
            <a:pPr marL="194945" marR="5080" indent="-182880" algn="ctr"/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Mélissa ESTEVE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945" marR="5080" indent="-182880" algn="ctr">
              <a:lnSpc>
                <a:spcPct val="100000"/>
              </a:lnSpc>
            </a:pPr>
            <a:r>
              <a:rPr lang="fr-FR" sz="800" spc="-5" dirty="0" smtClean="0">
                <a:latin typeface="Arial"/>
                <a:cs typeface="Arial"/>
              </a:rPr>
              <a:t>Finnah M’SAIDIE</a:t>
            </a:r>
          </a:p>
          <a:p>
            <a:pPr marL="194945" marR="5080" indent="-182880" algn="ctr">
              <a:lnSpc>
                <a:spcPct val="100000"/>
              </a:lnSpc>
            </a:pPr>
            <a:r>
              <a:rPr lang="fr-FR" sz="800" spc="-5" dirty="0" smtClean="0">
                <a:latin typeface="Arial"/>
                <a:cs typeface="Arial"/>
              </a:rPr>
              <a:t>XXX </a:t>
            </a:r>
            <a:r>
              <a:rPr lang="fr-FR" sz="800" spc="-5" dirty="0" err="1" smtClean="0">
                <a:latin typeface="Arial"/>
                <a:cs typeface="Arial"/>
              </a:rPr>
              <a:t>XXX</a:t>
            </a:r>
            <a:endParaRPr lang="fr-FR" sz="800" dirty="0">
              <a:latin typeface="Arial"/>
              <a:cs typeface="Arial"/>
            </a:endParaRPr>
          </a:p>
          <a:p>
            <a:pPr marL="194945" marR="5080" indent="-182880" algn="ctr">
              <a:lnSpc>
                <a:spcPct val="100000"/>
              </a:lnSpc>
            </a:pPr>
            <a:r>
              <a:rPr lang="fr-FR" sz="800" dirty="0">
                <a:latin typeface="Arial"/>
                <a:cs typeface="Arial"/>
              </a:rPr>
              <a:t>      </a:t>
            </a:r>
          </a:p>
        </p:txBody>
      </p:sp>
      <p:sp>
        <p:nvSpPr>
          <p:cNvPr id="36" name="object 50"/>
          <p:cNvSpPr/>
          <p:nvPr/>
        </p:nvSpPr>
        <p:spPr>
          <a:xfrm>
            <a:off x="77003" y="4180252"/>
            <a:ext cx="1915426" cy="719154"/>
          </a:xfrm>
          <a:custGeom>
            <a:avLst/>
            <a:gdLst/>
            <a:ahLst/>
            <a:cxnLst/>
            <a:rect l="l" t="t" r="r" b="b"/>
            <a:pathLst>
              <a:path w="1730375" h="758190">
                <a:moveTo>
                  <a:pt x="0" y="757796"/>
                </a:moveTo>
                <a:lnTo>
                  <a:pt x="1730248" y="757796"/>
                </a:lnTo>
                <a:lnTo>
                  <a:pt x="1730248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51"/>
          <p:cNvSpPr txBox="1"/>
          <p:nvPr/>
        </p:nvSpPr>
        <p:spPr>
          <a:xfrm>
            <a:off x="346099" y="4192698"/>
            <a:ext cx="13579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Cellule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Environnement 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extérieur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b="1" dirty="0" smtClean="0">
                <a:latin typeface="Arial"/>
                <a:cs typeface="Arial"/>
              </a:rPr>
              <a:t>Cécilia HOUMAIRE</a:t>
            </a:r>
          </a:p>
          <a:p>
            <a:pPr algn="ctr">
              <a:lnSpc>
                <a:spcPct val="100000"/>
              </a:lnSpc>
            </a:pPr>
            <a:r>
              <a:rPr lang="fr-FR" sz="800" dirty="0" smtClean="0">
                <a:latin typeface="Arial"/>
                <a:cs typeface="Arial"/>
              </a:rPr>
              <a:t>KOUTONIN </a:t>
            </a:r>
            <a:r>
              <a:rPr lang="fr-FR" sz="800" dirty="0">
                <a:latin typeface="Arial"/>
                <a:cs typeface="Arial"/>
              </a:rPr>
              <a:t>Akossiwa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dirty="0" smtClean="0">
                <a:latin typeface="Arial"/>
                <a:cs typeface="Arial"/>
              </a:rPr>
              <a:t>Karima CRESCENCE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2" name="object 50"/>
          <p:cNvSpPr/>
          <p:nvPr/>
        </p:nvSpPr>
        <p:spPr>
          <a:xfrm>
            <a:off x="77003" y="4967465"/>
            <a:ext cx="1915426" cy="744816"/>
          </a:xfrm>
          <a:custGeom>
            <a:avLst/>
            <a:gdLst/>
            <a:ahLst/>
            <a:cxnLst/>
            <a:rect l="l" t="t" r="r" b="b"/>
            <a:pathLst>
              <a:path w="1730375" h="758190">
                <a:moveTo>
                  <a:pt x="0" y="757796"/>
                </a:moveTo>
                <a:lnTo>
                  <a:pt x="1730248" y="757796"/>
                </a:lnTo>
                <a:lnTo>
                  <a:pt x="1730248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marL="532765" marR="554990" algn="ctr">
              <a:lnSpc>
                <a:spcPct val="150000"/>
              </a:lnSpc>
              <a:spcBef>
                <a:spcPts val="185"/>
              </a:spcBef>
            </a:pPr>
            <a:endParaRPr lang="fr-FR" sz="800" dirty="0">
              <a:latin typeface="Arial"/>
              <a:cs typeface="Arial"/>
            </a:endParaRPr>
          </a:p>
        </p:txBody>
      </p:sp>
      <p:sp>
        <p:nvSpPr>
          <p:cNvPr id="44" name="object 50"/>
          <p:cNvSpPr/>
          <p:nvPr/>
        </p:nvSpPr>
        <p:spPr>
          <a:xfrm>
            <a:off x="77002" y="5794397"/>
            <a:ext cx="1915427" cy="831791"/>
          </a:xfrm>
          <a:custGeom>
            <a:avLst/>
            <a:gdLst/>
            <a:ahLst/>
            <a:cxnLst/>
            <a:rect l="l" t="t" r="r" b="b"/>
            <a:pathLst>
              <a:path w="1730375" h="758190">
                <a:moveTo>
                  <a:pt x="0" y="757796"/>
                </a:moveTo>
                <a:lnTo>
                  <a:pt x="1730248" y="757796"/>
                </a:lnTo>
                <a:lnTo>
                  <a:pt x="1730248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marL="532765" marR="554990" algn="ctr">
              <a:lnSpc>
                <a:spcPct val="150000"/>
              </a:lnSpc>
              <a:spcBef>
                <a:spcPts val="185"/>
              </a:spcBef>
            </a:pP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Cellule Eaux  </a:t>
            </a:r>
          </a:p>
          <a:p>
            <a:pPr marL="304800" marR="267970" algn="ctr">
              <a:lnSpc>
                <a:spcPct val="100000"/>
              </a:lnSpc>
            </a:pPr>
            <a:r>
              <a:rPr lang="fr-FR" sz="800" b="1" dirty="0" smtClean="0">
                <a:latin typeface="Arial"/>
                <a:cs typeface="Arial"/>
              </a:rPr>
              <a:t>Marie-Claude</a:t>
            </a:r>
            <a:r>
              <a:rPr lang="fr-FR" sz="800" b="1" spc="-65" dirty="0" smtClean="0">
                <a:latin typeface="Arial"/>
                <a:cs typeface="Arial"/>
              </a:rPr>
              <a:t> </a:t>
            </a:r>
            <a:r>
              <a:rPr lang="fr-FR" sz="800" b="1" spc="-5" dirty="0" smtClean="0">
                <a:latin typeface="Arial"/>
                <a:cs typeface="Arial"/>
              </a:rPr>
              <a:t>GOURDET  </a:t>
            </a:r>
            <a:r>
              <a:rPr lang="fr-FR" sz="800" dirty="0" smtClean="0">
                <a:latin typeface="Arial"/>
                <a:cs typeface="Arial"/>
              </a:rPr>
              <a:t>Béatrice TAVE-GALTIER</a:t>
            </a:r>
          </a:p>
          <a:p>
            <a:pPr marL="304800" marR="267970" algn="ctr">
              <a:lnSpc>
                <a:spcPct val="100000"/>
              </a:lnSpc>
            </a:pPr>
            <a:r>
              <a:rPr lang="fr-FR" sz="800" dirty="0">
                <a:latin typeface="Arial"/>
                <a:cs typeface="Arial"/>
              </a:rPr>
              <a:t>Hervé </a:t>
            </a:r>
            <a:r>
              <a:rPr lang="fr-FR" sz="800" dirty="0" smtClean="0">
                <a:latin typeface="Arial"/>
                <a:cs typeface="Arial"/>
              </a:rPr>
              <a:t>VILLARS</a:t>
            </a:r>
          </a:p>
          <a:p>
            <a:pPr marL="304800" marR="267970" algn="ctr">
              <a:lnSpc>
                <a:spcPct val="100000"/>
              </a:lnSpc>
            </a:pPr>
            <a:r>
              <a:rPr lang="fr-FR" sz="800" dirty="0" smtClean="0">
                <a:latin typeface="Arial"/>
                <a:cs typeface="Arial"/>
              </a:rPr>
              <a:t>Paviththira HILAKESWARAN (Apprenti)</a:t>
            </a:r>
          </a:p>
        </p:txBody>
      </p:sp>
      <p:cxnSp>
        <p:nvCxnSpPr>
          <p:cNvPr id="47" name="Connecteur droit 46"/>
          <p:cNvCxnSpPr/>
          <p:nvPr/>
        </p:nvCxnSpPr>
        <p:spPr>
          <a:xfrm flipH="1">
            <a:off x="3395420" y="1151439"/>
            <a:ext cx="12044" cy="1859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ject 55"/>
          <p:cNvSpPr/>
          <p:nvPr/>
        </p:nvSpPr>
        <p:spPr>
          <a:xfrm>
            <a:off x="2403073" y="1310676"/>
            <a:ext cx="1915427" cy="364120"/>
          </a:xfrm>
          <a:custGeom>
            <a:avLst/>
            <a:gdLst/>
            <a:ahLst/>
            <a:cxnLst/>
            <a:rect l="l" t="t" r="r" b="b"/>
            <a:pathLst>
              <a:path w="1947545" h="266064">
                <a:moveTo>
                  <a:pt x="0" y="265658"/>
                </a:moveTo>
                <a:lnTo>
                  <a:pt x="1947544" y="265658"/>
                </a:lnTo>
                <a:lnTo>
                  <a:pt x="1947544" y="0"/>
                </a:lnTo>
                <a:lnTo>
                  <a:pt x="0" y="0"/>
                </a:lnTo>
                <a:lnTo>
                  <a:pt x="0" y="265658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pPr marL="149860" marR="5080" indent="-137795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>
                <a:solidFill>
                  <a:srgbClr val="4163AA"/>
                </a:solidFill>
                <a:cs typeface="Calibri"/>
              </a:rPr>
              <a:t>Département Prévention</a:t>
            </a:r>
            <a:r>
              <a:rPr lang="fr-FR" sz="1000" b="1" spc="-60" dirty="0">
                <a:solidFill>
                  <a:srgbClr val="4163AA"/>
                </a:solidFill>
                <a:cs typeface="Calibri"/>
              </a:rPr>
              <a:t> </a:t>
            </a:r>
            <a:r>
              <a:rPr lang="fr-FR" sz="1000" b="1" spc="-5" dirty="0">
                <a:solidFill>
                  <a:srgbClr val="4163AA"/>
                </a:solidFill>
                <a:cs typeface="Calibri"/>
              </a:rPr>
              <a:t>et  Promotion </a:t>
            </a:r>
            <a:r>
              <a:rPr lang="fr-FR" sz="1000" b="1" dirty="0">
                <a:solidFill>
                  <a:srgbClr val="4163AA"/>
                </a:solidFill>
                <a:cs typeface="Calibri"/>
              </a:rPr>
              <a:t>de </a:t>
            </a:r>
            <a:r>
              <a:rPr lang="fr-FR" sz="1000" b="1" spc="-5" dirty="0">
                <a:solidFill>
                  <a:srgbClr val="4163AA"/>
                </a:solidFill>
                <a:cs typeface="Calibri"/>
              </a:rPr>
              <a:t>la</a:t>
            </a:r>
            <a:r>
              <a:rPr lang="fr-FR" sz="1000" b="1" spc="-30" dirty="0">
                <a:solidFill>
                  <a:srgbClr val="4163AA"/>
                </a:solidFill>
                <a:cs typeface="Calibri"/>
              </a:rPr>
              <a:t> </a:t>
            </a:r>
            <a:r>
              <a:rPr lang="fr-FR" sz="1000" b="1" spc="-5" dirty="0">
                <a:solidFill>
                  <a:srgbClr val="4163AA"/>
                </a:solidFill>
                <a:cs typeface="Calibri"/>
              </a:rPr>
              <a:t>Santé</a:t>
            </a:r>
            <a:endParaRPr lang="fr-FR" sz="1000" dirty="0">
              <a:cs typeface="Calibri"/>
            </a:endParaRPr>
          </a:p>
        </p:txBody>
      </p:sp>
      <p:sp>
        <p:nvSpPr>
          <p:cNvPr id="49" name="object 31"/>
          <p:cNvSpPr/>
          <p:nvPr/>
        </p:nvSpPr>
        <p:spPr>
          <a:xfrm>
            <a:off x="2406317" y="1672341"/>
            <a:ext cx="1912184" cy="402824"/>
          </a:xfrm>
          <a:custGeom>
            <a:avLst/>
            <a:gdLst/>
            <a:ahLst/>
            <a:cxnLst/>
            <a:rect l="l" t="t" r="r" b="b"/>
            <a:pathLst>
              <a:path w="3460750" h="571500">
                <a:moveTo>
                  <a:pt x="0" y="571474"/>
                </a:moveTo>
                <a:lnTo>
                  <a:pt x="3460369" y="571474"/>
                </a:lnTo>
                <a:lnTo>
                  <a:pt x="3460369" y="0"/>
                </a:lnTo>
                <a:lnTo>
                  <a:pt x="0" y="0"/>
                </a:lnTo>
                <a:lnTo>
                  <a:pt x="0" y="571474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endParaRPr lang="fr-FR" sz="800" dirty="0">
              <a:latin typeface="Arial"/>
              <a:cs typeface="Arial"/>
            </a:endParaRPr>
          </a:p>
        </p:txBody>
      </p:sp>
      <p:sp>
        <p:nvSpPr>
          <p:cNvPr id="50" name="object 32"/>
          <p:cNvSpPr txBox="1"/>
          <p:nvPr/>
        </p:nvSpPr>
        <p:spPr>
          <a:xfrm>
            <a:off x="2962053" y="1705428"/>
            <a:ext cx="945803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dirty="0" smtClean="0">
                <a:latin typeface="Arial"/>
                <a:cs typeface="Arial"/>
              </a:rPr>
              <a:t>Elisabeth LOPY</a:t>
            </a:r>
            <a:endParaRPr lang="fr-FR" sz="400" b="1" spc="-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spc="-5" dirty="0" smtClean="0">
                <a:latin typeface="Arial"/>
                <a:cs typeface="Arial"/>
              </a:rPr>
              <a:t>Responsable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2" name="object 75"/>
          <p:cNvSpPr/>
          <p:nvPr/>
        </p:nvSpPr>
        <p:spPr>
          <a:xfrm>
            <a:off x="2403073" y="2140652"/>
            <a:ext cx="1909279" cy="370677"/>
          </a:xfrm>
          <a:custGeom>
            <a:avLst/>
            <a:gdLst/>
            <a:ahLst/>
            <a:cxnLst/>
            <a:rect l="l" t="t" r="r" b="b"/>
            <a:pathLst>
              <a:path w="1947545" h="568960">
                <a:moveTo>
                  <a:pt x="0" y="568566"/>
                </a:moveTo>
                <a:lnTo>
                  <a:pt x="1947544" y="568566"/>
                </a:lnTo>
                <a:lnTo>
                  <a:pt x="1947544" y="0"/>
                </a:lnTo>
                <a:lnTo>
                  <a:pt x="0" y="0"/>
                </a:lnTo>
                <a:lnTo>
                  <a:pt x="0" y="56856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algn="ctr"/>
            <a:endParaRPr lang="fr-FR" sz="4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fr-FR" sz="800" spc="-5" dirty="0" smtClean="0">
                <a:latin typeface="Arial"/>
                <a:cs typeface="Arial"/>
              </a:rPr>
              <a:t>Sandrine</a:t>
            </a:r>
            <a:r>
              <a:rPr lang="fr-FR" sz="800" spc="5" dirty="0" smtClean="0">
                <a:latin typeface="Arial"/>
                <a:cs typeface="Arial"/>
              </a:rPr>
              <a:t> </a:t>
            </a:r>
            <a:r>
              <a:rPr lang="fr-FR" sz="800" spc="-5" dirty="0" smtClean="0">
                <a:latin typeface="Arial"/>
                <a:cs typeface="Arial"/>
              </a:rPr>
              <a:t>MONTROT</a:t>
            </a:r>
          </a:p>
          <a:p>
            <a:pPr algn="ctr"/>
            <a:r>
              <a:rPr lang="fr-FR" sz="800" b="1" spc="-5" dirty="0" smtClean="0">
                <a:solidFill>
                  <a:srgbClr val="FFFFFF"/>
                </a:solidFill>
                <a:latin typeface="Arial"/>
                <a:cs typeface="Arial"/>
              </a:rPr>
              <a:t>Secrétariat </a:t>
            </a:r>
            <a:r>
              <a:rPr lang="fr-FR" sz="800" b="1" dirty="0" smtClean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fr-FR" sz="800" b="1" spc="-5" dirty="0" smtClean="0">
                <a:solidFill>
                  <a:srgbClr val="FFFFFF"/>
                </a:solidFill>
                <a:latin typeface="Arial"/>
                <a:cs typeface="Arial"/>
              </a:rPr>
              <a:t>01 30 97 73</a:t>
            </a:r>
            <a:r>
              <a:rPr lang="fr-FR" sz="800" b="1" spc="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b="1" spc="-5" dirty="0" smtClean="0">
                <a:solidFill>
                  <a:srgbClr val="FFFFFF"/>
                </a:solidFill>
                <a:latin typeface="Arial"/>
                <a:cs typeface="Arial"/>
              </a:rPr>
              <a:t>94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38" name="object 65"/>
          <p:cNvSpPr/>
          <p:nvPr/>
        </p:nvSpPr>
        <p:spPr>
          <a:xfrm>
            <a:off x="4865695" y="1315870"/>
            <a:ext cx="1947545" cy="363407"/>
          </a:xfrm>
          <a:custGeom>
            <a:avLst/>
            <a:gdLst/>
            <a:ahLst/>
            <a:cxnLst/>
            <a:rect l="l" t="t" r="r" b="b"/>
            <a:pathLst>
              <a:path w="1947545" h="268604">
                <a:moveTo>
                  <a:pt x="0" y="268427"/>
                </a:moveTo>
                <a:lnTo>
                  <a:pt x="1947544" y="268427"/>
                </a:lnTo>
                <a:lnTo>
                  <a:pt x="1947544" y="0"/>
                </a:lnTo>
                <a:lnTo>
                  <a:pt x="0" y="0"/>
                </a:lnTo>
                <a:lnTo>
                  <a:pt x="0" y="268427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67"/>
          <p:cNvSpPr/>
          <p:nvPr/>
        </p:nvSpPr>
        <p:spPr>
          <a:xfrm>
            <a:off x="4865694" y="1663041"/>
            <a:ext cx="1947545" cy="412124"/>
          </a:xfrm>
          <a:custGeom>
            <a:avLst/>
            <a:gdLst/>
            <a:ahLst/>
            <a:cxnLst/>
            <a:rect l="l" t="t" r="r" b="b"/>
            <a:pathLst>
              <a:path w="1947545" h="571500">
                <a:moveTo>
                  <a:pt x="0" y="571474"/>
                </a:moveTo>
                <a:lnTo>
                  <a:pt x="1947544" y="571474"/>
                </a:lnTo>
                <a:lnTo>
                  <a:pt x="1947544" y="0"/>
                </a:lnTo>
                <a:lnTo>
                  <a:pt x="0" y="0"/>
                </a:lnTo>
                <a:lnTo>
                  <a:pt x="0" y="571474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68"/>
          <p:cNvSpPr txBox="1"/>
          <p:nvPr/>
        </p:nvSpPr>
        <p:spPr>
          <a:xfrm>
            <a:off x="5289324" y="1726043"/>
            <a:ext cx="1087120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Christine</a:t>
            </a:r>
            <a:r>
              <a:rPr sz="800" b="1" spc="-6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VUILLAUME</a:t>
            </a:r>
            <a:endParaRPr sz="8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800" b="1" i="1" spc="-5" dirty="0">
                <a:latin typeface="Arial"/>
                <a:cs typeface="Arial"/>
              </a:rPr>
              <a:t>Responsable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6" name="object 71"/>
          <p:cNvSpPr/>
          <p:nvPr/>
        </p:nvSpPr>
        <p:spPr>
          <a:xfrm>
            <a:off x="4859111" y="2242361"/>
            <a:ext cx="1947545" cy="562610"/>
          </a:xfrm>
          <a:custGeom>
            <a:avLst/>
            <a:gdLst/>
            <a:ahLst/>
            <a:cxnLst/>
            <a:rect l="l" t="t" r="r" b="b"/>
            <a:pathLst>
              <a:path w="1947545" h="562610">
                <a:moveTo>
                  <a:pt x="0" y="562356"/>
                </a:moveTo>
                <a:lnTo>
                  <a:pt x="1947544" y="562356"/>
                </a:lnTo>
                <a:lnTo>
                  <a:pt x="1947544" y="0"/>
                </a:lnTo>
                <a:lnTo>
                  <a:pt x="0" y="0"/>
                </a:lnTo>
                <a:lnTo>
                  <a:pt x="0" y="56235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72"/>
          <p:cNvSpPr txBox="1"/>
          <p:nvPr/>
        </p:nvSpPr>
        <p:spPr>
          <a:xfrm>
            <a:off x="5168355" y="2308563"/>
            <a:ext cx="1329055" cy="443711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/>
            <a:r>
              <a:rPr lang="fr-FR" sz="800" spc="-5" dirty="0">
                <a:latin typeface="Arial"/>
                <a:cs typeface="Arial"/>
              </a:rPr>
              <a:t>Sylvie </a:t>
            </a:r>
            <a:r>
              <a:rPr lang="fr-FR" sz="800" spc="-5" dirty="0" smtClean="0">
                <a:latin typeface="Arial"/>
                <a:cs typeface="Arial"/>
              </a:rPr>
              <a:t>ROMAGNE </a:t>
            </a:r>
          </a:p>
          <a:p>
            <a:pPr algn="ctr"/>
            <a:r>
              <a:rPr lang="fr-FR" sz="800" b="1" spc="-5" dirty="0" smtClean="0">
                <a:latin typeface="Arial"/>
                <a:cs typeface="Arial"/>
              </a:rPr>
              <a:t>Rodolphe LAVALLIERE</a:t>
            </a:r>
            <a:endParaRPr lang="fr-FR" sz="800" b="1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Secrétariat</a:t>
            </a:r>
            <a:r>
              <a:rPr sz="8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01 30 97 74</a:t>
            </a:r>
            <a:r>
              <a:rPr sz="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 smtClean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7" name="object 2"/>
          <p:cNvSpPr txBox="1"/>
          <p:nvPr/>
        </p:nvSpPr>
        <p:spPr>
          <a:xfrm>
            <a:off x="10349689" y="215387"/>
            <a:ext cx="1548890" cy="5994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3815" algn="ctr">
              <a:lnSpc>
                <a:spcPct val="106400"/>
              </a:lnSpc>
              <a:spcBef>
                <a:spcPts val="95"/>
              </a:spcBef>
            </a:pPr>
            <a:r>
              <a:rPr sz="1200" b="1" spc="-5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DÉLÉGATION  </a:t>
            </a:r>
            <a:r>
              <a:rPr sz="1200" b="1" spc="-10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D</a:t>
            </a:r>
            <a:r>
              <a:rPr sz="1200" b="1" spc="-5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ÉP</a:t>
            </a:r>
            <a:r>
              <a:rPr sz="1200" b="1" spc="-30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sz="1200" b="1" spc="5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T</a:t>
            </a:r>
            <a:r>
              <a:rPr sz="1200" b="1" spc="-10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E</a:t>
            </a:r>
            <a:r>
              <a:rPr sz="12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M</a:t>
            </a:r>
            <a:r>
              <a:rPr sz="1200" b="1" spc="-5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E</a:t>
            </a:r>
            <a:r>
              <a:rPr sz="1200" b="1" spc="5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N</a:t>
            </a:r>
            <a:r>
              <a:rPr sz="12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T</a:t>
            </a:r>
            <a:r>
              <a:rPr sz="1200" b="1" spc="-10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LE  </a:t>
            </a:r>
            <a:r>
              <a:rPr sz="1200" b="1" spc="-5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DES YVELINES</a:t>
            </a:r>
            <a:endParaRPr sz="1200" dirty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8" name="object 69"/>
          <p:cNvSpPr/>
          <p:nvPr/>
        </p:nvSpPr>
        <p:spPr>
          <a:xfrm>
            <a:off x="4859111" y="2923211"/>
            <a:ext cx="1954128" cy="1476997"/>
          </a:xfrm>
          <a:custGeom>
            <a:avLst/>
            <a:gdLst/>
            <a:ahLst/>
            <a:cxnLst/>
            <a:rect l="l" t="t" r="r" b="b"/>
            <a:pathLst>
              <a:path w="1944370" h="1416684">
                <a:moveTo>
                  <a:pt x="0" y="1416558"/>
                </a:moveTo>
                <a:lnTo>
                  <a:pt x="1944242" y="1416558"/>
                </a:lnTo>
                <a:lnTo>
                  <a:pt x="1944242" y="0"/>
                </a:lnTo>
                <a:lnTo>
                  <a:pt x="0" y="0"/>
                </a:lnTo>
                <a:lnTo>
                  <a:pt x="0" y="1416558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70"/>
          <p:cNvSpPr txBox="1"/>
          <p:nvPr/>
        </p:nvSpPr>
        <p:spPr>
          <a:xfrm>
            <a:off x="5032095" y="2933114"/>
            <a:ext cx="1618096" cy="142859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41605" marR="148590" indent="16510" algn="ctr"/>
            <a:r>
              <a:rPr sz="800" b="1" dirty="0" smtClean="0">
                <a:latin typeface="Arial"/>
                <a:cs typeface="Arial"/>
              </a:rPr>
              <a:t>Stella </a:t>
            </a:r>
            <a:r>
              <a:rPr sz="800" b="1" dirty="0">
                <a:latin typeface="Arial"/>
                <a:cs typeface="Arial"/>
              </a:rPr>
              <a:t>DUFLOT  </a:t>
            </a:r>
            <a:endParaRPr lang="fr-FR" sz="800" b="1" dirty="0" smtClean="0">
              <a:latin typeface="Arial"/>
              <a:cs typeface="Arial"/>
            </a:endParaRPr>
          </a:p>
          <a:p>
            <a:pPr marL="141605" marR="148590" indent="16510" algn="ctr"/>
            <a:r>
              <a:rPr sz="800" b="1" spc="-5" dirty="0" smtClean="0">
                <a:latin typeface="Arial"/>
                <a:cs typeface="Arial"/>
              </a:rPr>
              <a:t>Jennifer </a:t>
            </a:r>
            <a:r>
              <a:rPr sz="800" b="1" spc="-10" dirty="0">
                <a:latin typeface="Arial"/>
                <a:cs typeface="Arial"/>
              </a:rPr>
              <a:t>KUNAKEY </a:t>
            </a:r>
            <a:endParaRPr lang="fr-FR" sz="800" b="1" spc="-10" dirty="0" smtClean="0">
              <a:latin typeface="Arial"/>
              <a:cs typeface="Arial"/>
            </a:endParaRPr>
          </a:p>
          <a:p>
            <a:pPr marL="12700" marR="5080" algn="ctr"/>
            <a:r>
              <a:rPr lang="fr-FR" sz="800" b="1" spc="-10" dirty="0">
                <a:latin typeface="Arial"/>
                <a:cs typeface="Arial"/>
              </a:rPr>
              <a:t>Sylvie </a:t>
            </a:r>
            <a:r>
              <a:rPr lang="fr-FR" sz="800" b="1" dirty="0">
                <a:latin typeface="Arial"/>
                <a:cs typeface="Arial"/>
              </a:rPr>
              <a:t>ROME  </a:t>
            </a:r>
          </a:p>
          <a:p>
            <a:pPr marL="12700" marR="5080" algn="ctr"/>
            <a:r>
              <a:rPr lang="fr-FR" sz="800" b="1" dirty="0">
                <a:latin typeface="Arial"/>
                <a:cs typeface="Arial"/>
              </a:rPr>
              <a:t>Maud</a:t>
            </a:r>
            <a:r>
              <a:rPr lang="fr-FR" sz="800" b="1" spc="-75" dirty="0">
                <a:latin typeface="Arial"/>
                <a:cs typeface="Arial"/>
              </a:rPr>
              <a:t> </a:t>
            </a:r>
            <a:r>
              <a:rPr lang="fr-FR" sz="800" b="1" spc="-10" dirty="0">
                <a:latin typeface="Arial"/>
                <a:cs typeface="Arial"/>
              </a:rPr>
              <a:t>BARCELO</a:t>
            </a:r>
            <a:endParaRPr lang="fr-FR" sz="800" dirty="0">
              <a:latin typeface="Arial"/>
              <a:cs typeface="Arial"/>
            </a:endParaRPr>
          </a:p>
          <a:p>
            <a:pPr marL="635" algn="ctr"/>
            <a:r>
              <a:rPr lang="fr-FR" sz="800" b="1" dirty="0">
                <a:latin typeface="Arial"/>
                <a:cs typeface="Arial"/>
              </a:rPr>
              <a:t>Philippe</a:t>
            </a:r>
            <a:r>
              <a:rPr lang="fr-FR" sz="800" b="1" spc="-30" dirty="0">
                <a:latin typeface="Arial"/>
                <a:cs typeface="Arial"/>
              </a:rPr>
              <a:t> </a:t>
            </a:r>
            <a:r>
              <a:rPr lang="fr-FR" sz="800" b="1" spc="-5" dirty="0" smtClean="0">
                <a:latin typeface="Arial"/>
                <a:cs typeface="Arial"/>
              </a:rPr>
              <a:t>DEMARE</a:t>
            </a:r>
          </a:p>
          <a:p>
            <a:pPr marL="635" algn="ctr"/>
            <a:r>
              <a:rPr lang="fr-FR" sz="800" b="1" spc="-5" dirty="0" smtClean="0">
                <a:latin typeface="Arial"/>
                <a:cs typeface="Arial"/>
              </a:rPr>
              <a:t>Amélie HEBBACHE</a:t>
            </a:r>
          </a:p>
          <a:p>
            <a:pPr marL="635" algn="ctr"/>
            <a:r>
              <a:rPr lang="fr-FR" sz="800" b="1" spc="-5" dirty="0" smtClean="0">
                <a:latin typeface="Arial"/>
                <a:cs typeface="Arial"/>
              </a:rPr>
              <a:t>Hajar ZAGHLOUL</a:t>
            </a:r>
          </a:p>
          <a:p>
            <a:pPr marL="86995" marR="78740" algn="ctr"/>
            <a:r>
              <a:rPr lang="fr-FR" sz="800" spc="-5" dirty="0" smtClean="0">
                <a:latin typeface="Arial"/>
                <a:cs typeface="Arial"/>
              </a:rPr>
              <a:t>Sylvie LANDAIS</a:t>
            </a:r>
          </a:p>
          <a:p>
            <a:pPr marL="86995" marR="78740" algn="ctr"/>
            <a:r>
              <a:rPr lang="fr-FR" sz="800" spc="-5" dirty="0" smtClean="0">
                <a:latin typeface="Arial"/>
                <a:cs typeface="Arial"/>
              </a:rPr>
              <a:t>Véronique MULLER-HEURTI</a:t>
            </a:r>
            <a:r>
              <a:rPr lang="fr-FR" sz="800" spc="-10" dirty="0" smtClean="0">
                <a:latin typeface="Arial"/>
                <a:cs typeface="Arial"/>
              </a:rPr>
              <a:t>N</a:t>
            </a:r>
          </a:p>
          <a:p>
            <a:pPr marL="86995" marR="78740" algn="ctr"/>
            <a:r>
              <a:rPr sz="800" dirty="0" smtClean="0">
                <a:latin typeface="Arial"/>
                <a:cs typeface="Arial"/>
              </a:rPr>
              <a:t>Viviana</a:t>
            </a:r>
            <a:r>
              <a:rPr sz="800" spc="-1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MOUTON</a:t>
            </a:r>
            <a:endParaRPr lang="fr-FR" sz="800" spc="-5" dirty="0" smtClean="0">
              <a:latin typeface="Arial"/>
              <a:cs typeface="Arial"/>
            </a:endParaRPr>
          </a:p>
          <a:p>
            <a:pPr marL="86995" marR="78740" algn="ctr"/>
            <a:r>
              <a:rPr lang="fr-FR" sz="800" dirty="0" smtClean="0">
                <a:latin typeface="Arial"/>
                <a:cs typeface="Arial"/>
              </a:rPr>
              <a:t>Patricia LALANDE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0" name="object 13"/>
          <p:cNvSpPr/>
          <p:nvPr/>
        </p:nvSpPr>
        <p:spPr>
          <a:xfrm>
            <a:off x="4861158" y="4840943"/>
            <a:ext cx="1952081" cy="1018365"/>
          </a:xfrm>
          <a:custGeom>
            <a:avLst/>
            <a:gdLst/>
            <a:ahLst/>
            <a:cxnLst/>
            <a:rect l="l" t="t" r="r" b="b"/>
            <a:pathLst>
              <a:path w="2728595" h="743585">
                <a:moveTo>
                  <a:pt x="0" y="743076"/>
                </a:moveTo>
                <a:lnTo>
                  <a:pt x="2728213" y="743076"/>
                </a:lnTo>
                <a:lnTo>
                  <a:pt x="2728213" y="0"/>
                </a:lnTo>
                <a:lnTo>
                  <a:pt x="0" y="0"/>
                </a:lnTo>
                <a:lnTo>
                  <a:pt x="0" y="74307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4833577" y="4853905"/>
            <a:ext cx="1969044" cy="100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Cellule SIGNAUX EIG</a:t>
            </a:r>
            <a:r>
              <a:rPr lang="fr-FR" sz="8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b="1" spc="-10" dirty="0">
                <a:solidFill>
                  <a:srgbClr val="FFFFFF"/>
                </a:solidFill>
                <a:latin typeface="Arial"/>
                <a:cs typeface="Arial"/>
              </a:rPr>
              <a:t>RECLAMATIONS  </a:t>
            </a:r>
          </a:p>
          <a:p>
            <a:pPr marL="12700" marR="5080" algn="ctr">
              <a:spcBef>
                <a:spcPts val="100"/>
              </a:spcBef>
            </a:pPr>
            <a:r>
              <a:rPr lang="fr-FR" sz="800" spc="-5" dirty="0" smtClean="0">
                <a:latin typeface="Arial"/>
                <a:cs typeface="Arial"/>
              </a:rPr>
              <a:t>Sandrine </a:t>
            </a:r>
            <a:r>
              <a:rPr lang="fr-FR" sz="800" spc="-5" dirty="0">
                <a:latin typeface="Arial"/>
                <a:cs typeface="Arial"/>
              </a:rPr>
              <a:t>MONTROT </a:t>
            </a:r>
          </a:p>
          <a:p>
            <a:pPr marL="12700" marR="5080" algn="ctr">
              <a:spcBef>
                <a:spcPts val="100"/>
              </a:spcBef>
            </a:pPr>
            <a:r>
              <a:rPr lang="fr-FR" sz="800" spc="-5" dirty="0">
                <a:latin typeface="Arial"/>
                <a:cs typeface="Arial"/>
              </a:rPr>
              <a:t>Béatrice LESIRE </a:t>
            </a:r>
          </a:p>
          <a:p>
            <a:pPr marL="12700" marR="5080" algn="ctr">
              <a:spcBef>
                <a:spcPts val="100"/>
              </a:spcBef>
            </a:pPr>
            <a:r>
              <a:rPr lang="fr-FR" sz="800" spc="-5" dirty="0">
                <a:latin typeface="Arial"/>
                <a:cs typeface="Arial"/>
              </a:rPr>
              <a:t> Bérengère THIERY </a:t>
            </a:r>
          </a:p>
          <a:p>
            <a:pPr marL="12700" marR="5080" algn="ctr">
              <a:spcBef>
                <a:spcPts val="100"/>
              </a:spcBef>
            </a:pPr>
            <a:r>
              <a:rPr lang="fr-FR" sz="800" spc="-5" dirty="0">
                <a:solidFill>
                  <a:schemeClr val="bg1"/>
                </a:solidFill>
                <a:latin typeface="Arial"/>
                <a:cs typeface="Arial"/>
              </a:rPr>
              <a:t>Secrétariat </a:t>
            </a:r>
            <a:r>
              <a:rPr lang="fr-FR" sz="800" dirty="0">
                <a:solidFill>
                  <a:schemeClr val="bg1"/>
                </a:solidFill>
                <a:latin typeface="Arial"/>
                <a:cs typeface="Arial"/>
              </a:rPr>
              <a:t>: </a:t>
            </a:r>
            <a:r>
              <a:rPr lang="fr-FR" sz="800" spc="-5" dirty="0">
                <a:solidFill>
                  <a:schemeClr val="bg1"/>
                </a:solidFill>
                <a:latin typeface="Arial"/>
                <a:cs typeface="Arial"/>
              </a:rPr>
              <a:t>01 30 97 68</a:t>
            </a:r>
            <a:r>
              <a:rPr lang="fr-FR" sz="800" spc="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800" spc="-5" dirty="0">
                <a:solidFill>
                  <a:schemeClr val="bg1"/>
                </a:solidFill>
                <a:latin typeface="Arial"/>
                <a:cs typeface="Arial"/>
              </a:rPr>
              <a:t>33</a:t>
            </a:r>
            <a:endParaRPr lang="fr-FR" sz="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1" name="object 66"/>
          <p:cNvSpPr txBox="1"/>
          <p:nvPr/>
        </p:nvSpPr>
        <p:spPr>
          <a:xfrm>
            <a:off x="5092586" y="1386669"/>
            <a:ext cx="15722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163AA"/>
                </a:solidFill>
                <a:latin typeface="Calibri"/>
                <a:cs typeface="Calibri"/>
              </a:rPr>
              <a:t>Département de</a:t>
            </a:r>
            <a:r>
              <a:rPr sz="1000" b="1" spc="-75" dirty="0">
                <a:solidFill>
                  <a:srgbClr val="4163AA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4163AA"/>
                </a:solidFill>
                <a:latin typeface="Calibri"/>
                <a:cs typeface="Calibri"/>
              </a:rPr>
              <a:t>l’Autonomie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2" name="object 81"/>
          <p:cNvSpPr/>
          <p:nvPr/>
        </p:nvSpPr>
        <p:spPr>
          <a:xfrm>
            <a:off x="7395721" y="1313561"/>
            <a:ext cx="2019300" cy="358780"/>
          </a:xfrm>
          <a:custGeom>
            <a:avLst/>
            <a:gdLst/>
            <a:ahLst/>
            <a:cxnLst/>
            <a:rect l="l" t="t" r="r" b="b"/>
            <a:pathLst>
              <a:path w="2019300" h="268604">
                <a:moveTo>
                  <a:pt x="0" y="268351"/>
                </a:moveTo>
                <a:lnTo>
                  <a:pt x="2019300" y="268351"/>
                </a:lnTo>
                <a:lnTo>
                  <a:pt x="2019300" y="0"/>
                </a:lnTo>
                <a:lnTo>
                  <a:pt x="0" y="0"/>
                </a:lnTo>
                <a:lnTo>
                  <a:pt x="0" y="2683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82"/>
          <p:cNvSpPr txBox="1"/>
          <p:nvPr/>
        </p:nvSpPr>
        <p:spPr>
          <a:xfrm>
            <a:off x="7637360" y="1386669"/>
            <a:ext cx="1713864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8660" marR="5080" indent="-69659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4163AA"/>
                </a:solidFill>
                <a:latin typeface="Calibri"/>
                <a:cs typeface="Calibri"/>
              </a:rPr>
              <a:t>Département </a:t>
            </a:r>
            <a:r>
              <a:rPr lang="fr-FR" sz="1000" b="1" spc="-5" dirty="0" smtClean="0">
                <a:solidFill>
                  <a:srgbClr val="4163AA"/>
                </a:solidFill>
                <a:latin typeface="Calibri"/>
                <a:cs typeface="Calibri"/>
              </a:rPr>
              <a:t>Ville Hôpital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5" name="object 83"/>
          <p:cNvSpPr/>
          <p:nvPr/>
        </p:nvSpPr>
        <p:spPr>
          <a:xfrm>
            <a:off x="7395721" y="1670050"/>
            <a:ext cx="2019300" cy="405115"/>
          </a:xfrm>
          <a:custGeom>
            <a:avLst/>
            <a:gdLst/>
            <a:ahLst/>
            <a:cxnLst/>
            <a:rect l="l" t="t" r="r" b="b"/>
            <a:pathLst>
              <a:path w="2019300" h="571500">
                <a:moveTo>
                  <a:pt x="0" y="571474"/>
                </a:moveTo>
                <a:lnTo>
                  <a:pt x="2019300" y="571474"/>
                </a:lnTo>
                <a:lnTo>
                  <a:pt x="2019300" y="0"/>
                </a:lnTo>
                <a:lnTo>
                  <a:pt x="0" y="0"/>
                </a:lnTo>
                <a:lnTo>
                  <a:pt x="0" y="571474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84"/>
          <p:cNvSpPr txBox="1"/>
          <p:nvPr/>
        </p:nvSpPr>
        <p:spPr>
          <a:xfrm>
            <a:off x="7829726" y="1736149"/>
            <a:ext cx="98196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dirty="0" smtClean="0">
                <a:latin typeface="Arial"/>
                <a:cs typeface="Arial"/>
              </a:rPr>
              <a:t>Nathalie GALLET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i="1" spc="-5" dirty="0" smtClean="0">
                <a:latin typeface="Arial"/>
                <a:cs typeface="Arial"/>
              </a:rPr>
              <a:t>Responsable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7" name="object 86"/>
          <p:cNvSpPr/>
          <p:nvPr/>
        </p:nvSpPr>
        <p:spPr>
          <a:xfrm>
            <a:off x="7391911" y="2242361"/>
            <a:ext cx="2023110" cy="569277"/>
          </a:xfrm>
          <a:custGeom>
            <a:avLst/>
            <a:gdLst/>
            <a:ahLst/>
            <a:cxnLst/>
            <a:rect l="l" t="t" r="r" b="b"/>
            <a:pathLst>
              <a:path w="2019300" h="568960">
                <a:moveTo>
                  <a:pt x="0" y="568566"/>
                </a:moveTo>
                <a:lnTo>
                  <a:pt x="2019300" y="568566"/>
                </a:lnTo>
                <a:lnTo>
                  <a:pt x="2019300" y="0"/>
                </a:lnTo>
                <a:lnTo>
                  <a:pt x="0" y="0"/>
                </a:lnTo>
                <a:lnTo>
                  <a:pt x="0" y="56856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87"/>
          <p:cNvSpPr txBox="1"/>
          <p:nvPr/>
        </p:nvSpPr>
        <p:spPr>
          <a:xfrm>
            <a:off x="7492771" y="2212007"/>
            <a:ext cx="1850012" cy="68993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800" spc="-5" dirty="0" smtClean="0">
                <a:latin typeface="Arial"/>
                <a:cs typeface="Arial"/>
              </a:rPr>
              <a:t>Bérengère</a:t>
            </a:r>
            <a:r>
              <a:rPr sz="800" spc="15" dirty="0" smtClean="0">
                <a:latin typeface="Arial"/>
                <a:cs typeface="Arial"/>
              </a:rPr>
              <a:t> </a:t>
            </a:r>
            <a:r>
              <a:rPr sz="800" dirty="0" smtClean="0">
                <a:latin typeface="Arial"/>
                <a:cs typeface="Arial"/>
              </a:rPr>
              <a:t>THIERY</a:t>
            </a:r>
            <a:endParaRPr lang="fr-FR" sz="800" dirty="0" smtClean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lang="fr-FR" sz="800" dirty="0" smtClean="0">
                <a:latin typeface="Arial"/>
                <a:cs typeface="Arial"/>
              </a:rPr>
              <a:t>Patricia DUBOIS</a:t>
            </a:r>
          </a:p>
          <a:p>
            <a:pPr algn="ctr">
              <a:lnSpc>
                <a:spcPct val="100000"/>
              </a:lnSpc>
            </a:pPr>
            <a:r>
              <a:rPr lang="fr-FR" sz="800" b="1" spc="-5" dirty="0">
                <a:solidFill>
                  <a:srgbClr val="FFFFFF"/>
                </a:solidFill>
                <a:latin typeface="Arial"/>
                <a:cs typeface="Arial"/>
              </a:rPr>
              <a:t>Secrétariat </a:t>
            </a: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fr-FR" sz="800" b="1" spc="-5" dirty="0">
                <a:solidFill>
                  <a:srgbClr val="FFFFFF"/>
                </a:solidFill>
                <a:latin typeface="Arial"/>
                <a:cs typeface="Arial"/>
              </a:rPr>
              <a:t>01 30 97 74</a:t>
            </a:r>
            <a:r>
              <a:rPr lang="fr-FR"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b="1" spc="-5" dirty="0">
                <a:solidFill>
                  <a:srgbClr val="FFFFFF"/>
                </a:solidFill>
                <a:latin typeface="Arial"/>
                <a:cs typeface="Arial"/>
              </a:rPr>
              <a:t>12 ou</a:t>
            </a:r>
          </a:p>
          <a:p>
            <a:pPr algn="ctr">
              <a:lnSpc>
                <a:spcPct val="100000"/>
              </a:lnSpc>
            </a:pPr>
            <a:r>
              <a:rPr lang="fr-FR" sz="800" b="1" spc="-5" dirty="0">
                <a:solidFill>
                  <a:srgbClr val="FFFFFF"/>
                </a:solidFill>
                <a:latin typeface="Arial"/>
                <a:cs typeface="Arial"/>
              </a:rPr>
              <a:t> 01 30 97 74 09</a:t>
            </a:r>
            <a:endParaRPr lang="fr-FR" sz="8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69" name="object 89"/>
          <p:cNvSpPr/>
          <p:nvPr/>
        </p:nvSpPr>
        <p:spPr>
          <a:xfrm>
            <a:off x="7391913" y="2986710"/>
            <a:ext cx="1982964" cy="2095094"/>
          </a:xfrm>
          <a:custGeom>
            <a:avLst/>
            <a:gdLst/>
            <a:ahLst/>
            <a:cxnLst/>
            <a:rect l="l" t="t" r="r" b="b"/>
            <a:pathLst>
              <a:path w="2019300" h="1270634">
                <a:moveTo>
                  <a:pt x="0" y="1270508"/>
                </a:moveTo>
                <a:lnTo>
                  <a:pt x="2019300" y="1270508"/>
                </a:lnTo>
                <a:lnTo>
                  <a:pt x="2019300" y="0"/>
                </a:lnTo>
                <a:lnTo>
                  <a:pt x="0" y="0"/>
                </a:lnTo>
                <a:lnTo>
                  <a:pt x="0" y="1270508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14"/>
          <p:cNvSpPr txBox="1"/>
          <p:nvPr/>
        </p:nvSpPr>
        <p:spPr>
          <a:xfrm>
            <a:off x="7512489" y="3010927"/>
            <a:ext cx="1796671" cy="174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endParaRPr lang="fr-FR" sz="800" b="1" spc="-1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1" name="object 90"/>
          <p:cNvSpPr txBox="1"/>
          <p:nvPr/>
        </p:nvSpPr>
        <p:spPr>
          <a:xfrm>
            <a:off x="7523539" y="3106104"/>
            <a:ext cx="1763871" cy="14189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9225" marR="143510" indent="36195" algn="ctr">
              <a:lnSpc>
                <a:spcPct val="100000"/>
              </a:lnSpc>
              <a:spcBef>
                <a:spcPts val="105"/>
              </a:spcBef>
            </a:pPr>
            <a:r>
              <a:rPr sz="800" b="1" spc="-5" dirty="0">
                <a:latin typeface="Arial"/>
                <a:cs typeface="Arial"/>
              </a:rPr>
              <a:t>Dr </a:t>
            </a:r>
            <a:r>
              <a:rPr sz="800" b="1" spc="-10" dirty="0">
                <a:latin typeface="Arial"/>
                <a:cs typeface="Arial"/>
              </a:rPr>
              <a:t>Sylvie </a:t>
            </a:r>
            <a:r>
              <a:rPr sz="800" b="1" spc="5" dirty="0">
                <a:latin typeface="Arial"/>
                <a:cs typeface="Arial"/>
              </a:rPr>
              <a:t>WEBER </a:t>
            </a:r>
            <a:endParaRPr lang="fr-FR" sz="800" b="1" spc="5" dirty="0" smtClean="0">
              <a:latin typeface="Arial"/>
              <a:cs typeface="Arial"/>
            </a:endParaRPr>
          </a:p>
          <a:p>
            <a:pPr marL="149225" marR="143510" indent="36195" algn="ctr">
              <a:lnSpc>
                <a:spcPct val="100000"/>
              </a:lnSpc>
              <a:spcBef>
                <a:spcPts val="105"/>
              </a:spcBef>
            </a:pPr>
            <a:r>
              <a:rPr sz="800" b="1" spc="5" dirty="0" smtClean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Dr </a:t>
            </a:r>
            <a:r>
              <a:rPr sz="800" b="1" dirty="0">
                <a:latin typeface="Arial"/>
                <a:cs typeface="Arial"/>
              </a:rPr>
              <a:t>Hung DO </a:t>
            </a:r>
            <a:r>
              <a:rPr sz="800" b="1" spc="-15" dirty="0">
                <a:latin typeface="Arial"/>
                <a:cs typeface="Arial"/>
              </a:rPr>
              <a:t>CAO  </a:t>
            </a:r>
            <a:endParaRPr lang="fr-FR" sz="800" b="1" spc="-15" dirty="0" smtClean="0">
              <a:latin typeface="Arial"/>
              <a:cs typeface="Arial"/>
            </a:endParaRPr>
          </a:p>
          <a:p>
            <a:pPr marL="149225" marR="143510" indent="36195" algn="ctr">
              <a:lnSpc>
                <a:spcPct val="100000"/>
              </a:lnSpc>
              <a:spcBef>
                <a:spcPts val="105"/>
              </a:spcBef>
            </a:pPr>
            <a:r>
              <a:rPr sz="800" b="1" spc="-5" dirty="0" err="1" smtClean="0">
                <a:latin typeface="Arial"/>
                <a:cs typeface="Arial"/>
              </a:rPr>
              <a:t>Dr</a:t>
            </a:r>
            <a:r>
              <a:rPr sz="800" b="1" spc="-5" dirty="0" smtClean="0">
                <a:latin typeface="Arial"/>
                <a:cs typeface="Arial"/>
              </a:rPr>
              <a:t> </a:t>
            </a:r>
            <a:r>
              <a:rPr sz="800" b="1" dirty="0" err="1">
                <a:latin typeface="Arial"/>
                <a:cs typeface="Arial"/>
              </a:rPr>
              <a:t>Blandine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800" b="1" dirty="0" smtClean="0">
                <a:latin typeface="Arial"/>
                <a:cs typeface="Arial"/>
              </a:rPr>
              <a:t>PICON</a:t>
            </a:r>
            <a:endParaRPr lang="fr-FR" sz="800" b="1" dirty="0" smtClean="0">
              <a:latin typeface="Arial"/>
              <a:cs typeface="Arial"/>
            </a:endParaRPr>
          </a:p>
          <a:p>
            <a:pPr marL="149225" marR="143510" indent="36195"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dirty="0" smtClean="0">
                <a:latin typeface="Arial"/>
                <a:cs typeface="Arial"/>
              </a:rPr>
              <a:t>Dr Véronique </a:t>
            </a:r>
            <a:r>
              <a:rPr lang="fr-FR" sz="800" b="1" dirty="0">
                <a:latin typeface="Arial"/>
                <a:cs typeface="Arial"/>
              </a:rPr>
              <a:t>LALLEMENT</a:t>
            </a:r>
            <a:endParaRPr lang="fr-FR" sz="800" dirty="0">
              <a:latin typeface="Arial"/>
              <a:cs typeface="Arial"/>
            </a:endParaRPr>
          </a:p>
          <a:p>
            <a:pPr marL="149225" marR="143510" indent="36195" algn="ctr">
              <a:lnSpc>
                <a:spcPct val="100000"/>
              </a:lnSpc>
              <a:spcBef>
                <a:spcPts val="105"/>
              </a:spcBef>
            </a:pPr>
            <a:r>
              <a:rPr sz="800" b="1" dirty="0" smtClean="0">
                <a:latin typeface="Arial"/>
                <a:cs typeface="Arial"/>
              </a:rPr>
              <a:t>Marie-France</a:t>
            </a:r>
            <a:r>
              <a:rPr sz="800" b="1" spc="-70" dirty="0" smtClean="0">
                <a:latin typeface="Arial"/>
                <a:cs typeface="Arial"/>
              </a:rPr>
              <a:t> </a:t>
            </a:r>
            <a:r>
              <a:rPr sz="800" b="1" spc="-10" dirty="0" smtClean="0">
                <a:latin typeface="Arial"/>
                <a:cs typeface="Arial"/>
              </a:rPr>
              <a:t>PLAZANET</a:t>
            </a:r>
            <a:endParaRPr lang="fr-FR" sz="800" b="1" spc="-10" dirty="0" smtClean="0">
              <a:latin typeface="Arial"/>
              <a:cs typeface="Arial"/>
            </a:endParaRPr>
          </a:p>
          <a:p>
            <a:pPr marL="12700" marR="5080" indent="-12700" algn="ctr">
              <a:lnSpc>
                <a:spcPct val="100000"/>
              </a:lnSpc>
            </a:pPr>
            <a:r>
              <a:rPr lang="fr-FR" sz="800" b="1" spc="-10" dirty="0" smtClean="0">
                <a:latin typeface="Arial"/>
                <a:cs typeface="Arial"/>
              </a:rPr>
              <a:t>Marion GOMEZ</a:t>
            </a:r>
          </a:p>
          <a:p>
            <a:pPr marL="12700" marR="5080" indent="-12700" algn="ctr"/>
            <a:r>
              <a:rPr lang="fr-FR" sz="800" b="1" dirty="0">
                <a:latin typeface="Arial"/>
                <a:cs typeface="Arial"/>
              </a:rPr>
              <a:t>Céline</a:t>
            </a:r>
            <a:r>
              <a:rPr lang="fr-FR" sz="800" b="1" spc="-80" dirty="0">
                <a:latin typeface="Arial"/>
                <a:cs typeface="Arial"/>
              </a:rPr>
              <a:t> </a:t>
            </a:r>
            <a:r>
              <a:rPr lang="fr-FR" sz="800" b="1" dirty="0" smtClean="0">
                <a:latin typeface="Arial"/>
                <a:cs typeface="Arial"/>
              </a:rPr>
              <a:t>MONESTIER-DELONNE</a:t>
            </a:r>
          </a:p>
          <a:p>
            <a:pPr marL="12700" marR="5080" indent="-12700" algn="ctr"/>
            <a:r>
              <a:rPr lang="fr-FR" sz="800" b="1" spc="-5" dirty="0" smtClean="0">
                <a:latin typeface="Arial"/>
                <a:cs typeface="Arial"/>
              </a:rPr>
              <a:t>Elisabeth SENEJOUX QUENTIN</a:t>
            </a:r>
            <a:endParaRPr lang="fr-FR" sz="800" b="1" spc="-5" dirty="0">
              <a:latin typeface="Arial"/>
              <a:cs typeface="Arial"/>
            </a:endParaRPr>
          </a:p>
          <a:p>
            <a:pPr marL="12700" marR="5080" indent="-12700" algn="ctr"/>
            <a:r>
              <a:rPr lang="fr-FR" sz="800" b="1" spc="-5" dirty="0">
                <a:latin typeface="Arial"/>
                <a:cs typeface="Arial"/>
              </a:rPr>
              <a:t>Ingrid </a:t>
            </a:r>
            <a:r>
              <a:rPr lang="fr-FR" sz="800" b="1" spc="-5" dirty="0" smtClean="0">
                <a:latin typeface="Arial"/>
                <a:cs typeface="Arial"/>
              </a:rPr>
              <a:t>BOINET</a:t>
            </a:r>
            <a:endParaRPr lang="fr-FR" sz="800" b="1" spc="-10" dirty="0" smtClean="0">
              <a:latin typeface="Arial"/>
              <a:cs typeface="Arial"/>
            </a:endParaRPr>
          </a:p>
          <a:p>
            <a:pPr marL="227329" marR="222250" indent="254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Patricia</a:t>
            </a:r>
            <a:r>
              <a:rPr sz="800" spc="-75" dirty="0" smtClean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DUBOIS  </a:t>
            </a:r>
            <a:endParaRPr lang="fr-FR" sz="800" dirty="0" smtClean="0">
              <a:latin typeface="Arial"/>
              <a:cs typeface="Arial"/>
            </a:endParaRPr>
          </a:p>
          <a:p>
            <a:pPr marL="227329" marR="222250" indent="254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Béatrice</a:t>
            </a:r>
            <a:r>
              <a:rPr sz="800" spc="-80" dirty="0" smtClean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LESIRE</a:t>
            </a:r>
          </a:p>
        </p:txBody>
      </p:sp>
      <p:sp>
        <p:nvSpPr>
          <p:cNvPr id="74" name="object 102"/>
          <p:cNvSpPr txBox="1"/>
          <p:nvPr/>
        </p:nvSpPr>
        <p:spPr>
          <a:xfrm>
            <a:off x="7574426" y="4575591"/>
            <a:ext cx="1608455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Cellule Professions Médicales</a:t>
            </a:r>
            <a:r>
              <a:rPr sz="8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et  Paramédicales/ADELI</a:t>
            </a:r>
            <a:endParaRPr sz="800" dirty="0">
              <a:latin typeface="Arial"/>
              <a:cs typeface="Arial"/>
            </a:endParaRPr>
          </a:p>
          <a:p>
            <a:pPr marL="405765" marR="396875" indent="-1270" algn="ctr">
              <a:lnSpc>
                <a:spcPct val="100000"/>
              </a:lnSpc>
              <a:spcBef>
                <a:spcPts val="484"/>
              </a:spcBef>
            </a:pPr>
            <a:r>
              <a:rPr sz="800" spc="-5" dirty="0" smtClean="0">
                <a:latin typeface="Arial"/>
                <a:cs typeface="Arial"/>
              </a:rPr>
              <a:t>Laurent</a:t>
            </a:r>
            <a:r>
              <a:rPr sz="800" spc="-35" dirty="0" smtClean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VIGUIER</a:t>
            </a:r>
          </a:p>
        </p:txBody>
      </p:sp>
      <p:sp>
        <p:nvSpPr>
          <p:cNvPr id="78" name="object 13"/>
          <p:cNvSpPr/>
          <p:nvPr/>
        </p:nvSpPr>
        <p:spPr>
          <a:xfrm>
            <a:off x="9969944" y="1321022"/>
            <a:ext cx="2024657" cy="922312"/>
          </a:xfrm>
          <a:custGeom>
            <a:avLst/>
            <a:gdLst/>
            <a:ahLst/>
            <a:cxnLst/>
            <a:rect l="l" t="t" r="r" b="b"/>
            <a:pathLst>
              <a:path w="2728595" h="743585">
                <a:moveTo>
                  <a:pt x="0" y="743076"/>
                </a:moveTo>
                <a:lnTo>
                  <a:pt x="2728213" y="743076"/>
                </a:lnTo>
                <a:lnTo>
                  <a:pt x="2728213" y="0"/>
                </a:lnTo>
                <a:lnTo>
                  <a:pt x="0" y="0"/>
                </a:lnTo>
                <a:lnTo>
                  <a:pt x="0" y="74307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14"/>
          <p:cNvSpPr txBox="1"/>
          <p:nvPr/>
        </p:nvSpPr>
        <p:spPr>
          <a:xfrm>
            <a:off x="10067842" y="1372323"/>
            <a:ext cx="1837336" cy="938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Cellule </a:t>
            </a:r>
            <a:r>
              <a:rPr lang="fr-FR" sz="800" b="1" dirty="0" smtClean="0">
                <a:solidFill>
                  <a:srgbClr val="FFFFFF"/>
                </a:solidFill>
                <a:latin typeface="Arial"/>
                <a:cs typeface="Arial"/>
              </a:rPr>
              <a:t> Expertise médicale</a:t>
            </a:r>
          </a:p>
          <a:p>
            <a:pPr marL="12700" marR="5080" algn="ctr">
              <a:spcBef>
                <a:spcPts val="100"/>
              </a:spcBef>
            </a:pPr>
            <a:r>
              <a:rPr lang="fr-FR" sz="800" b="1" spc="-5" dirty="0" smtClean="0">
                <a:latin typeface="Arial"/>
                <a:cs typeface="Arial"/>
              </a:rPr>
              <a:t>Dr </a:t>
            </a:r>
            <a:r>
              <a:rPr lang="fr-FR" sz="800" b="1" spc="-10" dirty="0">
                <a:latin typeface="Arial"/>
                <a:cs typeface="Arial"/>
              </a:rPr>
              <a:t>Sylvie </a:t>
            </a:r>
            <a:r>
              <a:rPr lang="fr-FR" sz="800" b="1" spc="5" dirty="0">
                <a:latin typeface="Arial"/>
                <a:cs typeface="Arial"/>
              </a:rPr>
              <a:t>WEBER  </a:t>
            </a:r>
            <a:endParaRPr lang="fr-FR" sz="800" b="1" spc="5" dirty="0" smtClean="0">
              <a:latin typeface="Arial"/>
              <a:cs typeface="Arial"/>
            </a:endParaRPr>
          </a:p>
          <a:p>
            <a:pPr marL="12700" marR="5080" algn="ctr">
              <a:spcBef>
                <a:spcPts val="100"/>
              </a:spcBef>
            </a:pPr>
            <a:r>
              <a:rPr lang="fr-FR" sz="800" b="1" spc="-5" dirty="0" smtClean="0">
                <a:latin typeface="Arial"/>
                <a:cs typeface="Arial"/>
              </a:rPr>
              <a:t>Dr </a:t>
            </a:r>
            <a:r>
              <a:rPr lang="fr-FR" sz="800" b="1" dirty="0">
                <a:latin typeface="Arial"/>
                <a:cs typeface="Arial"/>
              </a:rPr>
              <a:t>Hung DO </a:t>
            </a:r>
            <a:r>
              <a:rPr lang="fr-FR" sz="800" b="1" spc="-15" dirty="0">
                <a:latin typeface="Arial"/>
                <a:cs typeface="Arial"/>
              </a:rPr>
              <a:t>CAO  </a:t>
            </a:r>
            <a:endParaRPr lang="fr-FR" sz="800" b="1" spc="-15" dirty="0" smtClean="0">
              <a:latin typeface="Arial"/>
              <a:cs typeface="Arial"/>
            </a:endParaRPr>
          </a:p>
          <a:p>
            <a:pPr marL="12700" marR="5080" algn="ctr">
              <a:spcBef>
                <a:spcPts val="100"/>
              </a:spcBef>
            </a:pPr>
            <a:r>
              <a:rPr lang="fr-FR" sz="800" b="1" spc="-5" dirty="0" smtClean="0">
                <a:latin typeface="Arial"/>
                <a:cs typeface="Arial"/>
              </a:rPr>
              <a:t>Dr </a:t>
            </a:r>
            <a:r>
              <a:rPr lang="fr-FR" sz="800" b="1" dirty="0">
                <a:latin typeface="Arial"/>
                <a:cs typeface="Arial"/>
              </a:rPr>
              <a:t>Blandine</a:t>
            </a:r>
            <a:r>
              <a:rPr lang="fr-FR" sz="800" b="1" spc="-75" dirty="0">
                <a:latin typeface="Arial"/>
                <a:cs typeface="Arial"/>
              </a:rPr>
              <a:t> </a:t>
            </a:r>
            <a:r>
              <a:rPr lang="fr-FR" sz="800" b="1" dirty="0" smtClean="0">
                <a:latin typeface="Arial"/>
                <a:cs typeface="Arial"/>
              </a:rPr>
              <a:t>PICON</a:t>
            </a:r>
          </a:p>
          <a:p>
            <a:pPr marL="149225" marR="143510" indent="36195" algn="ctr">
              <a:lnSpc>
                <a:spcPct val="100000"/>
              </a:lnSpc>
              <a:spcBef>
                <a:spcPts val="105"/>
              </a:spcBef>
            </a:pPr>
            <a:r>
              <a:rPr lang="fr-FR" sz="800" b="1" dirty="0">
                <a:latin typeface="Arial"/>
                <a:cs typeface="Arial"/>
              </a:rPr>
              <a:t>Dr Véronique LALLEMENT</a:t>
            </a:r>
            <a:endParaRPr lang="fr-FR" sz="800" dirty="0">
              <a:latin typeface="Arial"/>
              <a:cs typeface="Arial"/>
            </a:endParaRPr>
          </a:p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endParaRPr lang="fr-FR" sz="800" b="1" spc="-1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0" name="object 81"/>
          <p:cNvSpPr/>
          <p:nvPr/>
        </p:nvSpPr>
        <p:spPr>
          <a:xfrm>
            <a:off x="9959726" y="2375635"/>
            <a:ext cx="2019300" cy="358780"/>
          </a:xfrm>
          <a:custGeom>
            <a:avLst/>
            <a:gdLst/>
            <a:ahLst/>
            <a:cxnLst/>
            <a:rect l="l" t="t" r="r" b="b"/>
            <a:pathLst>
              <a:path w="2019300" h="268604">
                <a:moveTo>
                  <a:pt x="0" y="268351"/>
                </a:moveTo>
                <a:lnTo>
                  <a:pt x="2019300" y="268351"/>
                </a:lnTo>
                <a:lnTo>
                  <a:pt x="2019300" y="0"/>
                </a:lnTo>
                <a:lnTo>
                  <a:pt x="0" y="0"/>
                </a:lnTo>
                <a:lnTo>
                  <a:pt x="0" y="2683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Rectangle 90"/>
          <p:cNvSpPr/>
          <p:nvPr/>
        </p:nvSpPr>
        <p:spPr>
          <a:xfrm>
            <a:off x="9770071" y="2351896"/>
            <a:ext cx="2327837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167640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Département Ressources  Humaines </a:t>
            </a:r>
            <a:endParaRPr lang="fr-FR" sz="1000" b="1" spc="-5" dirty="0" smtClean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12700" marR="5080" indent="167640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e</a:t>
            </a:r>
            <a:r>
              <a:rPr lang="fr-FR" sz="1000" b="1" spc="-5" dirty="0" smtClean="0">
                <a:solidFill>
                  <a:schemeClr val="accent1">
                    <a:lumMod val="50000"/>
                  </a:schemeClr>
                </a:solidFill>
                <a:cs typeface="Calibri"/>
              </a:rPr>
              <a:t>t Fonctions</a:t>
            </a:r>
            <a:r>
              <a:rPr lang="fr-FR" sz="1000" b="1" spc="-35" dirty="0" smtClean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lang="fr-FR" sz="1000" b="1" spc="-5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Support</a:t>
            </a:r>
            <a:endParaRPr lang="fr-FR" sz="10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92" name="object 83"/>
          <p:cNvSpPr/>
          <p:nvPr/>
        </p:nvSpPr>
        <p:spPr>
          <a:xfrm>
            <a:off x="9959726" y="2707743"/>
            <a:ext cx="2019300" cy="405115"/>
          </a:xfrm>
          <a:custGeom>
            <a:avLst/>
            <a:gdLst/>
            <a:ahLst/>
            <a:cxnLst/>
            <a:rect l="l" t="t" r="r" b="b"/>
            <a:pathLst>
              <a:path w="2019300" h="571500">
                <a:moveTo>
                  <a:pt x="0" y="571474"/>
                </a:moveTo>
                <a:lnTo>
                  <a:pt x="2019300" y="571474"/>
                </a:lnTo>
                <a:lnTo>
                  <a:pt x="2019300" y="0"/>
                </a:lnTo>
                <a:lnTo>
                  <a:pt x="0" y="0"/>
                </a:lnTo>
                <a:lnTo>
                  <a:pt x="0" y="571474"/>
                </a:lnTo>
                <a:close/>
              </a:path>
            </a:pathLst>
          </a:custGeom>
          <a:solidFill>
            <a:srgbClr val="7391C7"/>
          </a:solidFill>
          <a:ln>
            <a:solidFill>
              <a:schemeClr val="tx1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27"/>
          <p:cNvSpPr txBox="1"/>
          <p:nvPr/>
        </p:nvSpPr>
        <p:spPr>
          <a:xfrm>
            <a:off x="10426646" y="2818935"/>
            <a:ext cx="121551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0"/>
              </a:spcBef>
            </a:pPr>
            <a:r>
              <a:rPr lang="fr-FR" sz="800" b="1" spc="-10" dirty="0" smtClean="0">
                <a:latin typeface="Arial"/>
                <a:cs typeface="Arial"/>
              </a:rPr>
              <a:t>Emmanuel PERESSINI</a:t>
            </a:r>
            <a:r>
              <a:rPr sz="800" b="1" spc="-5" dirty="0" smtClean="0">
                <a:latin typeface="Arial"/>
                <a:cs typeface="Arial"/>
              </a:rPr>
              <a:t>  </a:t>
            </a:r>
            <a:r>
              <a:rPr sz="800" b="1" dirty="0">
                <a:latin typeface="Arial"/>
                <a:cs typeface="Arial"/>
              </a:rPr>
              <a:t>Responsable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4" name="object 111"/>
          <p:cNvSpPr/>
          <p:nvPr/>
        </p:nvSpPr>
        <p:spPr>
          <a:xfrm>
            <a:off x="9967258" y="3227785"/>
            <a:ext cx="1990725" cy="621195"/>
          </a:xfrm>
          <a:custGeom>
            <a:avLst/>
            <a:gdLst/>
            <a:ahLst/>
            <a:cxnLst/>
            <a:rect l="l" t="t" r="r" b="b"/>
            <a:pathLst>
              <a:path w="1990725" h="1144904">
                <a:moveTo>
                  <a:pt x="0" y="1144346"/>
                </a:moveTo>
                <a:lnTo>
                  <a:pt x="1990344" y="1144346"/>
                </a:lnTo>
                <a:lnTo>
                  <a:pt x="1990344" y="0"/>
                </a:lnTo>
                <a:lnTo>
                  <a:pt x="0" y="0"/>
                </a:lnTo>
                <a:lnTo>
                  <a:pt x="0" y="1144346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Rectangle 94"/>
          <p:cNvSpPr/>
          <p:nvPr/>
        </p:nvSpPr>
        <p:spPr>
          <a:xfrm>
            <a:off x="10144108" y="3292364"/>
            <a:ext cx="1587439" cy="48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marR="5080" indent="2540" algn="ctr">
              <a:lnSpc>
                <a:spcPct val="100000"/>
              </a:lnSpc>
              <a:spcBef>
                <a:spcPts val="100"/>
              </a:spcBef>
            </a:pPr>
            <a:r>
              <a:rPr lang="fr-FR" sz="800" b="1" dirty="0">
                <a:solidFill>
                  <a:schemeClr val="bg1"/>
                </a:solidFill>
                <a:latin typeface="Arial"/>
                <a:cs typeface="Arial"/>
              </a:rPr>
              <a:t>Fonctions Support  </a:t>
            </a:r>
            <a:endParaRPr lang="fr-FR" sz="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2065" marR="5080" indent="2540" algn="ctr">
              <a:lnSpc>
                <a:spcPct val="100000"/>
              </a:lnSpc>
              <a:spcBef>
                <a:spcPts val="100"/>
              </a:spcBef>
            </a:pPr>
            <a:r>
              <a:rPr lang="fr-FR" sz="800" spc="-5" dirty="0" smtClean="0">
                <a:latin typeface="Arial"/>
                <a:cs typeface="Arial"/>
              </a:rPr>
              <a:t>Catherine </a:t>
            </a:r>
            <a:r>
              <a:rPr lang="fr-FR" sz="800" dirty="0">
                <a:latin typeface="Arial"/>
                <a:cs typeface="Arial"/>
              </a:rPr>
              <a:t>FREILE </a:t>
            </a:r>
            <a:r>
              <a:rPr lang="fr-FR" sz="800" dirty="0" smtClean="0">
                <a:latin typeface="Arial"/>
                <a:cs typeface="Arial"/>
              </a:rPr>
              <a:t> </a:t>
            </a:r>
          </a:p>
          <a:p>
            <a:pPr marL="12065" marR="5080" indent="2540" algn="ctr">
              <a:lnSpc>
                <a:spcPct val="100000"/>
              </a:lnSpc>
              <a:spcBef>
                <a:spcPts val="100"/>
              </a:spcBef>
            </a:pPr>
            <a:r>
              <a:rPr lang="fr-FR" sz="800" spc="-5" dirty="0" smtClean="0">
                <a:latin typeface="Arial"/>
                <a:cs typeface="Arial"/>
              </a:rPr>
              <a:t>Rodolphe</a:t>
            </a:r>
            <a:r>
              <a:rPr lang="fr-FR" sz="800" spc="-35" dirty="0" smtClean="0">
                <a:latin typeface="Arial"/>
                <a:cs typeface="Arial"/>
              </a:rPr>
              <a:t> </a:t>
            </a:r>
            <a:r>
              <a:rPr lang="fr-FR" sz="800" dirty="0">
                <a:latin typeface="Arial"/>
                <a:cs typeface="Arial"/>
              </a:rPr>
              <a:t>LAVALLIERE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362655" y="5228864"/>
            <a:ext cx="1968633" cy="1339309"/>
          </a:xfrm>
          <a:prstGeom prst="rect">
            <a:avLst/>
          </a:prstGeom>
          <a:solidFill>
            <a:srgbClr val="92D050"/>
          </a:solidFill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Soins psy sans consentement </a:t>
            </a:r>
          </a:p>
          <a:p>
            <a:pPr algn="ctr"/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Secteur 78 – 92 – 95</a:t>
            </a:r>
          </a:p>
          <a:p>
            <a:pPr algn="ctr"/>
            <a:r>
              <a:rPr lang="fr-FR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Oneida</a:t>
            </a:r>
            <a:r>
              <a:rPr lang="fr-FR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D’ANDIGNE </a:t>
            </a:r>
            <a:endPara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 expert</a:t>
            </a:r>
            <a:endParaRPr lang="fr-F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Charline AYRAULT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Corinne COISNARD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 ELISHA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Elodie </a:t>
            </a:r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LEROY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Karine ARCIVAUX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BRAHIM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Joséphine ZORELLI </a:t>
            </a:r>
            <a:endPara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362655" y="4115887"/>
            <a:ext cx="1990114" cy="100838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Veille Alertes et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 sanitaire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 Ouest </a:t>
            </a:r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78-92-95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Stéphanie AUGUSTINIAK MAGNE (95)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Pascale </a:t>
            </a:r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CHAUMEIL (95)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FAVARD (92)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Mireille BILLET (78)</a:t>
            </a:r>
            <a:endPara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73933" y="5072056"/>
            <a:ext cx="281729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2765" marR="554990" algn="ctr">
              <a:spcBef>
                <a:spcPts val="185"/>
              </a:spcBef>
            </a:pP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Cellule ERP </a:t>
            </a:r>
            <a:r>
              <a:rPr lang="fr-FR" sz="80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lang="fr-FR" sz="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b="1" spc="-3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fr-FR" sz="800" b="1" dirty="0" smtClean="0">
                <a:solidFill>
                  <a:srgbClr val="FFFFFF"/>
                </a:solidFill>
                <a:latin typeface="Arial"/>
                <a:cs typeface="Arial"/>
              </a:rPr>
              <a:t>nspections</a:t>
            </a:r>
          </a:p>
          <a:p>
            <a:pPr marL="532765" marR="554990" algn="ctr">
              <a:spcBef>
                <a:spcPts val="185"/>
              </a:spcBef>
            </a:pPr>
            <a:r>
              <a:rPr lang="fr-FR" sz="800" b="1" dirty="0" smtClean="0">
                <a:latin typeface="Arial"/>
                <a:cs typeface="Arial"/>
              </a:rPr>
              <a:t>Céline BAILLIEU</a:t>
            </a:r>
          </a:p>
          <a:p>
            <a:pPr marL="532765" marR="554990" algn="ctr">
              <a:spcBef>
                <a:spcPts val="185"/>
              </a:spcBef>
            </a:pPr>
            <a:r>
              <a:rPr lang="fr-FR" sz="800" dirty="0" smtClean="0">
                <a:latin typeface="Arial"/>
                <a:cs typeface="Arial"/>
              </a:rPr>
              <a:t>Nicolas VERDELET</a:t>
            </a:r>
          </a:p>
          <a:p>
            <a:pPr marL="532765" marR="554990" algn="ctr">
              <a:spcBef>
                <a:spcPts val="185"/>
              </a:spcBef>
            </a:pPr>
            <a:r>
              <a:rPr lang="fr-FR" sz="800" dirty="0" smtClean="0">
                <a:latin typeface="Arial"/>
                <a:cs typeface="Arial"/>
              </a:rPr>
              <a:t>Agnès CHANCIBOT</a:t>
            </a:r>
          </a:p>
        </p:txBody>
      </p:sp>
      <p:sp>
        <p:nvSpPr>
          <p:cNvPr id="79" name="object 59"/>
          <p:cNvSpPr/>
          <p:nvPr/>
        </p:nvSpPr>
        <p:spPr>
          <a:xfrm>
            <a:off x="2403073" y="2581755"/>
            <a:ext cx="1917081" cy="834597"/>
          </a:xfrm>
          <a:custGeom>
            <a:avLst/>
            <a:gdLst/>
            <a:ahLst/>
            <a:cxnLst/>
            <a:rect l="l" t="t" r="r" b="b"/>
            <a:pathLst>
              <a:path w="1947545" h="956945">
                <a:moveTo>
                  <a:pt x="0" y="956767"/>
                </a:moveTo>
                <a:lnTo>
                  <a:pt x="1947544" y="956767"/>
                </a:lnTo>
                <a:lnTo>
                  <a:pt x="1947544" y="0"/>
                </a:lnTo>
                <a:lnTo>
                  <a:pt x="0" y="0"/>
                </a:lnTo>
                <a:lnTo>
                  <a:pt x="0" y="956767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60"/>
          <p:cNvSpPr txBox="1"/>
          <p:nvPr/>
        </p:nvSpPr>
        <p:spPr>
          <a:xfrm>
            <a:off x="2766781" y="2640848"/>
            <a:ext cx="1184902" cy="68993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Cellule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 smtClean="0">
                <a:solidFill>
                  <a:srgbClr val="FFFFFF"/>
                </a:solidFill>
                <a:latin typeface="Arial"/>
                <a:cs typeface="Arial"/>
              </a:rPr>
              <a:t>PPS</a:t>
            </a:r>
            <a:endParaRPr sz="800" dirty="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800" b="1" dirty="0" smtClean="0">
                <a:latin typeface="Arial"/>
                <a:cs typeface="Arial"/>
              </a:rPr>
              <a:t>Elise </a:t>
            </a:r>
            <a:r>
              <a:rPr sz="800" b="1" spc="-10" dirty="0" smtClean="0">
                <a:latin typeface="Arial"/>
                <a:cs typeface="Arial"/>
              </a:rPr>
              <a:t>CALAFAT</a:t>
            </a:r>
            <a:endParaRPr lang="fr-FR" sz="800" b="1" spc="-10" dirty="0" smtClean="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800" b="1" spc="-10" dirty="0" smtClean="0">
                <a:latin typeface="Arial"/>
                <a:cs typeface="Arial"/>
              </a:rPr>
              <a:t> </a:t>
            </a:r>
            <a:r>
              <a:rPr lang="fr-FR" sz="800" b="1" dirty="0">
                <a:latin typeface="Arial"/>
                <a:cs typeface="Arial"/>
              </a:rPr>
              <a:t>Lorraine</a:t>
            </a:r>
            <a:r>
              <a:rPr lang="fr-FR" sz="800" b="1" spc="-95" dirty="0">
                <a:latin typeface="Arial"/>
                <a:cs typeface="Arial"/>
              </a:rPr>
              <a:t> </a:t>
            </a:r>
            <a:r>
              <a:rPr lang="fr-FR" sz="800" b="1" spc="-95" dirty="0" smtClean="0">
                <a:latin typeface="Arial"/>
                <a:cs typeface="Arial"/>
              </a:rPr>
              <a:t> M</a:t>
            </a:r>
            <a:r>
              <a:rPr lang="fr-FR" sz="800" b="1" spc="-10" dirty="0" smtClean="0">
                <a:latin typeface="Arial"/>
                <a:cs typeface="Arial"/>
              </a:rPr>
              <a:t>ANCEAU</a:t>
            </a:r>
          </a:p>
          <a:p>
            <a:pPr marL="12065" marR="5080" algn="ctr">
              <a:lnSpc>
                <a:spcPct val="100000"/>
              </a:lnSpc>
            </a:pPr>
            <a:r>
              <a:rPr sz="800" b="1" spc="-10" dirty="0" smtClean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Isabelle </a:t>
            </a:r>
            <a:r>
              <a:rPr sz="800" b="1" spc="-5" dirty="0" smtClean="0">
                <a:latin typeface="Arial"/>
                <a:cs typeface="Arial"/>
              </a:rPr>
              <a:t>OTLET</a:t>
            </a:r>
            <a:endParaRPr lang="fr-FR" sz="800" b="1" spc="-5" dirty="0" smtClean="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lang="fr-FR" sz="800" b="1" spc="-5" dirty="0" smtClean="0">
                <a:latin typeface="Arial"/>
                <a:cs typeface="Arial"/>
              </a:rPr>
              <a:t>Sandrine VERSPUY</a:t>
            </a:r>
            <a:endParaRPr sz="800" dirty="0">
              <a:latin typeface="Arial"/>
              <a:cs typeface="Arial"/>
            </a:endParaRPr>
          </a:p>
        </p:txBody>
      </p:sp>
      <p:cxnSp>
        <p:nvCxnSpPr>
          <p:cNvPr id="83" name="Connecteur droit 82"/>
          <p:cNvCxnSpPr/>
          <p:nvPr/>
        </p:nvCxnSpPr>
        <p:spPr>
          <a:xfrm>
            <a:off x="7619049" y="257098"/>
            <a:ext cx="4492" cy="572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7619049" y="253361"/>
            <a:ext cx="227642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7619049" y="819977"/>
            <a:ext cx="227642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bject 11"/>
          <p:cNvSpPr/>
          <p:nvPr/>
        </p:nvSpPr>
        <p:spPr>
          <a:xfrm>
            <a:off x="2073636" y="282292"/>
            <a:ext cx="1909027" cy="483784"/>
          </a:xfrm>
          <a:custGeom>
            <a:avLst/>
            <a:gdLst/>
            <a:ahLst/>
            <a:cxnLst/>
            <a:rect l="l" t="t" r="r" b="b"/>
            <a:pathLst>
              <a:path w="1832610" h="743585">
                <a:moveTo>
                  <a:pt x="0" y="743178"/>
                </a:moveTo>
                <a:lnTo>
                  <a:pt x="1832355" y="743178"/>
                </a:lnTo>
                <a:lnTo>
                  <a:pt x="1832355" y="0"/>
                </a:lnTo>
                <a:lnTo>
                  <a:pt x="0" y="0"/>
                </a:lnTo>
                <a:lnTo>
                  <a:pt x="0" y="743178"/>
                </a:lnTo>
                <a:close/>
              </a:path>
            </a:pathLst>
          </a:custGeom>
          <a:solidFill>
            <a:srgbClr val="7391C7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 smtClean="0">
                <a:solidFill>
                  <a:srgbClr val="FFFFFF"/>
                </a:solidFill>
                <a:cs typeface="Calibri"/>
              </a:rPr>
              <a:t>Assistante de Direction 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fr-FR" sz="1000" spc="-5" dirty="0" smtClean="0">
                <a:cs typeface="Calibri"/>
              </a:rPr>
              <a:t>Sandrine MONTROT</a:t>
            </a:r>
            <a:endParaRPr lang="fr-FR" sz="1000" spc="-5" dirty="0"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fr-FR" sz="1000" spc="-5" dirty="0">
                <a:solidFill>
                  <a:srgbClr val="FFFFFF"/>
                </a:solidFill>
                <a:cs typeface="Calibri"/>
              </a:rPr>
              <a:t>Secrétariat : 01 30 97 74</a:t>
            </a:r>
            <a:r>
              <a:rPr lang="fr-FR" sz="1000" spc="35" dirty="0">
                <a:solidFill>
                  <a:srgbClr val="FFFFFF"/>
                </a:solidFill>
                <a:cs typeface="Calibri"/>
              </a:rPr>
              <a:t> </a:t>
            </a:r>
            <a:r>
              <a:rPr lang="fr-FR" sz="1000" spc="-5" dirty="0">
                <a:solidFill>
                  <a:srgbClr val="FFFFFF"/>
                </a:solidFill>
                <a:cs typeface="Calibri"/>
              </a:rPr>
              <a:t>02</a:t>
            </a:r>
            <a:endParaRPr lang="fr-FR" sz="1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6271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348</Words>
  <Application>Microsoft Office PowerPoint</Application>
  <PresentationFormat>Grand écran</PresentationFormat>
  <Paragraphs>126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ARS 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PERESSINI, Emmanuel</dc:creator>
  <cp:lastModifiedBy>PERESSINI, Emmanuel</cp:lastModifiedBy>
  <cp:revision>36</cp:revision>
  <cp:lastPrinted>2022-02-22T13:41:19Z</cp:lastPrinted>
  <dcterms:created xsi:type="dcterms:W3CDTF">2021-09-15T08:05:02Z</dcterms:created>
  <dcterms:modified xsi:type="dcterms:W3CDTF">2022-03-07T08:59:41Z</dcterms:modified>
</cp:coreProperties>
</file>