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handoutMasterIdLst>
    <p:handoutMasterId r:id="rId20"/>
  </p:handoutMasterIdLst>
  <p:sldIdLst>
    <p:sldId id="275" r:id="rId2"/>
    <p:sldId id="274" r:id="rId3"/>
    <p:sldId id="276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E52"/>
    <a:srgbClr val="0C74B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>
      <p:cViewPr varScale="1">
        <p:scale>
          <a:sx n="75" d="100"/>
          <a:sy n="75" d="100"/>
        </p:scale>
        <p:origin x="87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1140-06EB-4F73-9EA7-BBD87A74DD57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B2D7B-CB31-49FC-8670-6FC5C108F7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04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4C0DF-22A9-4FF3-857E-3F23E4C88106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04BE9-6A2A-4885-A10A-08DB724B2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40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04BE9-6A2A-4885-A10A-08DB724B279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32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>
            <a:cxnSpLocks/>
          </p:cNvCxnSpPr>
          <p:nvPr userDrawn="1"/>
        </p:nvCxnSpPr>
        <p:spPr>
          <a:xfrm>
            <a:off x="8472264" y="1060407"/>
            <a:ext cx="376842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8935026" y="332657"/>
            <a:ext cx="2590800" cy="6484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TYPE DE SESSION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F55EF37-3FCC-C3CD-2F3E-F8AD39A40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5480" y="1988517"/>
            <a:ext cx="936104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70C626D-FD0B-AED1-9457-3A5B3A1EB3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6050" y="3501008"/>
            <a:ext cx="8064326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280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Calibri Light" panose="020F0302020204030204" pitchFamily="34" charset="0"/>
              </a:rPr>
              <a:t>Sous-</a:t>
            </a:r>
            <a:r>
              <a:rPr lang="en-US" sz="280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Calibri Light" panose="020F0302020204030204" pitchFamily="34" charset="0"/>
              </a:rPr>
              <a:t>titre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Calibri Light" panose="020F0302020204030204" pitchFamily="34" charset="0"/>
              </a:rPr>
              <a:t> de la </a:t>
            </a:r>
            <a:r>
              <a:rPr lang="en-US" sz="280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Calibri Light" panose="020F0302020204030204" pitchFamily="34" charset="0"/>
              </a:rPr>
              <a:t>présentation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2DC3D09-269C-4552-3237-3A90043E8F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3592" y="5013076"/>
            <a:ext cx="705678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PRÉNOM ET NOM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610504F-BA95-54B8-4A2B-8864CE95E3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2" y="5589240"/>
            <a:ext cx="705626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Rôle et structure</a:t>
            </a:r>
          </a:p>
        </p:txBody>
      </p:sp>
      <p:sp>
        <p:nvSpPr>
          <p:cNvPr id="2" name="Espace réservé du texte 12">
            <a:extLst>
              <a:ext uri="{FF2B5EF4-FFF2-40B4-BE49-F238E27FC236}">
                <a16:creationId xmlns:a16="http://schemas.microsoft.com/office/drawing/2014/main" id="{28600176-2716-CB38-FAC2-E2741F8A77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3592" y="6165404"/>
            <a:ext cx="705626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Auteurs associés : </a:t>
            </a:r>
          </a:p>
        </p:txBody>
      </p:sp>
    </p:spTree>
    <p:extLst>
      <p:ext uri="{BB962C8B-B14F-4D97-AF65-F5344CB8AC3E}">
        <p14:creationId xmlns:p14="http://schemas.microsoft.com/office/powerpoint/2010/main" val="192722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927648" y="548680"/>
            <a:ext cx="7128792" cy="720080"/>
          </a:xfrm>
          <a:prstGeom prst="rect">
            <a:avLst/>
          </a:prstGeom>
        </p:spPr>
        <p:txBody>
          <a:bodyPr/>
          <a:lstStyle>
            <a:lvl1pPr algn="ctr">
              <a:defRPr lang="fr-FR" sz="2800" b="1" kern="120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40"/>
            <a:ext cx="9624640" cy="576535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buNone/>
              <a:defRPr lang="fr-FR" sz="2400" b="1" kern="12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lt"/>
                <a:ea typeface="Verdana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708921"/>
            <a:ext cx="11328400" cy="3744416"/>
          </a:xfrm>
          <a:prstGeom prst="rect">
            <a:avLst/>
          </a:prstGeom>
        </p:spPr>
        <p:txBody>
          <a:bodyPr/>
          <a:lstStyle>
            <a:lvl1pPr marL="285750" indent="-285750" algn="just" defTabSz="914400" rtl="0" eaLnBrk="1" latinLnBrk="0" hangingPunct="1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  <a:defRPr lang="fr-F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DD4DA0EC-D5E7-B4B1-BB71-DBB72B547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6525345"/>
            <a:ext cx="11328400" cy="216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0505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060576"/>
            <a:ext cx="5664200" cy="4320752"/>
          </a:xfrm>
          <a:prstGeom prst="rect">
            <a:avLst/>
          </a:prstGeom>
        </p:spPr>
        <p:txBody>
          <a:bodyPr/>
          <a:lstStyle>
            <a:lvl1pPr marL="285750" indent="-285750" algn="just" defTabSz="914400" rtl="0" eaLnBrk="1" latinLnBrk="0" hangingPunct="1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  <a:defRPr lang="fr-F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6576485" y="2060576"/>
            <a:ext cx="5183716" cy="4320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144392B-1D6C-1632-7654-A748E402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8283" y="132092"/>
            <a:ext cx="2376262" cy="85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78EC9BF-2EAA-E05E-9381-BA7F9AA3AA4C}"/>
              </a:ext>
            </a:extLst>
          </p:cNvPr>
          <p:cNvCxnSpPr>
            <a:cxnSpLocks/>
          </p:cNvCxnSpPr>
          <p:nvPr userDrawn="1"/>
        </p:nvCxnSpPr>
        <p:spPr>
          <a:xfrm>
            <a:off x="10056440" y="1060407"/>
            <a:ext cx="218424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6">
            <a:extLst>
              <a:ext uri="{FF2B5EF4-FFF2-40B4-BE49-F238E27FC236}">
                <a16:creationId xmlns:a16="http://schemas.microsoft.com/office/drawing/2014/main" id="{C84283A9-96E8-0A5C-8C2A-1B289F041C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65125"/>
            <a:ext cx="8976568" cy="623429"/>
          </a:xfrm>
          <a:prstGeom prst="rect">
            <a:avLst/>
          </a:prstGeom>
        </p:spPr>
        <p:txBody>
          <a:bodyPr/>
          <a:lstStyle>
            <a:lvl1pPr>
              <a:defRPr lang="fr-FR" sz="2800" b="1" kern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EFE56E1A-FE87-BA51-4F21-7EE5CB93AA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1271588"/>
            <a:ext cx="8977313" cy="573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400" b="1" kern="12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lt"/>
                <a:ea typeface="Verdana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3F182360-6658-E3F1-A2BD-B095FDF596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6525345"/>
            <a:ext cx="11328400" cy="216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62026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060576"/>
            <a:ext cx="5664200" cy="4320752"/>
          </a:xfrm>
          <a:prstGeom prst="rect">
            <a:avLst/>
          </a:prstGeom>
        </p:spPr>
        <p:txBody>
          <a:bodyPr/>
          <a:lstStyle>
            <a:lvl1pPr marL="285750" indent="-285750" algn="just" defTabSz="914400" rtl="0" eaLnBrk="1" latinLnBrk="0" hangingPunct="1">
              <a:lnSpc>
                <a:spcPct val="150000"/>
              </a:lnSpc>
              <a:buClr>
                <a:srgbClr val="7030A0"/>
              </a:buClr>
              <a:buFont typeface="Arial" panose="020B0604020202020204" pitchFamily="34" charset="0"/>
              <a:buChar char="•"/>
              <a:defRPr lang="fr-F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6576485" y="2060576"/>
            <a:ext cx="5183716" cy="4320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144392B-1D6C-1632-7654-A748E402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8283" y="132092"/>
            <a:ext cx="2376262" cy="856462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78EC9BF-2EAA-E05E-9381-BA7F9AA3AA4C}"/>
              </a:ext>
            </a:extLst>
          </p:cNvPr>
          <p:cNvCxnSpPr>
            <a:cxnSpLocks/>
          </p:cNvCxnSpPr>
          <p:nvPr userDrawn="1"/>
        </p:nvCxnSpPr>
        <p:spPr>
          <a:xfrm>
            <a:off x="10056440" y="1060407"/>
            <a:ext cx="218424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6">
            <a:extLst>
              <a:ext uri="{FF2B5EF4-FFF2-40B4-BE49-F238E27FC236}">
                <a16:creationId xmlns:a16="http://schemas.microsoft.com/office/drawing/2014/main" id="{C84283A9-96E8-0A5C-8C2A-1B289F041C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65125"/>
            <a:ext cx="8976568" cy="623429"/>
          </a:xfrm>
          <a:prstGeom prst="rect">
            <a:avLst/>
          </a:prstGeom>
        </p:spPr>
        <p:txBody>
          <a:bodyPr/>
          <a:lstStyle>
            <a:lvl1pPr>
              <a:defRPr lang="fr-FR" sz="2800" b="1" kern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EFE56E1A-FE87-BA51-4F21-7EE5CB93AA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1271588"/>
            <a:ext cx="8977313" cy="573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400" b="1" kern="12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latin typeface="+mn-lt"/>
                <a:ea typeface="Verdana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3F182360-6658-E3F1-A2BD-B095FDF596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6525345"/>
            <a:ext cx="11328400" cy="216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40283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530182-153F-4C82-BF94-B16F99CE4CC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0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D21882D-9242-193A-E8E6-54FB9A142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76320" y="512751"/>
            <a:ext cx="2590800" cy="324210"/>
          </a:xfrm>
        </p:spPr>
        <p:txBody>
          <a:bodyPr/>
          <a:lstStyle/>
          <a:p>
            <a:r>
              <a:rPr lang="fr-FR" dirty="0"/>
              <a:t>SC14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EA0F5C5-BC72-6EA1-21D9-D4F8BBFC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622376"/>
            <a:ext cx="9793088" cy="1325563"/>
          </a:xfrm>
        </p:spPr>
        <p:txBody>
          <a:bodyPr/>
          <a:lstStyle/>
          <a:p>
            <a:pPr algn="ctr"/>
            <a:r>
              <a:rPr lang="fr-FR" b="0" dirty="0">
                <a:solidFill>
                  <a:schemeClr val="tx2"/>
                </a:solidFill>
              </a:rPr>
              <a:t>Centres médico-psychologiques (CMP) franciliens : caractéristiques et disparités départementales</a:t>
            </a:r>
            <a:br>
              <a:rPr lang="fr-FR" b="0" dirty="0">
                <a:solidFill>
                  <a:schemeClr val="tx2"/>
                </a:solidFill>
              </a:rPr>
            </a:b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95DD6A-A6A4-0460-21BF-B8CDCB927A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NESTRIGUE Clément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42325F3-D1E7-FA36-C427-3E2934036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Chef de projet data et études – référent Santé Mentale, ARS IDF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BBCC5D8-D25B-B7E6-F4F5-F307C02E64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NOIRIEL N., CHIN W., LEXCELLENT J., PINEDE 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F137CE-F0E1-49D7-15A2-71CBC11EADAB}"/>
              </a:ext>
            </a:extLst>
          </p:cNvPr>
          <p:cNvSpPr/>
          <p:nvPr/>
        </p:nvSpPr>
        <p:spPr>
          <a:xfrm>
            <a:off x="686671" y="5301208"/>
            <a:ext cx="1080120" cy="10801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856DA4-9043-09D0-A475-5DEE06C25755}"/>
              </a:ext>
            </a:extLst>
          </p:cNvPr>
          <p:cNvSpPr txBox="1"/>
          <p:nvPr/>
        </p:nvSpPr>
        <p:spPr>
          <a:xfrm>
            <a:off x="398639" y="5548881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Logo de la structure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CD1A326-EECA-78BE-68DA-14D57815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98" y="5215830"/>
            <a:ext cx="1701749" cy="11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1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FE543-3982-B5D3-B26E-4BF790130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845401A-352D-C963-E536-5D1A34AF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0" dirty="0">
                <a:solidFill>
                  <a:srgbClr val="0070C0"/>
                </a:solidFill>
              </a:rPr>
              <a:t>Dans les CMP adultes de l’Essonne (91), près de 50% des postes psychiatres </a:t>
            </a:r>
            <a:r>
              <a:rPr lang="fr-FR" sz="2000" b="0" u="sng" dirty="0">
                <a:solidFill>
                  <a:srgbClr val="0070C0"/>
                </a:solidFill>
              </a:rPr>
              <a:t>sont vacants </a:t>
            </a:r>
            <a:r>
              <a:rPr lang="fr-FR" sz="2000" b="0" dirty="0">
                <a:solidFill>
                  <a:srgbClr val="0070C0"/>
                </a:solidFill>
              </a:rPr>
              <a:t>et 66% des postes de pédopsychiatres dans les CMP IJ du Val d’0ise (95)</a:t>
            </a:r>
            <a:endParaRPr lang="fr-FR" sz="2000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C13A3AF-BA72-9F7C-730D-AD94CFCEF7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Centres médico-psychologiques franciliens : caractéristiques et disparités départementales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414443-118B-4908-F71F-99ACA2A11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62" y="1534176"/>
            <a:ext cx="5693117" cy="26629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96F6237-1CF9-617D-D13D-CCDF3D758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542" y="3332990"/>
            <a:ext cx="6149597" cy="28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2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596BF-DD90-2EA1-A849-FC3BC37C0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C72140E-1444-2171-35DF-92BA7628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0" dirty="0">
                <a:solidFill>
                  <a:srgbClr val="0070C0"/>
                </a:solidFill>
                <a:ea typeface="HGMaruGothicMPRO" panose="020B0400000000000000" pitchFamily="34" charset="-128"/>
              </a:rPr>
              <a:t>Dans la majorité des cas, organisation prévue (durant ou en dehors des horaires) pour l’accueil des Soins Non Programmés (SNP)</a:t>
            </a:r>
            <a:endParaRPr lang="fr-FR" sz="2400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455E416-31D1-138D-6091-0F8DCDBBEC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Centres médico-psychologiques franciliens : caractéristiques et disparités départementales</a:t>
            </a:r>
            <a:endParaRPr lang="fr-FR" dirty="0"/>
          </a:p>
        </p:txBody>
      </p:sp>
      <p:pic>
        <p:nvPicPr>
          <p:cNvPr id="2" name="Image 1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39418ACB-740D-B38D-30D2-E59C91CE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289" y="1416407"/>
            <a:ext cx="3629424" cy="2892124"/>
          </a:xfrm>
          <a:prstGeom prst="rect">
            <a:avLst/>
          </a:prstGeom>
        </p:spPr>
      </p:pic>
      <p:pic>
        <p:nvPicPr>
          <p:cNvPr id="7" name="Image 6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9CA160B4-3334-6119-3A33-2C6A6DC9F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1292719"/>
            <a:ext cx="3739669" cy="30723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76B6824-EEA4-97DD-B1D6-3B01BE5CBE51}"/>
              </a:ext>
            </a:extLst>
          </p:cNvPr>
          <p:cNvSpPr txBox="1"/>
          <p:nvPr/>
        </p:nvSpPr>
        <p:spPr>
          <a:xfrm>
            <a:off x="527050" y="4401686"/>
            <a:ext cx="53769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« Accueil physique et téléphonique »</a:t>
            </a:r>
          </a:p>
          <a:p>
            <a:endParaRPr lang="fr-FR" sz="1200" dirty="0"/>
          </a:p>
          <a:p>
            <a:r>
              <a:rPr lang="fr-FR" sz="1200" dirty="0"/>
              <a:t>« </a:t>
            </a:r>
            <a:r>
              <a:rPr lang="fr-FR" sz="1200" b="1" u="sng" dirty="0"/>
              <a:t>Réorganisation de l'équipe</a:t>
            </a:r>
            <a:r>
              <a:rPr lang="fr-FR" sz="1200" dirty="0"/>
              <a:t> pour que le patient soit pris en soins sans délai »</a:t>
            </a:r>
          </a:p>
          <a:p>
            <a:endParaRPr lang="fr-FR" sz="1200" dirty="0"/>
          </a:p>
          <a:p>
            <a:r>
              <a:rPr lang="fr-FR" sz="1200" dirty="0"/>
              <a:t>« En cas de besoin, l'accueil d'un patient non programmé</a:t>
            </a:r>
            <a:r>
              <a:rPr lang="fr-FR" sz="1200" b="1" u="sng" dirty="0"/>
              <a:t> s'organise en fonction des disponibilités de chacun</a:t>
            </a:r>
            <a:r>
              <a:rPr lang="fr-FR" sz="1200" dirty="0"/>
              <a:t> et de la nature de la demande »</a:t>
            </a:r>
          </a:p>
          <a:p>
            <a:endParaRPr lang="fr-FR" sz="1200" dirty="0"/>
          </a:p>
          <a:p>
            <a:r>
              <a:rPr lang="fr-FR" sz="1200" dirty="0"/>
              <a:t>« Tout patient se présentant au CMP est </a:t>
            </a:r>
            <a:r>
              <a:rPr lang="fr-FR" sz="1200" b="1" u="sng" dirty="0"/>
              <a:t>reçu au minimum par l'équipe infirmière</a:t>
            </a:r>
            <a:r>
              <a:rPr lang="fr-FR" sz="1200" dirty="0"/>
              <a:t>. »</a:t>
            </a:r>
          </a:p>
          <a:p>
            <a:endParaRPr lang="fr-FR" sz="1200" dirty="0"/>
          </a:p>
          <a:p>
            <a:r>
              <a:rPr lang="fr-FR" sz="1200" dirty="0"/>
              <a:t>« La réactivité fait partie de l'ADN du pôle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D1F952F-7AEE-6AF3-6223-82BD8844090F}"/>
              </a:ext>
            </a:extLst>
          </p:cNvPr>
          <p:cNvSpPr txBox="1"/>
          <p:nvPr/>
        </p:nvSpPr>
        <p:spPr>
          <a:xfrm>
            <a:off x="6260973" y="4445675"/>
            <a:ext cx="5376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« </a:t>
            </a:r>
            <a:r>
              <a:rPr lang="fr-FR" sz="1200" b="1" u="sng" dirty="0"/>
              <a:t>Répondeur</a:t>
            </a:r>
            <a:r>
              <a:rPr lang="fr-FR" sz="1200" dirty="0"/>
              <a:t> avec messagerie orientant vers le </a:t>
            </a:r>
            <a:r>
              <a:rPr lang="fr-FR" sz="1200" b="1" u="sng" dirty="0"/>
              <a:t>15 en cas d'urgences ou bien le SAU </a:t>
            </a:r>
            <a:r>
              <a:rPr lang="fr-FR" sz="1200" dirty="0"/>
              <a:t>»</a:t>
            </a:r>
          </a:p>
          <a:p>
            <a:endParaRPr lang="fr-FR" sz="1200" dirty="0"/>
          </a:p>
          <a:p>
            <a:r>
              <a:rPr lang="fr-FR" sz="1200" dirty="0"/>
              <a:t>« Permanence téléphonique avec accueil rapide possible dans un </a:t>
            </a:r>
            <a:r>
              <a:rPr lang="fr-FR" sz="1200" b="1" u="sng" dirty="0"/>
              <a:t>autre CMP</a:t>
            </a:r>
            <a:r>
              <a:rPr lang="fr-FR" sz="1200" dirty="0"/>
              <a:t> du Service »</a:t>
            </a:r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91828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32328-3511-E1F6-27B5-AFF8ABEFA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FD602DE-C973-6968-9A77-EA801B5C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b="0">
                <a:solidFill>
                  <a:srgbClr val="0070C0"/>
                </a:solidFill>
                <a:ea typeface="HGMaruGothicMPRO" panose="020B0400000000000000" pitchFamily="34" charset="-128"/>
              </a:rPr>
              <a:t>Des Visites A Domicile (VAD) pour les patients précaires et dépendants…</a:t>
            </a:r>
            <a:endParaRPr lang="fr-FR" sz="2200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4BA7BCA-C348-3E63-59F6-D506E4D063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Centres médico-psychologiques franciliens : caractéristiques et disparités départementales</a:t>
            </a:r>
            <a:endParaRPr lang="fr-FR" dirty="0"/>
          </a:p>
        </p:txBody>
      </p:sp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6AEAB2F1-7A39-C84C-A8B2-F375BC6A6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3" y="1508787"/>
            <a:ext cx="5243681" cy="43161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AB92EE4-F038-7F47-9E2E-6BC9B92168B5}"/>
              </a:ext>
            </a:extLst>
          </p:cNvPr>
          <p:cNvSpPr txBox="1"/>
          <p:nvPr/>
        </p:nvSpPr>
        <p:spPr>
          <a:xfrm>
            <a:off x="6479614" y="2379095"/>
            <a:ext cx="5376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» « Le </a:t>
            </a:r>
            <a:r>
              <a:rPr lang="fr-FR" sz="1200" b="1" u="sng" dirty="0"/>
              <a:t>manque de personnel </a:t>
            </a:r>
            <a:r>
              <a:rPr lang="fr-FR" sz="1200" dirty="0"/>
              <a:t>paramédical/ médical, est un obstacle pour permettre des VAD plus fréquentes»</a:t>
            </a:r>
          </a:p>
          <a:p>
            <a:endParaRPr lang="fr-FR" sz="1200" dirty="0"/>
          </a:p>
          <a:p>
            <a:r>
              <a:rPr lang="fr-FR" sz="1200" dirty="0"/>
              <a:t>« les VAD organisées sont insuffisantes en raison du manque de moyens humains, pour des raisons de sécurité il est </a:t>
            </a:r>
            <a:r>
              <a:rPr lang="fr-FR" sz="1200" b="1" u="sng" dirty="0"/>
              <a:t>nécessaire d’être minimum deux</a:t>
            </a:r>
            <a:r>
              <a:rPr lang="fr-FR" sz="1200" dirty="0"/>
              <a:t> pour faire une VAD »</a:t>
            </a:r>
          </a:p>
          <a:p>
            <a:endParaRPr lang="fr-FR" sz="1200" dirty="0"/>
          </a:p>
          <a:p>
            <a:r>
              <a:rPr lang="fr-FR" sz="1200" dirty="0"/>
              <a:t>« Parc automobile déficient et ancien, le </a:t>
            </a:r>
            <a:r>
              <a:rPr lang="fr-FR" sz="1200" b="1" u="sng" dirty="0"/>
              <a:t>véhicule attribué pour les VAD est dangereux </a:t>
            </a:r>
            <a:r>
              <a:rPr lang="fr-FR" sz="1200" dirty="0"/>
              <a:t>et tombe souvent en panne »</a:t>
            </a:r>
          </a:p>
        </p:txBody>
      </p:sp>
    </p:spTree>
    <p:extLst>
      <p:ext uri="{BB962C8B-B14F-4D97-AF65-F5344CB8AC3E}">
        <p14:creationId xmlns:p14="http://schemas.microsoft.com/office/powerpoint/2010/main" val="414508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E98EF-B587-52F1-435D-88C72EEDB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2635EA2-2B07-097B-9475-64EB30D5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0" dirty="0">
                <a:solidFill>
                  <a:srgbClr val="0070C0"/>
                </a:solidFill>
                <a:ea typeface="HGMaruGothicMPRO" panose="020B0400000000000000" pitchFamily="34" charset="-128"/>
              </a:rPr>
              <a:t>Peu d’actions de prévention et dépistage (notamment dans le 77 et 78) et davantage de suivis de la santé somatique</a:t>
            </a:r>
            <a:endParaRPr lang="fr-FR" sz="2200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B652B11-1FC0-2E99-22DD-4F235D6645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Centres médico-psychologiques franciliens : caractéristiques et disparités départementales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6EDBE43-2A77-1DCA-54D8-6D00394C6CE6}"/>
              </a:ext>
            </a:extLst>
          </p:cNvPr>
          <p:cNvSpPr txBox="1"/>
          <p:nvPr/>
        </p:nvSpPr>
        <p:spPr>
          <a:xfrm>
            <a:off x="527050" y="4833789"/>
            <a:ext cx="5376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« LES </a:t>
            </a:r>
            <a:r>
              <a:rPr lang="fr-FR" sz="1200" b="1" u="sng" dirty="0"/>
              <a:t>ADDICTIONS</a:t>
            </a:r>
            <a:r>
              <a:rPr lang="fr-FR" sz="1200" dirty="0"/>
              <a:t>, LA NON PRISE DES TRAITEMENTS ET LE REPERAGE DES SIGNES DE DECOMPENSATION»</a:t>
            </a:r>
          </a:p>
          <a:p>
            <a:endParaRPr lang="fr-FR" sz="1200" dirty="0"/>
          </a:p>
          <a:p>
            <a:r>
              <a:rPr lang="fr-FR" sz="1200" dirty="0"/>
              <a:t>« Prévention et diagnostic du </a:t>
            </a:r>
            <a:r>
              <a:rPr lang="fr-FR" sz="1200" b="1" u="sng" dirty="0"/>
              <a:t>syndrome métabolique </a:t>
            </a:r>
            <a:r>
              <a:rPr lang="fr-FR" sz="1200" dirty="0"/>
              <a:t>/ addictions »</a:t>
            </a:r>
          </a:p>
          <a:p>
            <a:endParaRPr lang="fr-FR" sz="1200" dirty="0"/>
          </a:p>
          <a:p>
            <a:r>
              <a:rPr lang="fr-FR" sz="1200" dirty="0"/>
              <a:t>« </a:t>
            </a:r>
            <a:r>
              <a:rPr lang="fr-FR" sz="1200" b="1" u="sng" dirty="0"/>
              <a:t>dépistage rapide du VIH </a:t>
            </a:r>
            <a:r>
              <a:rPr lang="fr-FR" sz="1200" dirty="0"/>
              <a:t>(IDE et Psychiatre) - ETP et suivi somatique »</a:t>
            </a:r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98EC4F-8429-8E53-0992-E798F7B636F2}"/>
              </a:ext>
            </a:extLst>
          </p:cNvPr>
          <p:cNvSpPr txBox="1"/>
          <p:nvPr/>
        </p:nvSpPr>
        <p:spPr>
          <a:xfrm>
            <a:off x="6478404" y="4962229"/>
            <a:ext cx="5376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» « Un parcours de prévention du syndrome métabolique est mis en place avec des </a:t>
            </a:r>
            <a:r>
              <a:rPr lang="fr-FR" sz="1200" b="1" u="sng" dirty="0"/>
              <a:t>consultations de nutrition </a:t>
            </a:r>
            <a:r>
              <a:rPr lang="fr-FR" sz="1200" dirty="0"/>
              <a:t>»</a:t>
            </a:r>
          </a:p>
          <a:p>
            <a:endParaRPr lang="fr-FR" sz="1200" dirty="0"/>
          </a:p>
          <a:p>
            <a:r>
              <a:rPr lang="fr-FR" sz="1200" dirty="0"/>
              <a:t>« Le suivi somatique est mis en place pendant les </a:t>
            </a:r>
            <a:r>
              <a:rPr lang="fr-FR" sz="1200" b="1" u="sng" dirty="0"/>
              <a:t>consultations de suivi </a:t>
            </a:r>
            <a:r>
              <a:rPr lang="fr-FR" sz="1200" dirty="0"/>
              <a:t>»</a:t>
            </a:r>
          </a:p>
          <a:p>
            <a:endParaRPr lang="fr-FR" sz="1200" dirty="0"/>
          </a:p>
          <a:p>
            <a:endParaRPr lang="fr-FR" sz="1200" dirty="0"/>
          </a:p>
        </p:txBody>
      </p:sp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978701BF-25A1-816F-4753-511A35B58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364679"/>
            <a:ext cx="4128459" cy="3242244"/>
          </a:xfrm>
          <a:prstGeom prst="rect">
            <a:avLst/>
          </a:prstGeom>
        </p:spPr>
      </p:pic>
      <p:pic>
        <p:nvPicPr>
          <p:cNvPr id="9" name="Image 8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9A33CFA3-0DE1-FAFB-FE6F-DD4C39E52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124" y="1315117"/>
            <a:ext cx="4539488" cy="35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0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D350F-0E9B-19FE-FBE5-66DDC01DC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5FEF427-95AE-7D3D-1585-11589C0F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0" dirty="0">
                <a:solidFill>
                  <a:srgbClr val="0070C0"/>
                </a:solidFill>
                <a:ea typeface="HGMaruGothicMPRO" panose="020B0400000000000000" pitchFamily="34" charset="-128"/>
              </a:rPr>
              <a:t>Des partenariats avec les acteurs du premier recours à développer alors que les liens entre CMP sont importants</a:t>
            </a:r>
            <a:endParaRPr lang="fr-FR" sz="2200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59291E1-646B-21DA-6EFC-940AD104E2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Centres médico-psychologiques franciliens : caractéristiques et disparités départementales</a:t>
            </a:r>
            <a:endParaRPr lang="fr-FR" dirty="0"/>
          </a:p>
        </p:txBody>
      </p:sp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5C727085-123B-77D7-5C19-8D9633FCF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940" y="1360184"/>
            <a:ext cx="4127011" cy="337021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654D2EC-39D8-283B-6770-7FD9C70820D8}"/>
              </a:ext>
            </a:extLst>
          </p:cNvPr>
          <p:cNvSpPr txBox="1"/>
          <p:nvPr/>
        </p:nvSpPr>
        <p:spPr>
          <a:xfrm>
            <a:off x="6258937" y="4982203"/>
            <a:ext cx="5376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« Nous avons régulièrement des </a:t>
            </a:r>
            <a:r>
              <a:rPr lang="fr-FR" sz="1200" b="1" u="sng" dirty="0"/>
              <a:t>réunions</a:t>
            </a:r>
            <a:r>
              <a:rPr lang="fr-FR" sz="1200" dirty="0"/>
              <a:t> avec la pédopsychiatrie pour la passation des prises en charge </a:t>
            </a:r>
            <a:r>
              <a:rPr lang="fr-FR" sz="1200" dirty="0" err="1"/>
              <a:t>pédopsy</a:t>
            </a:r>
            <a:r>
              <a:rPr lang="fr-FR" sz="1200" dirty="0"/>
              <a:t>/ adultes»</a:t>
            </a:r>
          </a:p>
          <a:p>
            <a:endParaRPr lang="fr-FR" sz="1200" dirty="0"/>
          </a:p>
          <a:p>
            <a:r>
              <a:rPr lang="fr-FR" sz="1200" dirty="0"/>
              <a:t>« </a:t>
            </a:r>
            <a:r>
              <a:rPr lang="fr-FR" sz="1200" b="1" u="sng" dirty="0"/>
              <a:t>Réunions régulières avec les autres CMP</a:t>
            </a:r>
            <a:r>
              <a:rPr lang="fr-FR" sz="1200" dirty="0"/>
              <a:t>, réunion annuelle avec tous les CMP du service »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08645C2-09BA-366F-16E7-CC74BAAE3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85" y="1342195"/>
            <a:ext cx="4492308" cy="359498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03266E3-1EB7-A43C-5D43-0EE96F075B2D}"/>
              </a:ext>
            </a:extLst>
          </p:cNvPr>
          <p:cNvSpPr txBox="1"/>
          <p:nvPr/>
        </p:nvSpPr>
        <p:spPr>
          <a:xfrm>
            <a:off x="335361" y="4992586"/>
            <a:ext cx="537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« MG via les </a:t>
            </a:r>
            <a:r>
              <a:rPr lang="fr-FR" sz="1200" b="1" dirty="0"/>
              <a:t>CPTS</a:t>
            </a:r>
            <a:r>
              <a:rPr lang="fr-FR" sz="1200" dirty="0"/>
              <a:t> »</a:t>
            </a:r>
          </a:p>
          <a:p>
            <a:endParaRPr lang="fr-FR" sz="1200" dirty="0"/>
          </a:p>
          <a:p>
            <a:r>
              <a:rPr lang="fr-FR" sz="1200" dirty="0"/>
              <a:t>« Partenariat régulier avec les médecins de </a:t>
            </a:r>
            <a:r>
              <a:rPr lang="fr-FR" sz="1200" b="1" dirty="0"/>
              <a:t>PMI</a:t>
            </a:r>
            <a:r>
              <a:rPr lang="fr-FR" sz="1200" dirty="0"/>
              <a:t> »</a:t>
            </a:r>
          </a:p>
        </p:txBody>
      </p:sp>
    </p:spTree>
    <p:extLst>
      <p:ext uri="{BB962C8B-B14F-4D97-AF65-F5344CB8AC3E}">
        <p14:creationId xmlns:p14="http://schemas.microsoft.com/office/powerpoint/2010/main" val="174138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B21F1-8CC2-AF2F-87D9-FCBA2C59D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E9DD0A5-02F2-843A-EB18-02331B2D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65125"/>
            <a:ext cx="9336608" cy="623429"/>
          </a:xfrm>
        </p:spPr>
        <p:txBody>
          <a:bodyPr/>
          <a:lstStyle/>
          <a:p>
            <a:r>
              <a:rPr lang="fr-FR" sz="2000" b="0" dirty="0">
                <a:solidFill>
                  <a:srgbClr val="0070C0"/>
                </a:solidFill>
                <a:ea typeface="HGMaruGothicMPRO" panose="020B0400000000000000" pitchFamily="34" charset="-128"/>
              </a:rPr>
              <a:t>Les CMP du 77 (58%) et 95 (69%) sous-équipés pour la </a:t>
            </a:r>
            <a:r>
              <a:rPr lang="fr-FR" sz="2000" b="0" u="sng" dirty="0">
                <a:solidFill>
                  <a:srgbClr val="0070C0"/>
                </a:solidFill>
                <a:ea typeface="HGMaruGothicMPRO" panose="020B0400000000000000" pitchFamily="34" charset="-128"/>
              </a:rPr>
              <a:t>gestion informatique </a:t>
            </a:r>
            <a:r>
              <a:rPr lang="fr-FR" sz="2000" b="0" dirty="0">
                <a:solidFill>
                  <a:srgbClr val="0070C0"/>
                </a:solidFill>
                <a:ea typeface="HGMaruGothicMPRO" panose="020B0400000000000000" pitchFamily="34" charset="-128"/>
              </a:rPr>
              <a:t>des dossiers</a:t>
            </a:r>
            <a:r>
              <a:rPr lang="fr-FR" sz="2000" b="0" dirty="0">
                <a:solidFill>
                  <a:schemeClr val="accent5"/>
                </a:solidFill>
              </a:rPr>
              <a:t> </a:t>
            </a:r>
            <a:r>
              <a:rPr lang="fr-FR" sz="2000" b="0" dirty="0">
                <a:solidFill>
                  <a:srgbClr val="0070C0"/>
                </a:solidFill>
                <a:ea typeface="HGMaruGothicMPRO" panose="020B0400000000000000" pitchFamily="34" charset="-128"/>
              </a:rPr>
              <a:t>patients et le codage de l’activité par rapport aux autres départements (84% IDF)</a:t>
            </a:r>
            <a:endParaRPr lang="fr-FR" sz="2000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FF4F892-80C0-1DAA-2E61-F48FD26FE9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Centres médico-psychologiques franciliens : caractéristiques et disparités départementales</a:t>
            </a:r>
            <a:endParaRPr lang="fr-FR" dirty="0"/>
          </a:p>
        </p:txBody>
      </p:sp>
      <p:pic>
        <p:nvPicPr>
          <p:cNvPr id="2" name="Image 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5551E07A-DE91-1F67-F4BF-D28FFA65B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796819"/>
            <a:ext cx="4512501" cy="357039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38C86E0-EFCA-8A72-CCFA-59F54A45DF9D}"/>
              </a:ext>
            </a:extLst>
          </p:cNvPr>
          <p:cNvSpPr txBox="1"/>
          <p:nvPr/>
        </p:nvSpPr>
        <p:spPr>
          <a:xfrm>
            <a:off x="5807729" y="1796819"/>
            <a:ext cx="5856651" cy="398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33" dirty="0"/>
              <a:t>« Nous disposons d'un système informatique pour le codage de l'activité (CORA) mais le dossier patient reste </a:t>
            </a:r>
            <a:r>
              <a:rPr lang="fr-FR" sz="1333" b="1" u="sng" dirty="0"/>
              <a:t>sous forme de papier </a:t>
            </a:r>
            <a:r>
              <a:rPr lang="fr-FR" sz="1333" dirty="0"/>
              <a:t>dans l'attente du déploiement futur »</a:t>
            </a:r>
          </a:p>
          <a:p>
            <a:endParaRPr lang="fr-FR" sz="1333" dirty="0"/>
          </a:p>
          <a:p>
            <a:r>
              <a:rPr lang="fr-FR" sz="1333" dirty="0"/>
              <a:t>«  L'équipement permettant la gestion informatisée des patients et le codage de l'activité est basé sur un </a:t>
            </a:r>
            <a:r>
              <a:rPr lang="fr-FR" sz="1333" b="1" u="sng" dirty="0"/>
              <a:t>logiciel particulièrement peu maniable </a:t>
            </a:r>
            <a:r>
              <a:rPr lang="fr-FR" sz="1333" dirty="0"/>
              <a:t>et peu intuitif, qui s'avère significativement chronophage pour l'équipes soignante, limitant son temps clinique »</a:t>
            </a:r>
          </a:p>
          <a:p>
            <a:endParaRPr lang="fr-FR" sz="1333" dirty="0"/>
          </a:p>
          <a:p>
            <a:r>
              <a:rPr lang="fr-FR" sz="1333" dirty="0"/>
              <a:t>« Poste informatique pour la secrétaire (et le médecin) pour permettre le codage de l'activité, pas de gestion informatisée des dossiers, quelques postes informatiques dans les bureaux, mais </a:t>
            </a:r>
            <a:r>
              <a:rPr lang="fr-FR" sz="1333" b="1" u="sng" dirty="0"/>
              <a:t>non reliés au réseau hospitalier </a:t>
            </a:r>
            <a:r>
              <a:rPr lang="fr-FR" sz="1333" dirty="0"/>
              <a:t>»</a:t>
            </a:r>
          </a:p>
          <a:p>
            <a:endParaRPr lang="fr-FR" sz="1333" dirty="0"/>
          </a:p>
          <a:p>
            <a:r>
              <a:rPr lang="fr-FR" sz="1333" dirty="0"/>
              <a:t>« Le codage de l'activité est informatisé. Par contre nous n'avons pas encore de DPI, le réseau internet et le matériel informatique étant insuffisant. c'est une de nos </a:t>
            </a:r>
            <a:r>
              <a:rPr lang="fr-FR" sz="1333" b="1" u="sng" dirty="0"/>
              <a:t>priorités pour l'année 2025 </a:t>
            </a:r>
            <a:r>
              <a:rPr lang="fr-FR" sz="1333" dirty="0"/>
              <a:t>»</a:t>
            </a:r>
          </a:p>
          <a:p>
            <a:endParaRPr lang="fr-FR" sz="1333" dirty="0"/>
          </a:p>
          <a:p>
            <a:endParaRPr lang="fr-FR" sz="1333" dirty="0"/>
          </a:p>
          <a:p>
            <a:endParaRPr lang="fr-FR" sz="1333" dirty="0"/>
          </a:p>
        </p:txBody>
      </p:sp>
    </p:spTree>
    <p:extLst>
      <p:ext uri="{BB962C8B-B14F-4D97-AF65-F5344CB8AC3E}">
        <p14:creationId xmlns:p14="http://schemas.microsoft.com/office/powerpoint/2010/main" val="387417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1B593-D722-368A-BBD1-FFCE6BCE1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D5CCCFD-06BD-499A-7B8D-565E623C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b="0" dirty="0">
                <a:solidFill>
                  <a:srgbClr val="0070C0"/>
                </a:solidFill>
                <a:ea typeface="HGMaruGothicMPRO" panose="020B0400000000000000" pitchFamily="34" charset="-128"/>
              </a:rPr>
              <a:t>Disparité très forte des CMP sur les équipements en télésanté : 91 et 94, (relativement) bien dotés, les autres départements sous-équipés (33% IDF)</a:t>
            </a:r>
            <a:endParaRPr lang="fr-FR" sz="2200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AE35158-F7A6-EB41-1452-7DCB9D5AE7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Centres médico-psychologiques franciliens : caractéristiques et disparités départementales</a:t>
            </a:r>
            <a:endParaRPr lang="fr-FR" dirty="0"/>
          </a:p>
        </p:txBody>
      </p:sp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683A68FF-2F74-FDA0-9296-5A0C0ADAA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87" y="1781563"/>
            <a:ext cx="5098851" cy="414371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7869180-40C9-6C18-F345-44A1C57B0A16}"/>
              </a:ext>
            </a:extLst>
          </p:cNvPr>
          <p:cNvSpPr txBox="1"/>
          <p:nvPr/>
        </p:nvSpPr>
        <p:spPr>
          <a:xfrm>
            <a:off x="5999892" y="2355574"/>
            <a:ext cx="5856651" cy="2553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33" dirty="0"/>
              <a:t>« </a:t>
            </a:r>
            <a:r>
              <a:rPr lang="fr-FR" sz="1333" b="1" u="sng" dirty="0"/>
              <a:t>télésanté par entretien téléphonique </a:t>
            </a:r>
            <a:r>
              <a:rPr lang="fr-FR" sz="1333" dirty="0"/>
              <a:t>qui fonctionne très bien réservé à des cas spécifiques  - peu de patients disposés à </a:t>
            </a:r>
            <a:r>
              <a:rPr lang="fr-FR" sz="1333" dirty="0" err="1"/>
              <a:t>visio</a:t>
            </a:r>
            <a:r>
              <a:rPr lang="fr-FR" sz="1333" dirty="0"/>
              <a:t> : développement à prévoir »</a:t>
            </a:r>
          </a:p>
          <a:p>
            <a:endParaRPr lang="fr-FR" sz="1333" dirty="0"/>
          </a:p>
          <a:p>
            <a:r>
              <a:rPr lang="fr-FR" sz="1333" dirty="0"/>
              <a:t>«</a:t>
            </a:r>
            <a:r>
              <a:rPr lang="fr-FR" sz="1333" u="sng" dirty="0"/>
              <a:t> </a:t>
            </a:r>
            <a:r>
              <a:rPr lang="fr-FR" sz="1333" b="1" u="sng" dirty="0"/>
              <a:t>problème récurrent de réseau internet </a:t>
            </a:r>
            <a:r>
              <a:rPr lang="fr-FR" sz="1333" dirty="0"/>
              <a:t>limitant les activités de télésanté »</a:t>
            </a:r>
          </a:p>
          <a:p>
            <a:endParaRPr lang="fr-FR" sz="1333" dirty="0"/>
          </a:p>
          <a:p>
            <a:r>
              <a:rPr lang="fr-FR" sz="1333" dirty="0"/>
              <a:t>« Le </a:t>
            </a:r>
            <a:r>
              <a:rPr lang="fr-FR" sz="1333" b="1" u="sng" dirty="0"/>
              <a:t>réseau internet et le matériel informatique </a:t>
            </a:r>
            <a:r>
              <a:rPr lang="fr-FR" sz="1333" dirty="0"/>
              <a:t>disponible ne permettent pas de réaliser des activités de télésanté »</a:t>
            </a:r>
          </a:p>
          <a:p>
            <a:endParaRPr lang="fr-FR" sz="1333" dirty="0"/>
          </a:p>
          <a:p>
            <a:endParaRPr lang="fr-FR" sz="1333" dirty="0"/>
          </a:p>
          <a:p>
            <a:endParaRPr lang="fr-FR" sz="1333" dirty="0"/>
          </a:p>
          <a:p>
            <a:endParaRPr lang="fr-FR" sz="1333" dirty="0"/>
          </a:p>
          <a:p>
            <a:endParaRPr lang="fr-FR" sz="1333" dirty="0"/>
          </a:p>
        </p:txBody>
      </p:sp>
    </p:spTree>
    <p:extLst>
      <p:ext uri="{BB962C8B-B14F-4D97-AF65-F5344CB8AC3E}">
        <p14:creationId xmlns:p14="http://schemas.microsoft.com/office/powerpoint/2010/main" val="213711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8AC6A-4510-656E-22DE-2F2192DA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D32E1F2-2FC0-EB18-4C27-4FA311F1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18" y="548680"/>
            <a:ext cx="9094066" cy="623429"/>
          </a:xfrm>
        </p:spPr>
        <p:txBody>
          <a:bodyPr/>
          <a:lstStyle/>
          <a:p>
            <a:r>
              <a:rPr lang="fr-FR" sz="2300" b="0" dirty="0">
                <a:solidFill>
                  <a:srgbClr val="0070C0"/>
                </a:solidFill>
                <a:ea typeface="HGMaruGothicMPRO" panose="020B0400000000000000" pitchFamily="34" charset="-128"/>
              </a:rPr>
              <a:t>Des organisations à promouvoir et des besoins humains et matériels ciblés</a:t>
            </a:r>
            <a:endParaRPr lang="fr-FR" sz="2300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A57AA82-93B9-66D7-8E4B-384DA101BB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Centres médico-psychologiques franciliens : caractéristiques et disparités départementales</a:t>
            </a:r>
            <a:endParaRPr lang="fr-FR" dirty="0"/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7054E0B3-2429-4153-8831-2A545BC1F2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572" y="1596573"/>
            <a:ext cx="11568856" cy="4320752"/>
          </a:xfrm>
        </p:spPr>
        <p:txBody>
          <a:bodyPr/>
          <a:lstStyle/>
          <a:p>
            <a:pPr marL="380990" indent="-139697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Organisations spécifiques (accueil SNP), partenariats réguliers : faculté d’adaptation et de réactivité du personnel des CMP</a:t>
            </a:r>
          </a:p>
          <a:p>
            <a:pPr marL="380990" indent="-139697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Manque de moyens (humains et matériels) et hausse de la demande (notamment chez les adolescents)</a:t>
            </a:r>
          </a:p>
          <a:p>
            <a:pPr marL="380990" indent="-139697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Les CMP de la Seine-et-Marne (77) font état d’une situation dégradée pour l’ensemble des dimensions</a:t>
            </a:r>
          </a:p>
          <a:p>
            <a:pPr marL="380990" indent="-23283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8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Limites : Biais d’une enquête déclarative  Validation résultats avec professionnels</a:t>
            </a:r>
          </a:p>
          <a:p>
            <a:pPr marL="380990" indent="-139697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A travers des aides ciblées sur certains CMP (ou les CMP d’un territoire), les ARS contribuent au renforcement des CMP afin d’améliorer la qualité des prises en charge</a:t>
            </a:r>
          </a:p>
          <a:p>
            <a:pPr marL="380990" indent="-139697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A terme, réalisation d’une typologie en prenant en compte les caractéristiques </a:t>
            </a:r>
            <a:r>
              <a:rPr lang="fr-FR" sz="18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socio-économiques</a:t>
            </a: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 des patients afin d’identifier les CMP nécessitant un renforcement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6531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7060037-0460-0E6D-A2C8-2E8D3F9659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572" y="1596572"/>
            <a:ext cx="11568856" cy="4640739"/>
          </a:xfrm>
        </p:spPr>
        <p:txBody>
          <a:bodyPr/>
          <a:lstStyle/>
          <a:p>
            <a:pPr marL="239178" indent="237061">
              <a:spcBef>
                <a:spcPts val="800"/>
              </a:spcBef>
              <a:buClr>
                <a:srgbClr val="E6B1AB"/>
              </a:buClr>
              <a:buSzPct val="82352"/>
              <a:tabLst>
                <a:tab pos="626236" algn="l"/>
              </a:tabLst>
            </a:pP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Les Centres Médico-Psychologiques (CMP) sont des acteurs de proximité dans la prise en charge de la santé mentale :</a:t>
            </a:r>
          </a:p>
          <a:p>
            <a:pPr marL="239178" indent="237061">
              <a:spcBef>
                <a:spcPts val="800"/>
              </a:spcBef>
              <a:buClr>
                <a:srgbClr val="E6B1AB"/>
              </a:buClr>
              <a:buSzPct val="82352"/>
              <a:tabLst>
                <a:tab pos="626236" algn="l"/>
              </a:tabLst>
            </a:pPr>
            <a:endParaRPr lang="fr-FR" sz="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895808" lvl="3" indent="-457189" algn="just">
              <a:spcBef>
                <a:spcPts val="131"/>
              </a:spcBef>
              <a:buClr>
                <a:srgbClr val="E6B1AB"/>
              </a:buClr>
              <a:buSzPct val="82352"/>
              <a:tabLst>
                <a:tab pos="626236" algn="l"/>
              </a:tabLst>
            </a:pPr>
            <a:r>
              <a:rPr lang="fr-FR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fr-FR" sz="1400" baseline="30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er</a:t>
            </a:r>
            <a:r>
              <a:rPr lang="fr-FR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niveau de prise en charge dans l’organisation par secteur</a:t>
            </a:r>
          </a:p>
          <a:p>
            <a:pPr marL="895808" lvl="3" indent="-457189" algn="just">
              <a:spcBef>
                <a:spcPts val="131"/>
              </a:spcBef>
              <a:buClr>
                <a:srgbClr val="E6B1AB"/>
              </a:buClr>
              <a:buSzPct val="82352"/>
              <a:tabLst>
                <a:tab pos="626236" algn="l"/>
              </a:tabLst>
            </a:pPr>
            <a:r>
              <a:rPr lang="fr-FR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Structure de coordination en milieu ouvert </a:t>
            </a:r>
          </a:p>
          <a:p>
            <a:pPr marL="895808" lvl="3" indent="-457189" algn="just">
              <a:spcBef>
                <a:spcPts val="131"/>
              </a:spcBef>
              <a:buClr>
                <a:srgbClr val="E6B1AB"/>
              </a:buClr>
              <a:buSzPct val="82352"/>
              <a:tabLst>
                <a:tab pos="626236" algn="l"/>
              </a:tabLst>
            </a:pPr>
            <a:r>
              <a:rPr lang="fr-FR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Rôle d’accueil, orientation, prévention, consultation, visite à domicile</a:t>
            </a:r>
          </a:p>
          <a:p>
            <a:pPr marL="239178" indent="237061">
              <a:spcBef>
                <a:spcPts val="800"/>
              </a:spcBef>
              <a:buClr>
                <a:srgbClr val="E6B1AB"/>
              </a:buClr>
              <a:buSzPct val="82352"/>
              <a:tabLst>
                <a:tab pos="626236" algn="l"/>
              </a:tabLst>
            </a:pP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Augmentation de la demande de soins (tension sur les ressources), hausse des délais d’attente </a:t>
            </a:r>
          </a:p>
          <a:p>
            <a:pPr marL="239178" indent="237061">
              <a:spcBef>
                <a:spcPts val="800"/>
              </a:spcBef>
              <a:buClr>
                <a:srgbClr val="E6B1AB"/>
              </a:buClr>
              <a:buSzPct val="82352"/>
              <a:tabLst>
                <a:tab pos="626236" algn="l"/>
              </a:tabLst>
            </a:pP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Feuille de route nationale Santé mentale et psychiatrie (2018) : renforcement de l’organisation et des moyens des CMP</a:t>
            </a:r>
          </a:p>
          <a:p>
            <a:pPr marL="239178" indent="237061">
              <a:spcBef>
                <a:spcPts val="800"/>
              </a:spcBef>
              <a:buClr>
                <a:srgbClr val="E6B1AB"/>
              </a:buClr>
              <a:buSzPct val="82352"/>
              <a:tabLst>
                <a:tab pos="626236" algn="l"/>
              </a:tabLst>
            </a:pP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Améliorer la santé mentale des franciliens, priorité du PRS 2023-28</a:t>
            </a:r>
          </a:p>
          <a:p>
            <a:pPr marL="239178">
              <a:spcBef>
                <a:spcPts val="800"/>
              </a:spcBef>
              <a:buClr>
                <a:srgbClr val="E6B1AB"/>
              </a:buClr>
              <a:buSzPct val="82352"/>
              <a:tabLst>
                <a:tab pos="626236" algn="l"/>
              </a:tabLst>
            </a:pP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Nécessité de mieux connaître l’activité et le fonctionnement de l’ensemble des CMP adultes et infanto-juvéniles de la région afin de </a:t>
            </a:r>
            <a:r>
              <a:rPr lang="fr-FR" sz="1800" b="1" u="sng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renforcer les CMP </a:t>
            </a: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à partir de critères objectifs</a:t>
            </a:r>
            <a:endParaRPr lang="fr-FR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fr-FR" sz="20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13530DA-6E53-5291-3FE5-6D7C9C64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0" dirty="0">
                <a:solidFill>
                  <a:srgbClr val="0070C0"/>
                </a:solidFill>
                <a:ea typeface="HGMaruGothicMPRO" panose="020B0400000000000000" pitchFamily="34" charset="-128"/>
              </a:rPr>
              <a:t>En Ile de France, renforcement des CMP en engageant préalablement un état des lieux</a:t>
            </a:r>
            <a:endParaRPr lang="fr-FR" sz="2400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7C99FC-6942-3441-F8DE-C2FC8163A4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Centres médico-psychologiques franciliens : caractéristiques et disparités départementales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83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224AC-1361-FAD5-883C-C7A9FBF18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1E2A3E-1116-D2D3-47AD-CD55754567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572" y="1844824"/>
            <a:ext cx="11568856" cy="4320752"/>
          </a:xfrm>
        </p:spPr>
        <p:txBody>
          <a:bodyPr/>
          <a:lstStyle/>
          <a:p>
            <a:pPr marL="620168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Les disparités territoriales d’offre et d’organisation des soins en psychiatrie en France : d’une vision segmentée à une approche systémique (</a:t>
            </a:r>
            <a:r>
              <a:rPr lang="fr-FR" sz="1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Rapsy</a:t>
            </a: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Rim-P et SAE) – </a:t>
            </a:r>
            <a:r>
              <a:rPr lang="fr-FR" sz="1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Irdes</a:t>
            </a: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Décembre 2014 </a:t>
            </a:r>
          </a:p>
          <a:p>
            <a:pPr marL="620168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Enquête sur les CMP de la région Rhône-Alpes – </a:t>
            </a:r>
            <a:r>
              <a:rPr lang="fr-FR" sz="1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ARS RA </a:t>
            </a: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Juin 2015</a:t>
            </a:r>
          </a:p>
          <a:p>
            <a:pPr marL="620168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Les CMP de Nouvelle Aquitaine (Enquête) – </a:t>
            </a:r>
            <a:r>
              <a:rPr lang="fr-FR" sz="1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ORS NA </a:t>
            </a: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(avec le soutien de l’ARS NA) – Mai 2019</a:t>
            </a:r>
          </a:p>
          <a:p>
            <a:pPr marL="620168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Mesure des délais d’attente en CMP en Centre Val de Loire – </a:t>
            </a:r>
            <a:r>
              <a:rPr lang="fr-FR" sz="1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ORS Centre- Val de Loire</a:t>
            </a: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Avril 2020</a:t>
            </a:r>
          </a:p>
          <a:p>
            <a:pPr marL="620168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Etude de l’activité et de l’organisation des CMP infanto-juvéniles de Seine-Saint-Denis (RIM-P et entretiens) – </a:t>
            </a:r>
            <a:r>
              <a:rPr lang="fr-FR" sz="1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EPS Ville Evrard </a:t>
            </a:r>
            <a:r>
              <a:rPr lang="fr-FR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Décembre 2020</a:t>
            </a:r>
          </a:p>
          <a:p>
            <a:endParaRPr lang="fr-FR" sz="20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0248757-19E5-B533-ECD0-4416758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0" dirty="0">
                <a:solidFill>
                  <a:srgbClr val="0070C0"/>
                </a:solidFill>
                <a:ea typeface="HGMaruGothicMPRO" panose="020B0400000000000000" pitchFamily="34" charset="-128"/>
              </a:rPr>
              <a:t>Des travaux qui ont inspiré la constitution de l’enquête et son analyse</a:t>
            </a:r>
            <a:endParaRPr lang="fr-FR" sz="2400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68F5765-7089-E2A3-853B-B5DBA7076D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Centres médico-psychologiques franciliens : caractéristiques et disparités départementales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719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1F05-ACF5-EE60-A3F1-E61A2F5F9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BE36257-EB95-ACCB-4979-B45750F66D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92" y="1340768"/>
            <a:ext cx="10032900" cy="4896544"/>
          </a:xfrm>
        </p:spPr>
        <p:txBody>
          <a:bodyPr/>
          <a:lstStyle/>
          <a:p>
            <a:pPr marL="241294" indent="-241294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Enquête CMP (adultes et infanto-juvéniles) pour caractériser :</a:t>
            </a:r>
          </a:p>
          <a:p>
            <a:pPr marL="1229753" lvl="1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Equipements et accessibilité</a:t>
            </a:r>
          </a:p>
          <a:p>
            <a:pPr marL="1229753" lvl="1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Allocation des ressources</a:t>
            </a:r>
          </a:p>
          <a:p>
            <a:pPr marL="1839338" lvl="2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Activité du CMP (nombre d’actes, file active, nouveaux patients)</a:t>
            </a:r>
          </a:p>
          <a:p>
            <a:pPr marL="1839338" lvl="2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Composition des équipes (ETP réel/théorique, type de professionnels)</a:t>
            </a:r>
          </a:p>
          <a:p>
            <a:pPr marL="1229753" lvl="1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Organisation des soins </a:t>
            </a:r>
          </a:p>
          <a:p>
            <a:pPr marL="1839338" lvl="2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Demande de soins (sortie </a:t>
            </a:r>
            <a:r>
              <a:rPr lang="fr-FR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hospit</a:t>
            </a:r>
            <a:r>
              <a:rPr lang="fr-F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/urgences, nouveaux patients, SNP) </a:t>
            </a:r>
          </a:p>
          <a:p>
            <a:pPr marL="1839338" lvl="2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Soins proposées (prévention, soins somatiques, visites à domicile)</a:t>
            </a:r>
          </a:p>
          <a:p>
            <a:pPr marL="1229753" lvl="1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Interactions avec l’environnement et les partenaires</a:t>
            </a:r>
          </a:p>
          <a:p>
            <a:pPr marL="1839338" lvl="2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Appui au parcours</a:t>
            </a:r>
          </a:p>
          <a:p>
            <a:pPr marL="1839338" lvl="2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Médico-social</a:t>
            </a:r>
          </a:p>
          <a:p>
            <a:pPr marL="1839338" lvl="2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Acteurs des champs TSA/TND</a:t>
            </a:r>
          </a:p>
          <a:p>
            <a:endParaRPr lang="fr-FR" sz="20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40864B7-3E7A-8C7D-40EC-1CF87A4C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0" dirty="0">
                <a:solidFill>
                  <a:srgbClr val="0070C0"/>
                </a:solidFill>
                <a:ea typeface="HGMaruGothicMPRO" panose="020B0400000000000000" pitchFamily="34" charset="-128"/>
              </a:rPr>
              <a:t>Lancement d’une </a:t>
            </a:r>
            <a:r>
              <a:rPr lang="fr-FR" sz="2400" b="0" u="sng" dirty="0">
                <a:solidFill>
                  <a:srgbClr val="0070C0"/>
                </a:solidFill>
                <a:ea typeface="HGMaruGothicMPRO" panose="020B0400000000000000" pitchFamily="34" charset="-128"/>
              </a:rPr>
              <a:t>enquête</a:t>
            </a:r>
            <a:r>
              <a:rPr lang="fr-FR" sz="2400" b="0" dirty="0">
                <a:solidFill>
                  <a:srgbClr val="0070C0"/>
                </a:solidFill>
                <a:ea typeface="HGMaruGothicMPRO" panose="020B0400000000000000" pitchFamily="34" charset="-128"/>
              </a:rPr>
              <a:t> en juin 2024 (clôture octobre 2024)</a:t>
            </a:r>
            <a:endParaRPr lang="fr-FR" sz="2400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1CA817-1446-CF05-ADEA-99A2D6CA58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Centres médico-psychologiques franciliens : caractéristiques et disparités départementales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30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61265-A8CB-B030-FE63-25CAD9810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2719F58-F9C3-32F3-8EFD-A3434FD3C4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484784"/>
            <a:ext cx="11449272" cy="4320752"/>
          </a:xfrm>
        </p:spPr>
        <p:txBody>
          <a:bodyPr/>
          <a:lstStyle/>
          <a:p>
            <a:pPr marL="620168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Webinaires de présentation</a:t>
            </a:r>
          </a:p>
          <a:p>
            <a:pPr marL="620168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Format « </a:t>
            </a:r>
            <a:r>
              <a:rPr lang="fr-FR" sz="1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Netsurvey</a:t>
            </a:r>
            <a:r>
              <a:rPr lang="fr-FR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» à renseigner en ligne</a:t>
            </a:r>
          </a:p>
          <a:p>
            <a:pPr marL="620168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Questions fermées (catégorielles et continues) et ouvertes (texte libre)</a:t>
            </a:r>
          </a:p>
          <a:p>
            <a:pPr marL="620168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371 questionnaires CMP envoyés </a:t>
            </a:r>
          </a:p>
          <a:p>
            <a:pPr marL="1229753" lvl="1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176 CMP adultes</a:t>
            </a:r>
            <a:endParaRPr lang="fr-FR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1229753" lvl="1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191 CMP IJ </a:t>
            </a:r>
          </a:p>
          <a:p>
            <a:pPr marL="1229753" lvl="1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4 questionnaires CMP « non sectorisés »</a:t>
            </a:r>
          </a:p>
          <a:p>
            <a:pPr marL="239178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 348 questionnaires exploitables (94 % de taux de réponses)</a:t>
            </a:r>
            <a:endParaRPr lang="fr-FR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20168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Questionnaires majoritairement remplis par les chefs de pôle/service et les cadres de pôle</a:t>
            </a:r>
          </a:p>
          <a:p>
            <a:pPr marL="620168" indent="-380990">
              <a:spcBef>
                <a:spcPts val="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Wingdings" panose="05000000000000000000" pitchFamily="2" charset="2"/>
              </a:rPr>
              <a:t>Analyse et comparaison à l’échelle départementale (logique territoriale)/ Typologie des CMP (dimension socio-éco)</a:t>
            </a:r>
          </a:p>
          <a:p>
            <a:endParaRPr lang="fr-FR" sz="16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F2D8326-BDD5-2C09-BDA2-BEF1678D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70C0"/>
                </a:solidFill>
                <a:ea typeface="HGMaruGothicMPRO" panose="020B0400000000000000" pitchFamily="34" charset="-128"/>
              </a:rPr>
              <a:t>Forte participation des CMP à l’enquête</a:t>
            </a:r>
            <a:endParaRPr lang="fr-FR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870431-D6FF-C5C3-04AC-F8CF3F2E0F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Centres médico-psychologiques franciliens : caractéristiques et disparités départementales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8169DC-DF11-4E0E-7832-84B2FAEB7F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7183695" y="102960"/>
            <a:ext cx="4864869" cy="36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4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63429-980A-924D-0808-2837880BE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C222153-4CBF-3E95-E0B1-60C780A3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b="0" dirty="0">
                <a:solidFill>
                  <a:srgbClr val="0070C0"/>
                </a:solidFill>
              </a:rPr>
              <a:t>En </a:t>
            </a:r>
            <a:r>
              <a:rPr lang="fr-FR" sz="2200" b="0" i="1" u="sng" dirty="0">
                <a:solidFill>
                  <a:srgbClr val="0070C0"/>
                </a:solidFill>
              </a:rPr>
              <a:t>moyenne</a:t>
            </a:r>
            <a:r>
              <a:rPr lang="fr-FR" sz="2200" b="0" dirty="0">
                <a:solidFill>
                  <a:srgbClr val="0070C0"/>
                </a:solidFill>
              </a:rPr>
              <a:t>, les CMP franciliens ont accueilli près de 700 patients en 2023 avec des différences ente CMP Adultes (~1 000) et Infanto-juvéniles (~400)</a:t>
            </a:r>
            <a:endParaRPr lang="fr-FR" sz="2200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EC80786-3FFA-D572-35A3-24C4D06170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Centres médico-psychologiques franciliens : caractéristiques et disparités départementales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B5BBE63-831B-24CB-E8A7-5A0D6CF12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905" y="1452923"/>
            <a:ext cx="5736563" cy="34419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882035-B944-44F2-51D1-8ABD26A94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62" y="1520258"/>
            <a:ext cx="5544541" cy="334890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076FEFD-5FFE-3630-5754-74219EFE27F6}"/>
              </a:ext>
            </a:extLst>
          </p:cNvPr>
          <p:cNvSpPr txBox="1"/>
          <p:nvPr/>
        </p:nvSpPr>
        <p:spPr>
          <a:xfrm>
            <a:off x="448434" y="4965172"/>
            <a:ext cx="5497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File active moyenne : 1 021 patients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File active max : + de 3 500 patients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En moyenne, + de 9 400 </a:t>
            </a:r>
            <a:r>
              <a:rPr lang="fr-FR" sz="16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actes</a:t>
            </a:r>
            <a:r>
              <a:rPr lang="fr-FR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par an, soit ~9 actes par patient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DC94757-8593-374E-0222-21269EE99ACF}"/>
              </a:ext>
            </a:extLst>
          </p:cNvPr>
          <p:cNvSpPr txBox="1"/>
          <p:nvPr/>
        </p:nvSpPr>
        <p:spPr>
          <a:xfrm>
            <a:off x="6200781" y="4869161"/>
            <a:ext cx="5736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File active moyenne : 374 patients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File active max : + de 2 800 patients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En moyenne, + de 4 300 </a:t>
            </a:r>
            <a:r>
              <a:rPr lang="fr-FR" sz="1600" u="sng" dirty="0">
                <a:solidFill>
                  <a:schemeClr val="accent3">
                    <a:lumMod val="75000"/>
                  </a:schemeClr>
                </a:solidFill>
              </a:rPr>
              <a:t>actes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par an, soit ~11 actes par patient</a:t>
            </a:r>
          </a:p>
        </p:txBody>
      </p:sp>
    </p:spTree>
    <p:extLst>
      <p:ext uri="{BB962C8B-B14F-4D97-AF65-F5344CB8AC3E}">
        <p14:creationId xmlns:p14="http://schemas.microsoft.com/office/powerpoint/2010/main" val="151011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0F9F4-7C33-8976-E12D-2C7D0AB71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3891B44-9ABC-2EB5-4677-2757E1FD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100" b="0" dirty="0">
                <a:solidFill>
                  <a:srgbClr val="0070C0"/>
                </a:solidFill>
              </a:rPr>
              <a:t>Près de 6 mois d’attente pour un RDV avec le psychiatre dans les </a:t>
            </a:r>
            <a:r>
              <a:rPr lang="fr-FR" sz="2100" b="0" u="sng" dirty="0">
                <a:solidFill>
                  <a:srgbClr val="0070C0"/>
                </a:solidFill>
              </a:rPr>
              <a:t>CMP Adultes du 91 </a:t>
            </a:r>
            <a:r>
              <a:rPr lang="fr-FR" sz="2100" b="0" dirty="0">
                <a:solidFill>
                  <a:srgbClr val="0070C0"/>
                </a:solidFill>
              </a:rPr>
              <a:t>et plus de 9 mois d’attente pour une 1</a:t>
            </a:r>
            <a:r>
              <a:rPr lang="fr-FR" sz="2100" b="0" baseline="30000" dirty="0">
                <a:solidFill>
                  <a:srgbClr val="0070C0"/>
                </a:solidFill>
              </a:rPr>
              <a:t>ère</a:t>
            </a:r>
            <a:r>
              <a:rPr lang="fr-FR" sz="2100" b="0" dirty="0">
                <a:solidFill>
                  <a:srgbClr val="0070C0"/>
                </a:solidFill>
              </a:rPr>
              <a:t> demande dans les </a:t>
            </a:r>
            <a:r>
              <a:rPr lang="fr-FR" sz="2100" b="0" u="sng" dirty="0">
                <a:solidFill>
                  <a:srgbClr val="0070C0"/>
                </a:solidFill>
              </a:rPr>
              <a:t>CMP IJ du 95</a:t>
            </a:r>
            <a:endParaRPr lang="fr-FR" sz="2100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E52EA57-BD1D-C7E6-2218-694FD3E8DE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Centres médico-psychologiques franciliens : caractéristiques et disparités départementales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4579863-B476-6293-06DB-A3EE5F72B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0" y="1628800"/>
            <a:ext cx="5953056" cy="295232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C8B72EB-1F2B-C423-4725-2673ABF97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261" y="3356991"/>
            <a:ext cx="5961125" cy="29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9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374B4-F135-8926-E1C0-95D5FAF94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0944F7C-A334-4E87-22BE-EB976EE6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0" dirty="0">
                <a:solidFill>
                  <a:srgbClr val="0070C0"/>
                </a:solidFill>
                <a:ea typeface="HGMaruGothicMPRO" panose="020B0400000000000000" pitchFamily="34" charset="-128"/>
              </a:rPr>
              <a:t>Offre disponible 5j/semaine sur l’ensemble des départements. En revanche, disparité dans les horaires : peu d’ouverture après 18h dans les CMP du 77 et 95 (63% IDF)</a:t>
            </a:r>
            <a:endParaRPr lang="fr-FR" sz="2100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59DCDF-45AC-4831-D10B-C4E7FAEABE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Centres médico-psychologiques franciliens : caractéristiques et disparités départementales</a:t>
            </a:r>
            <a:endParaRPr lang="fr-FR" dirty="0"/>
          </a:p>
        </p:txBody>
      </p:sp>
      <p:pic>
        <p:nvPicPr>
          <p:cNvPr id="5" name="Image 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74D2BF32-32E2-027F-9722-D640C60F9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45" y="1472570"/>
            <a:ext cx="3878719" cy="3183941"/>
          </a:xfrm>
          <a:prstGeom prst="rect">
            <a:avLst/>
          </a:prstGeom>
        </p:spPr>
      </p:pic>
      <p:pic>
        <p:nvPicPr>
          <p:cNvPr id="7" name="Image 6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62C563DE-8B7E-1635-016A-8F431F095D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118" y="1472570"/>
            <a:ext cx="4021055" cy="334602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FDE3D8A-6504-E864-7EB3-A1449A04D957}"/>
              </a:ext>
            </a:extLst>
          </p:cNvPr>
          <p:cNvSpPr txBox="1"/>
          <p:nvPr/>
        </p:nvSpPr>
        <p:spPr>
          <a:xfrm>
            <a:off x="365579" y="4818599"/>
            <a:ext cx="11748776" cy="152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33" dirty="0"/>
              <a:t>« Le </a:t>
            </a:r>
            <a:r>
              <a:rPr lang="fr-FR" sz="1333" b="1" u="sng" dirty="0"/>
              <a:t>sous-effectif médical </a:t>
            </a:r>
            <a:r>
              <a:rPr lang="fr-FR" sz="1333" dirty="0"/>
              <a:t>ne permet pas une deuxième soirée au CMP »</a:t>
            </a:r>
          </a:p>
          <a:p>
            <a:endParaRPr lang="fr-FR" sz="1333" dirty="0"/>
          </a:p>
          <a:p>
            <a:r>
              <a:rPr lang="fr-FR" sz="1333" dirty="0"/>
              <a:t>« Pour ouvrir après 18h et le samedi, </a:t>
            </a:r>
            <a:r>
              <a:rPr lang="fr-FR" sz="1333" b="1" u="sng" dirty="0"/>
              <a:t>il faudrait du temps supplémentaire de professionnels soignants et de secrétaire </a:t>
            </a:r>
            <a:r>
              <a:rPr lang="fr-FR" sz="1333" dirty="0"/>
              <a:t>»</a:t>
            </a:r>
          </a:p>
          <a:p>
            <a:endParaRPr lang="fr-FR" sz="1333" dirty="0"/>
          </a:p>
          <a:p>
            <a:r>
              <a:rPr lang="fr-FR" sz="1333" dirty="0"/>
              <a:t>« Depuis Avril 2023, nous ouvrons qu'une fois par semaine après 18h00 en raison </a:t>
            </a:r>
            <a:r>
              <a:rPr lang="fr-FR" sz="1333" b="1" u="sng" dirty="0"/>
              <a:t>du départ de deux médecins </a:t>
            </a:r>
            <a:r>
              <a:rPr lang="fr-FR" sz="1333" dirty="0"/>
              <a:t>»</a:t>
            </a:r>
          </a:p>
          <a:p>
            <a:endParaRPr lang="fr-FR" sz="1333" dirty="0"/>
          </a:p>
          <a:p>
            <a:r>
              <a:rPr lang="fr-FR" sz="1333" dirty="0"/>
              <a:t>« Importance de s'adapter au rythme des enfants »</a:t>
            </a:r>
          </a:p>
        </p:txBody>
      </p:sp>
    </p:spTree>
    <p:extLst>
      <p:ext uri="{BB962C8B-B14F-4D97-AF65-F5344CB8AC3E}">
        <p14:creationId xmlns:p14="http://schemas.microsoft.com/office/powerpoint/2010/main" val="291078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7694A-88B3-3204-0476-46829781A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81259C9-D95F-3210-8126-F3C64FFE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b="0" dirty="0">
                <a:solidFill>
                  <a:srgbClr val="0070C0"/>
                </a:solidFill>
              </a:rPr>
              <a:t>Part plus importante des infirmières dans les CMP Adultes et davantage de psychologues et de personnels de rééducation dans les CMP IJ</a:t>
            </a:r>
            <a:endParaRPr lang="fr-FR" sz="2200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3710F46-2BD3-FFF3-039E-E4AF2CFE03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Centres médico-psychologiques franciliens : caractéristiques et disparités départementales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C8259ED-C2AF-EBF4-F214-AFDFF0327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556792"/>
            <a:ext cx="10156903" cy="42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19332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1679</Words>
  <Application>Microsoft Office PowerPoint</Application>
  <PresentationFormat>Grand écran</PresentationFormat>
  <Paragraphs>145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HGMaruGothicMPRO</vt:lpstr>
      <vt:lpstr>Aptos</vt:lpstr>
      <vt:lpstr>Arial</vt:lpstr>
      <vt:lpstr>Calibri</vt:lpstr>
      <vt:lpstr>Microsoft Sans Serif</vt:lpstr>
      <vt:lpstr>Verdana</vt:lpstr>
      <vt:lpstr>1_Conception personnalisée</vt:lpstr>
      <vt:lpstr>Centres médico-psychologiques (CMP) franciliens : caractéristiques et disparités départementales </vt:lpstr>
      <vt:lpstr>En Ile de France, renforcement des CMP en engageant préalablement un état des lieux</vt:lpstr>
      <vt:lpstr>Des travaux qui ont inspiré la constitution de l’enquête et son analyse</vt:lpstr>
      <vt:lpstr>Lancement d’une enquête en juin 2024 (clôture octobre 2024)</vt:lpstr>
      <vt:lpstr>Forte participation des CMP à l’enquête</vt:lpstr>
      <vt:lpstr>En moyenne, les CMP franciliens ont accueilli près de 700 patients en 2023 avec des différences ente CMP Adultes (~1 000) et Infanto-juvéniles (~400)</vt:lpstr>
      <vt:lpstr>Près de 6 mois d’attente pour un RDV avec le psychiatre dans les CMP Adultes du 91 et plus de 9 mois d’attente pour une 1ère demande dans les CMP IJ du 95</vt:lpstr>
      <vt:lpstr>Offre disponible 5j/semaine sur l’ensemble des départements. En revanche, disparité dans les horaires : peu d’ouverture après 18h dans les CMP du 77 et 95 (63% IDF)</vt:lpstr>
      <vt:lpstr>Part plus importante des infirmières dans les CMP Adultes et davantage de psychologues et de personnels de rééducation dans les CMP IJ</vt:lpstr>
      <vt:lpstr>Dans les CMP adultes de l’Essonne (91), près de 50% des postes psychiatres sont vacants et 66% des postes de pédopsychiatres dans les CMP IJ du Val d’0ise (95)</vt:lpstr>
      <vt:lpstr>Dans la majorité des cas, organisation prévue (durant ou en dehors des horaires) pour l’accueil des Soins Non Programmés (SNP)</vt:lpstr>
      <vt:lpstr>Des Visites A Domicile (VAD) pour les patients précaires et dépendants…</vt:lpstr>
      <vt:lpstr>Peu d’actions de prévention et dépistage (notamment dans le 77 et 78) et davantage de suivis de la santé somatique</vt:lpstr>
      <vt:lpstr>Des partenariats avec les acteurs du premier recours à développer alors que les liens entre CMP sont importants</vt:lpstr>
      <vt:lpstr>Les CMP du 77 (58%) et 95 (69%) sous-équipés pour la gestion informatique des dossiers patients et le codage de l’activité par rapport aux autres départements (84% IDF)</vt:lpstr>
      <vt:lpstr>Disparité très forte des CMP sur les équipements en télésanté : 91 et 94, (relativement) bien dotés, les autres départements sous-équipés (33% IDF)</vt:lpstr>
      <vt:lpstr>Des organisations à promouvoir et des besoins humains et matériels ciblés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Angèle KL</dc:creator>
  <cp:lastModifiedBy>NESTRIGUE, Clément (ARS-IDF)</cp:lastModifiedBy>
  <cp:revision>56</cp:revision>
  <dcterms:created xsi:type="dcterms:W3CDTF">2021-07-08T08:14:01Z</dcterms:created>
  <dcterms:modified xsi:type="dcterms:W3CDTF">2025-11-06T09:50:17Z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2025-11-04T11:14:44Z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194203a8-82a9-4ab1-a765-f37f4dcc1ae4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