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403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8DC63F"/>
    <a:srgbClr val="1F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4B9B2-F736-4DDF-B3D4-A4D15FF30631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179F-C7B5-43C5-9AAF-EFDE71DA6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8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179F-C7B5-43C5-9AAF-EFDE71DA6C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0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2475"/>
            <a:ext cx="6680200" cy="37576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98649">
              <a:defRPr/>
            </a:pPr>
            <a:endParaRPr lang="fr-FR" sz="1100" dirty="0"/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30153" indent="-280827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23312" indent="-224662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572636" indent="-224662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21960" indent="-224662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471286" indent="-2246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20610" indent="-2246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369934" indent="-2246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19260" indent="-2246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27CA25A-D78C-FB4B-9259-34AE09D37153}" type="slidenum">
              <a:rPr lang="fr-FR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2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64A2-068C-4875-9D22-F0A78A59B570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08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7FA8-149F-4B7E-89FC-35E4334E240D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A6B8-7A7A-4C4D-85B3-AAA3288B6513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3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4264-E5DA-4BEC-B659-C944DE8B4545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3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44B7-1E4D-458D-90C3-01FD73D2034B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8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D26-0742-4575-9045-16C43569B597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B1FC-9492-4F11-AAEF-507C81C9A0F4}" type="datetime1">
              <a:rPr lang="fr-FR" smtClean="0"/>
              <a:t>29/05/2023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733-DBD9-42AE-9C5A-54288CF9D9A7}" type="datetime1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8182-728F-422B-B73C-E3C8D7F8042A}" type="datetime1">
              <a:rPr lang="fr-FR" smtClean="0"/>
              <a:t>29/05/2023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2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C9D2-EB68-43C5-BC74-F7A0452BDDCD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7F6-FCAF-41EE-9166-2800C8FFD986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8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33E8-B8E4-41B6-BD8D-BEF8329E6A61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524" y="1985318"/>
            <a:ext cx="9160476" cy="2510356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UNAFAM</a:t>
            </a:r>
            <a:b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 Nationale des Amis et Familles de personnes Malades et/ou handicapées psychiques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53339"/>
            <a:ext cx="9144000" cy="1455580"/>
          </a:xfrm>
          <a:solidFill>
            <a:srgbClr val="1F497D"/>
          </a:solidFill>
        </p:spPr>
        <p:txBody>
          <a:bodyPr anchor="ctr"/>
          <a:lstStyle/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Dominique Leconte </a:t>
            </a:r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8" y="170806"/>
            <a:ext cx="2693721" cy="1229626"/>
          </a:xfrm>
          <a:prstGeom prst="rect">
            <a:avLst/>
          </a:prstGeom>
        </p:spPr>
      </p:pic>
      <p:pic>
        <p:nvPicPr>
          <p:cNvPr id="5" name="Image 4" descr="C:\Users\wuthina.CHIN2\AppData\Local\Microsoft\Windows\INetCache\Content.Word\Logo_Profamil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78" y="347662"/>
            <a:ext cx="1175696" cy="879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ogo_UNAFA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211" y="376237"/>
            <a:ext cx="1565189" cy="908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wuthina.CHIN2\AppData\Local\Microsoft\Windows\INetCache\Content.Word\imag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622" y="366712"/>
            <a:ext cx="1010932" cy="8607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5902" y="6356350"/>
            <a:ext cx="11616611" cy="365125"/>
          </a:xfrm>
        </p:spPr>
        <p:txBody>
          <a:bodyPr/>
          <a:lstStyle/>
          <a:p>
            <a:r>
              <a:rPr lang="fr-FR" sz="1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psychiatrie en Ile-de-France : quels outils au service des familles ? – Mercredi 31 mai 2023 – PARIS</a:t>
            </a:r>
          </a:p>
        </p:txBody>
      </p:sp>
    </p:spTree>
    <p:extLst>
      <p:ext uri="{BB962C8B-B14F-4D97-AF65-F5344CB8AC3E}">
        <p14:creationId xmlns:p14="http://schemas.microsoft.com/office/powerpoint/2010/main" val="2497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D0292-DA01-5D42-B9C8-49077261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22" y="233798"/>
            <a:ext cx="9922565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l’UNAFAM 60 ans de combats au service des aidants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2B02EE-F483-3444-BDFA-256ABB325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323"/>
            <a:ext cx="4330149" cy="4351338"/>
          </a:xfrm>
        </p:spPr>
        <p:txBody>
          <a:bodyPr>
            <a:normAutofit/>
          </a:bodyPr>
          <a:lstStyle/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r>
              <a:rPr lang="fr-FR" altLang="fr-FR" sz="2800" dirty="0">
                <a:solidFill>
                  <a:srgbClr val="000000"/>
                </a:solidFill>
              </a:rPr>
              <a:t>Une association nationale</a:t>
            </a:r>
          </a:p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endParaRPr lang="fr-FR" altLang="fr-FR" sz="1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r>
              <a:rPr lang="fr-FR" altLang="fr-FR" sz="2800" dirty="0">
                <a:solidFill>
                  <a:srgbClr val="000000"/>
                </a:solidFill>
              </a:rPr>
              <a:t>Créée en 1963</a:t>
            </a:r>
          </a:p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endParaRPr lang="fr-FR" altLang="fr-FR" sz="1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r>
              <a:rPr lang="fr-FR" altLang="fr-FR" sz="2800" dirty="0">
                <a:solidFill>
                  <a:srgbClr val="000000"/>
                </a:solidFill>
              </a:rPr>
              <a:t>Reconnue d’Utilité Publique et Représentative des Usagers (</a:t>
            </a:r>
            <a:r>
              <a:rPr lang="fr-FR" altLang="fr-FR" sz="2000" dirty="0">
                <a:solidFill>
                  <a:srgbClr val="000000"/>
                </a:solidFill>
              </a:rPr>
              <a:t>agrément</a:t>
            </a:r>
            <a:r>
              <a:rPr lang="fr-FR" altLang="fr-FR" sz="28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endParaRPr lang="fr-FR" altLang="fr-FR" sz="1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159EFB"/>
              </a:buClr>
            </a:pPr>
            <a:r>
              <a:rPr lang="fr-FR" altLang="fr-FR" sz="2800" dirty="0">
                <a:solidFill>
                  <a:srgbClr val="000000"/>
                </a:solidFill>
              </a:rPr>
              <a:t>Rassemblant les familles et les amis confrontés à la maladie psychique </a:t>
            </a:r>
          </a:p>
          <a:p>
            <a:pPr marL="0" indent="0" eaLnBrk="1" hangingPunct="1">
              <a:spcBef>
                <a:spcPts val="700"/>
              </a:spcBef>
              <a:buClr>
                <a:srgbClr val="159EFB"/>
              </a:buClr>
              <a:buNone/>
            </a:pPr>
            <a:endParaRPr lang="fr-FR" altLang="fr-FR" sz="28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B1F9C9-2E6A-7248-BEF2-7D38D8E4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2ACB8E4-F661-A04D-9EB1-4C6624D7B183}"/>
              </a:ext>
            </a:extLst>
          </p:cNvPr>
          <p:cNvSpPr txBox="1">
            <a:spLocks/>
          </p:cNvSpPr>
          <p:nvPr/>
        </p:nvSpPr>
        <p:spPr>
          <a:xfrm>
            <a:off x="5695121" y="1950323"/>
            <a:ext cx="43301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15000 familles adhérentes </a:t>
            </a:r>
          </a:p>
          <a:p>
            <a:r>
              <a:rPr lang="fr-FR" dirty="0"/>
              <a:t>Ses missions : </a:t>
            </a:r>
          </a:p>
          <a:p>
            <a:pPr lvl="1"/>
            <a:r>
              <a:rPr lang="fr-FR" dirty="0"/>
              <a:t>Accueil, Soutien, Informations </a:t>
            </a:r>
          </a:p>
          <a:p>
            <a:pPr lvl="1"/>
            <a:r>
              <a:rPr lang="fr-FR" dirty="0"/>
              <a:t>Formations</a:t>
            </a:r>
          </a:p>
          <a:p>
            <a:pPr lvl="1"/>
            <a:r>
              <a:rPr lang="fr-FR" dirty="0"/>
              <a:t>Défense des intérêts des malades et de leurs proches dont la lutte contre la stigmatisation</a:t>
            </a:r>
          </a:p>
          <a:p>
            <a:pPr lvl="1"/>
            <a:r>
              <a:rPr lang="fr-FR" dirty="0"/>
              <a:t>Soutien à la recherche et à l’innovation</a:t>
            </a:r>
          </a:p>
          <a:p>
            <a:r>
              <a:rPr lang="fr-FR" dirty="0"/>
              <a:t>1600 pair aidant-familles bénévoles motivés et formés</a:t>
            </a:r>
          </a:p>
          <a:p>
            <a:r>
              <a:rPr lang="fr-FR" dirty="0"/>
              <a:t>60 salariés</a:t>
            </a:r>
          </a:p>
          <a:p>
            <a:pPr>
              <a:spcBef>
                <a:spcPts val="700"/>
              </a:spcBef>
              <a:buClr>
                <a:srgbClr val="159EFB"/>
              </a:buClr>
            </a:pPr>
            <a:endParaRPr lang="fr-FR" altLang="fr-FR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27ED33C-92BA-0A42-9C7A-979138E0F0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22" y="2405202"/>
            <a:ext cx="1119809" cy="1023798"/>
          </a:xfrm>
          <a:prstGeom prst="rect">
            <a:avLst/>
          </a:prstGeom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BB873A55-72EA-0D42-9495-D2BB86B4A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5270" y="2070961"/>
            <a:ext cx="2032685" cy="1315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BD3D0B61-EC40-AE4C-887C-668E6EF8B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25270" y="3582205"/>
            <a:ext cx="1995972" cy="12919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82BDB8-48DF-984A-8E7B-36B94A31B61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7162"/>
            <a:ext cx="1717851" cy="121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C0C28-190B-BB4B-9E1E-A83EA021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136525"/>
            <a:ext cx="11708295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Liens entre pairs aidants familiaux et 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pairs aidants usagers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FA6301-6B46-0D4D-A235-87DD5D82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311" y="1462088"/>
            <a:ext cx="10952923" cy="4968875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Depuis plusieurs années des personnes vivant avec une maladie psychique adhèrent à l’UNAFAM,</a:t>
            </a:r>
          </a:p>
          <a:p>
            <a:pPr lvl="1"/>
            <a:r>
              <a:rPr lang="fr-FR" dirty="0"/>
              <a:t>en tant que pair aidant usager, eux-mêmes aidant familial ou tout simplement en tant que personne rétablie souhaitant partager son expérience. </a:t>
            </a:r>
          </a:p>
          <a:p>
            <a:r>
              <a:rPr lang="fr-FR" dirty="0"/>
              <a:t>Cette ouverture génère des moments de collaboration d’une très grande richesse </a:t>
            </a:r>
          </a:p>
          <a:p>
            <a:pPr lvl="1"/>
            <a:r>
              <a:rPr lang="fr-FR" dirty="0"/>
              <a:t>Collaborations pour la conception des formations</a:t>
            </a:r>
          </a:p>
          <a:p>
            <a:pPr lvl="1"/>
            <a:r>
              <a:rPr lang="fr-FR" dirty="0"/>
              <a:t>Collaborations lors notamment des formations suivies par les nouveaux bénévoles, pour l’animation de café rencontre, ou d’autres activités dans les délégations ex SISM.</a:t>
            </a:r>
          </a:p>
          <a:p>
            <a:r>
              <a:rPr lang="fr-FR" dirty="0"/>
              <a:t>Elle génère également des réflexions pour adapter le cadre de nos activités : l’ADN de l’UNAFAM c’est l’accueil entre pair, </a:t>
            </a:r>
          </a:p>
          <a:p>
            <a:pPr lvl="1"/>
            <a:r>
              <a:rPr lang="fr-FR" dirty="0"/>
              <a:t>peut-on accueillir pour la première fois des proches, souvent en grande détresse avec un pair aidant usager?</a:t>
            </a:r>
          </a:p>
          <a:p>
            <a:pPr lvl="1"/>
            <a:r>
              <a:rPr lang="fr-FR" dirty="0"/>
              <a:t>est-il nécessaire de conserver des moments « sanctuarisés » de pair à pair? </a:t>
            </a:r>
          </a:p>
          <a:p>
            <a:pPr lvl="1"/>
            <a:r>
              <a:rPr lang="fr-FR" dirty="0"/>
              <a:t>certains échanges pourraient-ils être déstabilisants pour les pairs aidants usagers comme pour les aidants familiaux</a:t>
            </a:r>
          </a:p>
          <a:p>
            <a:pPr lvl="1"/>
            <a:r>
              <a:rPr lang="fr-FR" dirty="0"/>
              <a:t>comment rester authentique tout en conservant bienveillance et sécurité dans le dialogue?</a:t>
            </a:r>
          </a:p>
          <a:p>
            <a:r>
              <a:rPr lang="fr-FR" dirty="0"/>
              <a:t>La force du témoignage des uns et des autres fait évoluer les représentations de tous ( exemple des soins sous contrainte).</a:t>
            </a:r>
          </a:p>
          <a:p>
            <a:r>
              <a:rPr lang="fr-FR" dirty="0"/>
              <a:t>L’échange avec des personnes sur le chemin du rétablissement est un puissant vecteur d’espoir   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i="1" dirty="0"/>
              <a:t>Le rétablissement c’est un mur d’escalade, j’ai saisi toutes les prises, toutes les mains, maintenant je veux moi aussi faire partie du mur d’escalade »  Jonathan, pair aidant usager. 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525EA1-7EED-7344-A095-5AB175F5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4E6DBF-DB11-8943-BCFD-B195231BE7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972"/>
            <a:ext cx="1717851" cy="121105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EC5F291-CED4-3444-928E-3D9014764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4124" y="103740"/>
            <a:ext cx="242210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8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A2716C9-F5B3-8946-9E38-9234A27FF8E0}" type="slidenum">
              <a:rPr lang="fr-FR" sz="140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400">
              <a:solidFill>
                <a:srgbClr val="FFFFF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22362" y="263710"/>
            <a:ext cx="6971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Mieux accompagner les familles pour </a:t>
            </a:r>
          </a:p>
          <a:p>
            <a:pPr algn="ctr">
              <a:spcBef>
                <a:spcPct val="0"/>
              </a:spcBef>
              <a:defRPr/>
            </a:pPr>
            <a:r>
              <a:rPr lang="fr-FR" sz="3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une dynamique collective</a:t>
            </a: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667"/>
            <a:ext cx="1717851" cy="1211051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386735" y="5988947"/>
            <a:ext cx="7487816" cy="40011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000" b="1" cap="small" dirty="0">
                <a:solidFill>
                  <a:srgbClr val="FF0000"/>
                </a:solidFill>
                <a:latin typeface="+mj-lt"/>
              </a:rPr>
              <a:t>UN IMPERATIF : Permettre Aux FAMILLES de Rencontrer leurs Pairs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736E4A4-3AE1-4634-8C92-BCCDADAEE34B}"/>
              </a:ext>
            </a:extLst>
          </p:cNvPr>
          <p:cNvSpPr txBox="1"/>
          <p:nvPr/>
        </p:nvSpPr>
        <p:spPr>
          <a:xfrm>
            <a:off x="7608813" y="825387"/>
            <a:ext cx="1717851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tx1"/>
                </a:solidFill>
              </a:rPr>
              <a:t>Partenariat Psycho</a:t>
            </a:r>
          </a:p>
          <a:p>
            <a:pPr algn="ctr">
              <a:defRPr/>
            </a:pPr>
            <a:r>
              <a:rPr lang="fr-FR" sz="2400" dirty="0">
                <a:solidFill>
                  <a:schemeClr val="tx1"/>
                </a:solidFill>
              </a:rPr>
              <a:t>éducation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1A6DC0C-D347-4B7E-938D-907ABDB03188}"/>
              </a:ext>
            </a:extLst>
          </p:cNvPr>
          <p:cNvGrpSpPr/>
          <p:nvPr/>
        </p:nvGrpSpPr>
        <p:grpSpPr>
          <a:xfrm>
            <a:off x="1535123" y="1203018"/>
            <a:ext cx="9121753" cy="4590079"/>
            <a:chOff x="1649811" y="976031"/>
            <a:chExt cx="9121753" cy="4590079"/>
          </a:xfrm>
        </p:grpSpPr>
        <p:sp>
          <p:nvSpPr>
            <p:cNvPr id="28" name="Rectangle 27"/>
            <p:cNvSpPr/>
            <p:nvPr/>
          </p:nvSpPr>
          <p:spPr>
            <a:xfrm>
              <a:off x="1729776" y="4151718"/>
              <a:ext cx="1128885" cy="83099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fr-FR" sz="2400" b="1" dirty="0">
                  <a:ln w="11430"/>
                  <a:solidFill>
                    <a:schemeClr val="tx1"/>
                  </a:solidFill>
                </a:rPr>
                <a:t>Ecoute </a:t>
              </a:r>
            </a:p>
            <a:p>
              <a:pPr algn="ctr">
                <a:defRPr/>
              </a:pPr>
              <a:r>
                <a:rPr lang="fr-FR" sz="2400" b="1" dirty="0">
                  <a:ln w="11430"/>
                  <a:solidFill>
                    <a:schemeClr val="tx1"/>
                  </a:solidFill>
                </a:rPr>
                <a:t>famille</a:t>
              </a:r>
            </a:p>
          </p:txBody>
        </p:sp>
        <p:sp>
          <p:nvSpPr>
            <p:cNvPr id="32" name="Flèche droite rayée 31"/>
            <p:cNvSpPr/>
            <p:nvPr/>
          </p:nvSpPr>
          <p:spPr>
            <a:xfrm rot="21128297">
              <a:off x="1839914" y="2343150"/>
              <a:ext cx="8885237" cy="1550988"/>
            </a:xfrm>
            <a:prstGeom prst="stripedRightArrow">
              <a:avLst>
                <a:gd name="adj1" fmla="val 48962"/>
                <a:gd name="adj2" fmla="val 4706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r-FR" sz="2200" b="1" dirty="0">
                  <a:solidFill>
                    <a:srgbClr val="000000"/>
                  </a:solidFill>
                </a:rPr>
                <a:t>Ensemble: 	</a:t>
              </a:r>
              <a:r>
                <a:rPr lang="fr-FR" sz="2200" b="1" dirty="0">
                  <a:solidFill>
                    <a:srgbClr val="000000"/>
                  </a:solidFill>
                  <a:sym typeface="Wingdings"/>
                </a:rPr>
                <a:t></a:t>
              </a:r>
              <a:r>
                <a:rPr lang="fr-FR" sz="2200" b="1" dirty="0">
                  <a:solidFill>
                    <a:srgbClr val="000000"/>
                  </a:solidFill>
                </a:rPr>
                <a:t>retrouver confiance et estime de soi, se former  </a:t>
              </a:r>
            </a:p>
            <a:p>
              <a:pPr lvl="4">
                <a:buFont typeface="Wingdings" pitchFamily="2" charset="2"/>
                <a:buChar char="ð"/>
                <a:defRPr/>
              </a:pPr>
              <a:r>
                <a:rPr lang="fr-FR" sz="2200" b="1" dirty="0">
                  <a:solidFill>
                    <a:srgbClr val="000000"/>
                  </a:solidFill>
                </a:rPr>
                <a:t>ne plus subir mais agir </a:t>
              </a:r>
              <a:endParaRPr lang="fr-FR" sz="2200" dirty="0"/>
            </a:p>
            <a:p>
              <a:pPr>
                <a:defRPr/>
              </a:pPr>
              <a:endParaRPr lang="fr-FR" sz="22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230289" y="1742765"/>
              <a:ext cx="2145095" cy="95410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2800" dirty="0"/>
                <a:t>Groupe de parole</a:t>
              </a:r>
              <a:endParaRPr lang="fr-FR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420916" y="3583291"/>
              <a:ext cx="1656284" cy="400110"/>
            </a:xfrm>
            <a:prstGeom prst="rect">
              <a:avLst/>
            </a:prstGeom>
            <a:solidFill>
              <a:srgbClr val="FF6699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2000" dirty="0"/>
                <a:t>Un Réseau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680106" y="2459601"/>
              <a:ext cx="1228220" cy="523220"/>
            </a:xfrm>
            <a:prstGeom prst="rect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2800" dirty="0"/>
                <a:t>Accueil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8112224" y="3140968"/>
              <a:ext cx="2555776" cy="132343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sz="2000" dirty="0"/>
                <a:t>Conférences:  </a:t>
              </a:r>
            </a:p>
            <a:p>
              <a:pPr>
                <a:defRPr/>
              </a:pPr>
              <a:r>
                <a:rPr lang="fr-FR" sz="2000" dirty="0"/>
                <a:t>Familles</a:t>
              </a:r>
            </a:p>
            <a:p>
              <a:pPr>
                <a:defRPr/>
              </a:pPr>
              <a:r>
                <a:rPr lang="fr-FR" sz="2000" dirty="0"/>
                <a:t>Usagers et Professionnels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269054" y="3927051"/>
              <a:ext cx="2441458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 cmpd="dbl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Centre de documentation</a:t>
              </a:r>
            </a:p>
            <a:p>
              <a:pPr algn="ctr"/>
              <a:r>
                <a:rPr lang="fr-FR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Site internet</a:t>
              </a:r>
            </a:p>
            <a:p>
              <a:pPr algn="ctr"/>
              <a:r>
                <a:rPr lang="fr-FR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E-learning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858661" y="1516453"/>
              <a:ext cx="1578051" cy="1015663"/>
            </a:xfrm>
            <a:prstGeom prst="rect">
              <a:avLst/>
            </a:prstGeom>
            <a:solidFill>
              <a:srgbClr val="00B05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2000" b="1" dirty="0"/>
                <a:t>INFORMER  et </a:t>
              </a:r>
            </a:p>
            <a:p>
              <a:pPr algn="ctr">
                <a:defRPr/>
              </a:pPr>
              <a:r>
                <a:rPr lang="fr-FR" sz="2000" b="1" dirty="0"/>
                <a:t>ORIENTER</a:t>
              </a:r>
            </a:p>
          </p:txBody>
        </p:sp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081A93B1-374A-48DA-9DEF-FFD3045C92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7268" y="1978259"/>
              <a:ext cx="158432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EC062E7E-1393-4236-A78F-3E62FE32D843}"/>
                </a:ext>
              </a:extLst>
            </p:cNvPr>
            <p:cNvSpPr txBox="1"/>
            <p:nvPr/>
          </p:nvSpPr>
          <p:spPr>
            <a:xfrm>
              <a:off x="5727070" y="976031"/>
              <a:ext cx="2145095" cy="95410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2800" dirty="0"/>
                <a:t>Groupe d’entraide</a:t>
              </a:r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2409394-CCA5-4A6D-B047-5246A0566D84}"/>
                </a:ext>
              </a:extLst>
            </p:cNvPr>
            <p:cNvSpPr txBox="1"/>
            <p:nvPr/>
          </p:nvSpPr>
          <p:spPr>
            <a:xfrm>
              <a:off x="6120906" y="4642780"/>
              <a:ext cx="4650658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b="1" dirty="0"/>
                <a:t>Les associations de famille: Une entraide, un booster, un accompagnement dans la durée. </a:t>
              </a:r>
              <a:br>
                <a:rPr lang="fr-FR" b="1" dirty="0"/>
              </a:br>
              <a:endParaRPr lang="fr-FR" dirty="0"/>
            </a:p>
          </p:txBody>
        </p:sp>
        <p:sp>
          <p:nvSpPr>
            <p:cNvPr id="31" name="Forme 30">
              <a:extLst>
                <a:ext uri="{FF2B5EF4-FFF2-40B4-BE49-F238E27FC236}">
                  <a16:creationId xmlns:a16="http://schemas.microsoft.com/office/drawing/2014/main" id="{8E4233BF-E16C-40F9-A688-8583ED7FCBF9}"/>
                </a:ext>
              </a:extLst>
            </p:cNvPr>
            <p:cNvSpPr/>
            <p:nvPr/>
          </p:nvSpPr>
          <p:spPr>
            <a:xfrm rot="4967757">
              <a:off x="1637964" y="1450172"/>
              <a:ext cx="1044693" cy="1020999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FB135C17-6EB1-BD4E-BEC5-C08B342AF8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3685" y="71409"/>
            <a:ext cx="2665346" cy="167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22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Grand écran</PresentationFormat>
  <Paragraphs>60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Wingdings</vt:lpstr>
      <vt:lpstr>Thème Office</vt:lpstr>
      <vt:lpstr>UNAFAM Union Nationale des Amis et Familles de personnes Malades et/ou handicapées psychiques</vt:lpstr>
      <vt:lpstr>l’UNAFAM 60 ans de combats au service des aidants</vt:lpstr>
      <vt:lpstr>Liens entre pairs aidants familiaux et  pairs aidants usagers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Compte Microsoft</dc:creator>
  <cp:lastModifiedBy>D W</cp:lastModifiedBy>
  <cp:revision>20</cp:revision>
  <dcterms:created xsi:type="dcterms:W3CDTF">2023-04-22T17:12:41Z</dcterms:created>
  <dcterms:modified xsi:type="dcterms:W3CDTF">2023-05-29T17:38:15Z</dcterms:modified>
</cp:coreProperties>
</file>