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8DC63F"/>
    <a:srgbClr val="1F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De Boulay" userId="d475f4da05cea160" providerId="LiveId" clId="{E65C6010-E61F-4746-80D2-C87A48C0DFD7}"/>
    <pc:docChg chg="undo custSel addSld modSld">
      <pc:chgData name="Marie De Boulay" userId="d475f4da05cea160" providerId="LiveId" clId="{E65C6010-E61F-4746-80D2-C87A48C0DFD7}" dt="2023-05-28T16:15:57.335" v="460" actId="20577"/>
      <pc:docMkLst>
        <pc:docMk/>
      </pc:docMkLst>
      <pc:sldChg chg="modSp mod">
        <pc:chgData name="Marie De Boulay" userId="d475f4da05cea160" providerId="LiveId" clId="{E65C6010-E61F-4746-80D2-C87A48C0DFD7}" dt="2023-05-28T15:57:53.912" v="240" actId="20577"/>
        <pc:sldMkLst>
          <pc:docMk/>
          <pc:sldMk cId="249763599" sldId="256"/>
        </pc:sldMkLst>
        <pc:spChg chg="mod">
          <ac:chgData name="Marie De Boulay" userId="d475f4da05cea160" providerId="LiveId" clId="{E65C6010-E61F-4746-80D2-C87A48C0DFD7}" dt="2023-05-28T15:56:50.063" v="26" actId="20577"/>
          <ac:spMkLst>
            <pc:docMk/>
            <pc:sldMk cId="249763599" sldId="256"/>
            <ac:spMk id="2" creationId="{00000000-0000-0000-0000-000000000000}"/>
          </ac:spMkLst>
        </pc:spChg>
        <pc:spChg chg="mod">
          <ac:chgData name="Marie De Boulay" userId="d475f4da05cea160" providerId="LiveId" clId="{E65C6010-E61F-4746-80D2-C87A48C0DFD7}" dt="2023-05-28T15:57:53.912" v="240" actId="20577"/>
          <ac:spMkLst>
            <pc:docMk/>
            <pc:sldMk cId="249763599" sldId="256"/>
            <ac:spMk id="3" creationId="{00000000-0000-0000-0000-000000000000}"/>
          </ac:spMkLst>
        </pc:spChg>
      </pc:sldChg>
      <pc:sldChg chg="modSp mod">
        <pc:chgData name="Marie De Boulay" userId="d475f4da05cea160" providerId="LiveId" clId="{E65C6010-E61F-4746-80D2-C87A48C0DFD7}" dt="2023-05-28T16:03:31.422" v="413" actId="5793"/>
        <pc:sldMkLst>
          <pc:docMk/>
          <pc:sldMk cId="1664171060" sldId="257"/>
        </pc:sldMkLst>
        <pc:spChg chg="mod">
          <ac:chgData name="Marie De Boulay" userId="d475f4da05cea160" providerId="LiveId" clId="{E65C6010-E61F-4746-80D2-C87A48C0DFD7}" dt="2023-05-28T15:58:40.842" v="334" actId="20577"/>
          <ac:spMkLst>
            <pc:docMk/>
            <pc:sldMk cId="1664171060" sldId="257"/>
            <ac:spMk id="2" creationId="{553E26E8-2BFF-8DAF-5F14-80E35DE77333}"/>
          </ac:spMkLst>
        </pc:spChg>
        <pc:spChg chg="mod">
          <ac:chgData name="Marie De Boulay" userId="d475f4da05cea160" providerId="LiveId" clId="{E65C6010-E61F-4746-80D2-C87A48C0DFD7}" dt="2023-05-28T16:03:31.422" v="413" actId="5793"/>
          <ac:spMkLst>
            <pc:docMk/>
            <pc:sldMk cId="1664171060" sldId="257"/>
            <ac:spMk id="3" creationId="{CE10DA3E-6CF3-4068-5F10-C58AC8E358FD}"/>
          </ac:spMkLst>
        </pc:spChg>
      </pc:sldChg>
      <pc:sldChg chg="modSp mod">
        <pc:chgData name="Marie De Boulay" userId="d475f4da05cea160" providerId="LiveId" clId="{E65C6010-E61F-4746-80D2-C87A48C0DFD7}" dt="2023-05-28T16:01:52.683" v="405" actId="20577"/>
        <pc:sldMkLst>
          <pc:docMk/>
          <pc:sldMk cId="4220189967" sldId="260"/>
        </pc:sldMkLst>
        <pc:spChg chg="mod">
          <ac:chgData name="Marie De Boulay" userId="d475f4da05cea160" providerId="LiveId" clId="{E65C6010-E61F-4746-80D2-C87A48C0DFD7}" dt="2023-05-28T16:01:27.856" v="375" actId="20577"/>
          <ac:spMkLst>
            <pc:docMk/>
            <pc:sldMk cId="4220189967" sldId="260"/>
            <ac:spMk id="2" creationId="{E52E8679-0340-3955-F17E-D6CFC0B80942}"/>
          </ac:spMkLst>
        </pc:spChg>
        <pc:spChg chg="mod">
          <ac:chgData name="Marie De Boulay" userId="d475f4da05cea160" providerId="LiveId" clId="{E65C6010-E61F-4746-80D2-C87A48C0DFD7}" dt="2023-05-28T16:01:52.683" v="405" actId="20577"/>
          <ac:spMkLst>
            <pc:docMk/>
            <pc:sldMk cId="4220189967" sldId="260"/>
            <ac:spMk id="3" creationId="{1C0D7F92-28E5-DF2F-435E-AB0EB5AC3A0D}"/>
          </ac:spMkLst>
        </pc:spChg>
      </pc:sldChg>
      <pc:sldChg chg="modSp mod">
        <pc:chgData name="Marie De Boulay" userId="d475f4da05cea160" providerId="LiveId" clId="{E65C6010-E61F-4746-80D2-C87A48C0DFD7}" dt="2023-05-28T16:15:57.335" v="460" actId="20577"/>
        <pc:sldMkLst>
          <pc:docMk/>
          <pc:sldMk cId="214234221" sldId="262"/>
        </pc:sldMkLst>
        <pc:spChg chg="mod">
          <ac:chgData name="Marie De Boulay" userId="d475f4da05cea160" providerId="LiveId" clId="{E65C6010-E61F-4746-80D2-C87A48C0DFD7}" dt="2023-05-28T16:15:57.335" v="460" actId="20577"/>
          <ac:spMkLst>
            <pc:docMk/>
            <pc:sldMk cId="214234221" sldId="262"/>
            <ac:spMk id="3" creationId="{A67A678B-8A0C-9AA4-23FD-F53CC62F827A}"/>
          </ac:spMkLst>
        </pc:spChg>
      </pc:sldChg>
      <pc:sldChg chg="delSp modSp new mod">
        <pc:chgData name="Marie De Boulay" userId="d475f4da05cea160" providerId="LiveId" clId="{E65C6010-E61F-4746-80D2-C87A48C0DFD7}" dt="2023-05-28T15:58:21.186" v="268" actId="20577"/>
        <pc:sldMkLst>
          <pc:docMk/>
          <pc:sldMk cId="2982216188" sldId="263"/>
        </pc:sldMkLst>
        <pc:spChg chg="mod">
          <ac:chgData name="Marie De Boulay" userId="d475f4da05cea160" providerId="LiveId" clId="{E65C6010-E61F-4746-80D2-C87A48C0DFD7}" dt="2023-05-28T15:58:21.186" v="268" actId="20577"/>
          <ac:spMkLst>
            <pc:docMk/>
            <pc:sldMk cId="2982216188" sldId="263"/>
            <ac:spMk id="2" creationId="{E8CAD96C-B4E5-4132-1FE4-49370E942A20}"/>
          </ac:spMkLst>
        </pc:spChg>
        <pc:spChg chg="del">
          <ac:chgData name="Marie De Boulay" userId="d475f4da05cea160" providerId="LiveId" clId="{E65C6010-E61F-4746-80D2-C87A48C0DFD7}" dt="2023-05-28T15:55:56.250" v="9" actId="478"/>
          <ac:spMkLst>
            <pc:docMk/>
            <pc:sldMk cId="2982216188" sldId="263"/>
            <ac:spMk id="3" creationId="{E825B0E7-5138-34DF-F4A6-DB2786BCDA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4B9B2-F736-4DDF-B3D4-A4D15FF30631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179F-C7B5-43C5-9AAF-EFDE71DA6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8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179F-C7B5-43C5-9AAF-EFDE71DA6C0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0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64A2-068C-4875-9D22-F0A78A59B570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08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7FA8-149F-4B7E-89FC-35E4334E240D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0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A6B8-7A7A-4C4D-85B3-AAA3288B6513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23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4264-E5DA-4BEC-B659-C944DE8B4545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3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44B7-1E4D-458D-90C3-01FD73D2034B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68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D26-0742-4575-9045-16C43569B597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0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B1FC-9492-4F11-AAEF-507C81C9A0F4}" type="datetime1">
              <a:rPr lang="fr-FR" smtClean="0"/>
              <a:t>29/05/2023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3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733-DBD9-42AE-9C5A-54288CF9D9A7}" type="datetime1">
              <a:rPr lang="fr-FR" smtClean="0"/>
              <a:t>29/05/2023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16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8182-728F-422B-B73C-E3C8D7F8042A}" type="datetime1">
              <a:rPr lang="fr-FR" smtClean="0"/>
              <a:t>29/05/2023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12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C9D2-EB68-43C5-BC74-F7A0452BDDCD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9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7F6-FCAF-41EE-9166-2800C8FFD986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48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33E8-B8E4-41B6-BD8D-BEF8329E6A61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09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524" y="1985318"/>
            <a:ext cx="9160476" cy="2220590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 </a:t>
            </a:r>
            <a:r>
              <a:rPr lang="fr-FR" sz="48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aidant·es</a:t>
            </a:r>
            <a: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famille </a:t>
            </a:r>
            <a:r>
              <a:rPr lang="fr-FR" sz="48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professionnel·les</a:t>
            </a:r>
            <a: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France Québec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05908"/>
            <a:ext cx="9144000" cy="1803011"/>
          </a:xfrm>
          <a:solidFill>
            <a:srgbClr val="1F497D"/>
          </a:solidFill>
        </p:spPr>
        <p:txBody>
          <a:bodyPr anchor="ctr">
            <a:normAutofit fontScale="77500" lnSpcReduction="20000"/>
          </a:bodyPr>
          <a:lstStyle/>
          <a:p>
            <a:r>
              <a:rPr lang="fr-F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ressource en institution qui reconnaît et soutient l’implication des familles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Céline Myre, société québécoise de la schizophrénie / Institut universitaire de santé mentale de Montréal</a:t>
            </a:r>
          </a:p>
          <a:p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de Boulay, pôle 94G16 des hôpitaux de Saint-Maurice</a:t>
            </a:r>
          </a:p>
        </p:txBody>
      </p:sp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48" y="170806"/>
            <a:ext cx="2693721" cy="1229626"/>
          </a:xfrm>
          <a:prstGeom prst="rect">
            <a:avLst/>
          </a:prstGeom>
        </p:spPr>
      </p:pic>
      <p:pic>
        <p:nvPicPr>
          <p:cNvPr id="5" name="Image 4" descr="C:\Users\wuthina.CHIN2\AppData\Local\Microsoft\Windows\INetCache\Content.Word\Logo_Profamill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78" y="347662"/>
            <a:ext cx="1175696" cy="879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Logo_UNAFA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211" y="376237"/>
            <a:ext cx="1565189" cy="908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C:\Users\wuthina.CHIN2\AppData\Local\Microsoft\Windows\INetCache\Content.Word\image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622" y="366712"/>
            <a:ext cx="1010932" cy="8607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5902" y="6356350"/>
            <a:ext cx="11616611" cy="365125"/>
          </a:xfrm>
        </p:spPr>
        <p:txBody>
          <a:bodyPr/>
          <a:lstStyle/>
          <a:p>
            <a:r>
              <a:rPr lang="fr-FR" sz="1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psychiatrie en Ile-de-France : quels outils au service des familles ? – Mercredi 31 mai 2023 – PARIS</a:t>
            </a:r>
          </a:p>
        </p:txBody>
      </p:sp>
    </p:spTree>
    <p:extLst>
      <p:ext uri="{BB962C8B-B14F-4D97-AF65-F5344CB8AC3E}">
        <p14:creationId xmlns:p14="http://schemas.microsoft.com/office/powerpoint/2010/main" val="2497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AD96C-B4E5-4132-1FE4-49370E942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Dominique, conjoint de Mme R. : </a:t>
            </a:r>
            <a:r>
              <a:rPr lang="fr-FR" i="1" dirty="0"/>
              <a:t>« Officiellement je vais bien »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2A7B0F-9CE9-5446-AB3E-A55D2AA8E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</p:spTree>
    <p:extLst>
      <p:ext uri="{BB962C8B-B14F-4D97-AF65-F5344CB8AC3E}">
        <p14:creationId xmlns:p14="http://schemas.microsoft.com/office/powerpoint/2010/main" val="298221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3E26E8-2BFF-8DAF-5F14-80E35DE7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Les enjeux de la pair aidance famille professionnelle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10DA3E-6CF3-4068-5F10-C58AC8E35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Rendre cette ressource disponible et accessible à toutes et tous</a:t>
            </a:r>
          </a:p>
          <a:p>
            <a:pPr marL="0" indent="0">
              <a:buNone/>
            </a:pPr>
            <a:endParaRPr lang="fr-FR" sz="3200" dirty="0"/>
          </a:p>
          <a:p>
            <a:r>
              <a:rPr lang="fr-FR" sz="3200" dirty="0"/>
              <a:t>Accompagner dans le temps</a:t>
            </a:r>
          </a:p>
          <a:p>
            <a:pPr marL="0" indent="0">
              <a:buNone/>
            </a:pPr>
            <a:r>
              <a:rPr lang="fr-FR" sz="3200" dirty="0"/>
              <a:t> </a:t>
            </a:r>
          </a:p>
          <a:p>
            <a:r>
              <a:rPr lang="fr-FR" sz="3200" dirty="0"/>
              <a:t>Offrir un accompagnement complémentaire à celui déjà proposé par l’équipe.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7D1F964-567C-F290-A12B-BF43A4A8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</p:spTree>
    <p:extLst>
      <p:ext uri="{BB962C8B-B14F-4D97-AF65-F5344CB8AC3E}">
        <p14:creationId xmlns:p14="http://schemas.microsoft.com/office/powerpoint/2010/main" val="166417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E935C-07BF-9262-6A1E-D0643A9A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Les missions</a:t>
            </a:r>
            <a:br>
              <a:rPr lang="fr-FR" dirty="0"/>
            </a:br>
            <a:r>
              <a:rPr lang="fr-FR" sz="3300" dirty="0"/>
              <a:t>2.1 Accueille et soutient les émotions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C3B158-09FB-3CAC-6F40-DBE389BC4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5" y="2234407"/>
            <a:ext cx="2166257" cy="52568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Impuissance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0FF036-E18E-BE98-86FE-A9FA07A8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9400C97-779B-BADA-3F9D-2FB3CB8AC103}"/>
              </a:ext>
            </a:extLst>
          </p:cNvPr>
          <p:cNvSpPr txBox="1">
            <a:spLocks/>
          </p:cNvSpPr>
          <p:nvPr/>
        </p:nvSpPr>
        <p:spPr>
          <a:xfrm>
            <a:off x="1872343" y="3166155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Peur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70FF669-053C-AC79-3BDF-24A251950B09}"/>
              </a:ext>
            </a:extLst>
          </p:cNvPr>
          <p:cNvSpPr txBox="1">
            <a:spLocks/>
          </p:cNvSpPr>
          <p:nvPr/>
        </p:nvSpPr>
        <p:spPr>
          <a:xfrm>
            <a:off x="6482443" y="1971562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Anxiété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2F759C6-5742-D397-FD04-ABA738477EB7}"/>
              </a:ext>
            </a:extLst>
          </p:cNvPr>
          <p:cNvSpPr txBox="1">
            <a:spLocks/>
          </p:cNvSpPr>
          <p:nvPr/>
        </p:nvSpPr>
        <p:spPr>
          <a:xfrm>
            <a:off x="3037112" y="4177391"/>
            <a:ext cx="3282044" cy="536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Sentiment d’échec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D877184B-43AE-473E-F9D5-21E1DF77A0BD}"/>
              </a:ext>
            </a:extLst>
          </p:cNvPr>
          <p:cNvSpPr txBox="1">
            <a:spLocks/>
          </p:cNvSpPr>
          <p:nvPr/>
        </p:nvSpPr>
        <p:spPr>
          <a:xfrm>
            <a:off x="3788228" y="2529227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Frustration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E8A322C-3717-5810-C82E-E763BD9E31F9}"/>
              </a:ext>
            </a:extLst>
          </p:cNvPr>
          <p:cNvSpPr txBox="1">
            <a:spLocks/>
          </p:cNvSpPr>
          <p:nvPr/>
        </p:nvSpPr>
        <p:spPr>
          <a:xfrm>
            <a:off x="1039585" y="5167311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Désarroi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B37D6C9C-B108-2494-AE2C-892500B61B57}"/>
              </a:ext>
            </a:extLst>
          </p:cNvPr>
          <p:cNvSpPr txBox="1">
            <a:spLocks/>
          </p:cNvSpPr>
          <p:nvPr/>
        </p:nvSpPr>
        <p:spPr>
          <a:xfrm>
            <a:off x="7734299" y="3934619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Colère/rage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8DA7E4E0-7623-6B11-5580-D5BA1C270B2F}"/>
              </a:ext>
            </a:extLst>
          </p:cNvPr>
          <p:cNvSpPr txBox="1">
            <a:spLocks/>
          </p:cNvSpPr>
          <p:nvPr/>
        </p:nvSpPr>
        <p:spPr>
          <a:xfrm>
            <a:off x="7375071" y="5272087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Exaspération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1F511879-A60F-DF6E-B9A7-24ACA4B9393B}"/>
              </a:ext>
            </a:extLst>
          </p:cNvPr>
          <p:cNvSpPr txBox="1">
            <a:spLocks/>
          </p:cNvSpPr>
          <p:nvPr/>
        </p:nvSpPr>
        <p:spPr>
          <a:xfrm>
            <a:off x="9541328" y="1639888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Honte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95CAB3A-CE5E-62B8-FE6B-7912EAB92C83}"/>
              </a:ext>
            </a:extLst>
          </p:cNvPr>
          <p:cNvSpPr txBox="1">
            <a:spLocks/>
          </p:cNvSpPr>
          <p:nvPr/>
        </p:nvSpPr>
        <p:spPr>
          <a:xfrm>
            <a:off x="6096000" y="3357392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Rejet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555828E3-0838-2E29-D528-62663945E4A3}"/>
              </a:ext>
            </a:extLst>
          </p:cNvPr>
          <p:cNvSpPr txBox="1">
            <a:spLocks/>
          </p:cNvSpPr>
          <p:nvPr/>
        </p:nvSpPr>
        <p:spPr>
          <a:xfrm>
            <a:off x="5236027" y="5011422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Tristesse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81E4F20D-76A7-46CB-E093-AD22C6BB9836}"/>
              </a:ext>
            </a:extLst>
          </p:cNvPr>
          <p:cNvSpPr txBox="1">
            <a:spLocks/>
          </p:cNvSpPr>
          <p:nvPr/>
        </p:nvSpPr>
        <p:spPr>
          <a:xfrm>
            <a:off x="9900556" y="4601765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Insécurité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AF08BADC-3963-9642-6A88-6499CAAC4AD8}"/>
              </a:ext>
            </a:extLst>
          </p:cNvPr>
          <p:cNvSpPr txBox="1">
            <a:spLocks/>
          </p:cNvSpPr>
          <p:nvPr/>
        </p:nvSpPr>
        <p:spPr>
          <a:xfrm>
            <a:off x="2841171" y="5592395"/>
            <a:ext cx="3113314" cy="6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Découragement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2B6761D2-058E-7531-D32D-D36F63FEB608}"/>
              </a:ext>
            </a:extLst>
          </p:cNvPr>
          <p:cNvSpPr txBox="1">
            <a:spLocks/>
          </p:cNvSpPr>
          <p:nvPr/>
        </p:nvSpPr>
        <p:spPr>
          <a:xfrm>
            <a:off x="538840" y="4098866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Isolement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FD3777EE-F810-2323-2805-5DC5E2F38442}"/>
              </a:ext>
            </a:extLst>
          </p:cNvPr>
          <p:cNvSpPr txBox="1">
            <a:spLocks/>
          </p:cNvSpPr>
          <p:nvPr/>
        </p:nvSpPr>
        <p:spPr>
          <a:xfrm>
            <a:off x="8028213" y="2449371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Insécurité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5455DE21-CAB1-0272-EA6C-8F8B1E53F1B5}"/>
              </a:ext>
            </a:extLst>
          </p:cNvPr>
          <p:cNvSpPr txBox="1">
            <a:spLocks/>
          </p:cNvSpPr>
          <p:nvPr/>
        </p:nvSpPr>
        <p:spPr>
          <a:xfrm>
            <a:off x="9742714" y="3312686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Culpabilité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683CF73A-23EA-E000-0024-A45DB9A7A8A5}"/>
              </a:ext>
            </a:extLst>
          </p:cNvPr>
          <p:cNvSpPr txBox="1">
            <a:spLocks/>
          </p:cNvSpPr>
          <p:nvPr/>
        </p:nvSpPr>
        <p:spPr>
          <a:xfrm>
            <a:off x="9677399" y="5795483"/>
            <a:ext cx="2166257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Fragilité</a:t>
            </a:r>
          </a:p>
        </p:txBody>
      </p:sp>
    </p:spTree>
    <p:extLst>
      <p:ext uri="{BB962C8B-B14F-4D97-AF65-F5344CB8AC3E}">
        <p14:creationId xmlns:p14="http://schemas.microsoft.com/office/powerpoint/2010/main" val="163594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B683C-9D66-FC36-379C-DC20092D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Les missions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F8EF74-7107-B4E4-3235-D8FE96BD1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600" dirty="0"/>
              <a:t>2.2 Partage ouvertement et judicieusement son vécu</a:t>
            </a:r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r>
              <a:rPr lang="fr-FR" sz="3600" dirty="0"/>
              <a:t>2.3 Représente un modèle de rétablissement / Redonne espoir</a:t>
            </a:r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r>
              <a:rPr lang="fr-FR" sz="3600" dirty="0"/>
              <a:t>2.4 Favorise l’alliance thérapeutique</a:t>
            </a:r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r>
              <a:rPr lang="fr-FR" sz="3600" dirty="0"/>
              <a:t>2.5 Outille et oriente vers les ressources disponibles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E01318-4798-FE84-D349-00EE6B29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</p:spTree>
    <p:extLst>
      <p:ext uri="{BB962C8B-B14F-4D97-AF65-F5344CB8AC3E}">
        <p14:creationId xmlns:p14="http://schemas.microsoft.com/office/powerpoint/2010/main" val="217462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E8679-0340-3955-F17E-D6CFC0B8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Ce que le Pair </a:t>
            </a:r>
            <a:r>
              <a:rPr lang="fr-FR" dirty="0" err="1"/>
              <a:t>aidant·e</a:t>
            </a:r>
            <a:r>
              <a:rPr lang="fr-FR" dirty="0"/>
              <a:t> famille </a:t>
            </a:r>
            <a:r>
              <a:rPr lang="fr-FR" dirty="0" err="1"/>
              <a:t>professionnel·le</a:t>
            </a:r>
            <a:r>
              <a:rPr lang="fr-FR" dirty="0"/>
              <a:t> en institution n’est pas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0D7F92-28E5-DF2F-435E-AB0EB5AC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1699"/>
            <a:ext cx="10515600" cy="4005263"/>
          </a:xfrm>
        </p:spPr>
        <p:txBody>
          <a:bodyPr/>
          <a:lstStyle/>
          <a:p>
            <a:r>
              <a:rPr lang="fr-FR" dirty="0"/>
              <a:t>Elle/il n’est pas la/le </a:t>
            </a:r>
            <a:r>
              <a:rPr lang="fr-FR" dirty="0" err="1"/>
              <a:t>remplaçant·e</a:t>
            </a:r>
            <a:r>
              <a:rPr lang="fr-FR" dirty="0"/>
              <a:t> de l’équipe traitante</a:t>
            </a:r>
          </a:p>
          <a:p>
            <a:endParaRPr lang="fr-FR" dirty="0"/>
          </a:p>
          <a:p>
            <a:r>
              <a:rPr lang="fr-FR" dirty="0"/>
              <a:t>Elle/il n’émet pas d’opinion sur le traitement</a:t>
            </a:r>
          </a:p>
          <a:p>
            <a:endParaRPr lang="fr-FR" dirty="0"/>
          </a:p>
          <a:p>
            <a:r>
              <a:rPr lang="fr-FR" dirty="0"/>
              <a:t>Elle/il ne donne pas de conseil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4903C5-AAB4-A422-DDC0-CF9B7487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</p:spTree>
    <p:extLst>
      <p:ext uri="{BB962C8B-B14F-4D97-AF65-F5344CB8AC3E}">
        <p14:creationId xmlns:p14="http://schemas.microsoft.com/office/powerpoint/2010/main" val="422018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DFCAC-7CCD-2884-AC25-DB2AE37D0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Le cadre de la pratique PAF en milieu hospitalier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173B4C-3162-7436-CC4C-CF339116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9043"/>
            <a:ext cx="10515600" cy="4037920"/>
          </a:xfrm>
        </p:spPr>
        <p:txBody>
          <a:bodyPr>
            <a:normAutofit/>
          </a:bodyPr>
          <a:lstStyle/>
          <a:p>
            <a:r>
              <a:rPr lang="fr-FR" dirty="0"/>
              <a:t>Confidentialité</a:t>
            </a:r>
          </a:p>
          <a:p>
            <a:r>
              <a:rPr lang="fr-FR" dirty="0"/>
              <a:t>Formation</a:t>
            </a:r>
          </a:p>
          <a:p>
            <a:r>
              <a:rPr lang="fr-FR" dirty="0"/>
              <a:t>Communauté de pratique</a:t>
            </a:r>
          </a:p>
          <a:p>
            <a:r>
              <a:rPr lang="fr-FR" dirty="0"/>
              <a:t>Charte éthique</a:t>
            </a:r>
          </a:p>
          <a:p>
            <a:r>
              <a:rPr lang="fr-FR" dirty="0"/>
              <a:t>Supervision clinique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DEE4FF-5FE7-2F56-A7A9-058BDA74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</p:spTree>
    <p:extLst>
      <p:ext uri="{BB962C8B-B14F-4D97-AF65-F5344CB8AC3E}">
        <p14:creationId xmlns:p14="http://schemas.microsoft.com/office/powerpoint/2010/main" val="244948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526F2E-F999-A35B-6C60-610250B92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0146"/>
          </a:xfrm>
        </p:spPr>
        <p:txBody>
          <a:bodyPr/>
          <a:lstStyle/>
          <a:p>
            <a:r>
              <a:rPr lang="fr-FR" dirty="0"/>
              <a:t>Enjeux et perspectives : quelques chiffres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A678B-8A0C-9AA4-23FD-F53CC62F8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272"/>
            <a:ext cx="10515600" cy="4821691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fr-FR" sz="2600" b="1" dirty="0"/>
              <a:t>Québec</a:t>
            </a:r>
            <a:r>
              <a:rPr lang="fr-FR" sz="2600" dirty="0"/>
              <a:t> </a:t>
            </a:r>
          </a:p>
          <a:p>
            <a:r>
              <a:rPr lang="fr-FR" sz="2600" dirty="0"/>
              <a:t>8,6 millions d’</a:t>
            </a:r>
            <a:r>
              <a:rPr lang="fr-FR" sz="2600" dirty="0" err="1"/>
              <a:t>habitant·e·s</a:t>
            </a:r>
            <a:endParaRPr lang="fr-FR" sz="2600" dirty="0"/>
          </a:p>
          <a:p>
            <a:r>
              <a:rPr lang="fr-FR" sz="2600" dirty="0"/>
              <a:t>50 pairs </a:t>
            </a:r>
            <a:r>
              <a:rPr lang="fr-FR" sz="2600" dirty="0" err="1"/>
              <a:t>aidant·e·s</a:t>
            </a:r>
            <a:r>
              <a:rPr lang="fr-FR" sz="2600" dirty="0"/>
              <a:t> famille </a:t>
            </a:r>
            <a:r>
              <a:rPr lang="fr-FR" sz="2600" dirty="0" err="1"/>
              <a:t>formé·e·s</a:t>
            </a:r>
            <a:r>
              <a:rPr lang="fr-FR" sz="2600" dirty="0"/>
              <a:t> depuis 2014 </a:t>
            </a:r>
          </a:p>
          <a:p>
            <a:r>
              <a:rPr lang="fr-FR" sz="2600" dirty="0"/>
              <a:t>12 en cours de formation</a:t>
            </a:r>
          </a:p>
          <a:p>
            <a:r>
              <a:rPr lang="fr-FR" sz="2600" dirty="0"/>
              <a:t>Projet de recherche en cours</a:t>
            </a:r>
          </a:p>
          <a:p>
            <a:pPr marL="457200" lvl="1" indent="0">
              <a:buNone/>
            </a:pPr>
            <a:r>
              <a:rPr lang="fr-FR" sz="2600" b="1" dirty="0"/>
              <a:t>France</a:t>
            </a:r>
          </a:p>
          <a:p>
            <a:r>
              <a:rPr lang="fr-FR" sz="2600" dirty="0"/>
              <a:t>68 millions d’ </a:t>
            </a:r>
            <a:r>
              <a:rPr lang="fr-FR" sz="2600" dirty="0" err="1"/>
              <a:t>habitant·e·s</a:t>
            </a:r>
            <a:endParaRPr lang="fr-FR" sz="2600" dirty="0"/>
          </a:p>
          <a:p>
            <a:r>
              <a:rPr lang="fr-FR" sz="2600" dirty="0"/>
              <a:t>5 pairs </a:t>
            </a:r>
            <a:r>
              <a:rPr lang="fr-FR" sz="2600" dirty="0" err="1"/>
              <a:t>aidant·e·s</a:t>
            </a:r>
            <a:r>
              <a:rPr lang="fr-FR" sz="2600" dirty="0"/>
              <a:t> famille en activité dont 3 depuis moins de 6 mois</a:t>
            </a:r>
          </a:p>
          <a:p>
            <a:r>
              <a:rPr lang="fr-FR" sz="2600" dirty="0"/>
              <a:t>PAF en cours de formation</a:t>
            </a:r>
          </a:p>
          <a:p>
            <a:r>
              <a:rPr lang="fr-FR" sz="2600" dirty="0"/>
              <a:t>2 à l’association québécoise de réhabilitation psycho sociale </a:t>
            </a:r>
          </a:p>
          <a:p>
            <a:r>
              <a:rPr lang="fr-FR" sz="2600" dirty="0"/>
              <a:t>10 à l’Université Lyon 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1571C8-3F75-7784-A665-4177BF0A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</p:spTree>
    <p:extLst>
      <p:ext uri="{BB962C8B-B14F-4D97-AF65-F5344CB8AC3E}">
        <p14:creationId xmlns:p14="http://schemas.microsoft.com/office/powerpoint/2010/main" val="2142342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420</Words>
  <Application>Microsoft Office PowerPoint</Application>
  <PresentationFormat>Grand écran</PresentationFormat>
  <Paragraphs>71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Pair aidant·es famille professionnel·les, France Québec</vt:lpstr>
      <vt:lpstr>Dominique, conjoint de Mme R. : « Officiellement je vais bien »</vt:lpstr>
      <vt:lpstr>1. Les enjeux de la pair aidance famille professionnelle </vt:lpstr>
      <vt:lpstr>2. Les missions 2.1 Accueille et soutient les émotions</vt:lpstr>
      <vt:lpstr>2. Les missions (suite)</vt:lpstr>
      <vt:lpstr>3. Ce que le Pair aidant·e famille professionnel·le en institution n’est pas</vt:lpstr>
      <vt:lpstr>4. Le cadre de la pratique PAF en milieu hospitalier</vt:lpstr>
      <vt:lpstr>Enjeux et perspectives : quelques chiffres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Compte Microsoft</dc:creator>
  <cp:lastModifiedBy>MYRE, Céline (CNM)</cp:lastModifiedBy>
  <cp:revision>17</cp:revision>
  <dcterms:created xsi:type="dcterms:W3CDTF">2023-04-22T17:12:41Z</dcterms:created>
  <dcterms:modified xsi:type="dcterms:W3CDTF">2023-05-29T17:40:33Z</dcterms:modified>
</cp:coreProperties>
</file>