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 id="2147483686" r:id="rId2"/>
    <p:sldMasterId id="2147483687" r:id="rId3"/>
    <p:sldMasterId id="2147483691" r:id="rId4"/>
    <p:sldMasterId id="2147483696" r:id="rId5"/>
    <p:sldMasterId id="2147483699" r:id="rId6"/>
    <p:sldMasterId id="2147483702" r:id="rId7"/>
    <p:sldMasterId id="2147483704" r:id="rId8"/>
    <p:sldMasterId id="2147483707" r:id="rId9"/>
    <p:sldMasterId id="2147483722" r:id="rId10"/>
    <p:sldMasterId id="2147483725" r:id="rId11"/>
  </p:sldMasterIdLst>
  <p:notesMasterIdLst>
    <p:notesMasterId r:id="rId35"/>
  </p:notesMasterIdLst>
  <p:handoutMasterIdLst>
    <p:handoutMasterId r:id="rId36"/>
  </p:handoutMasterIdLst>
  <p:sldIdLst>
    <p:sldId id="313" r:id="rId12"/>
    <p:sldId id="509" r:id="rId13"/>
    <p:sldId id="497" r:id="rId14"/>
    <p:sldId id="259" r:id="rId15"/>
    <p:sldId id="498" r:id="rId16"/>
    <p:sldId id="496" r:id="rId17"/>
    <p:sldId id="510" r:id="rId18"/>
    <p:sldId id="499" r:id="rId19"/>
    <p:sldId id="504" r:id="rId20"/>
    <p:sldId id="506" r:id="rId21"/>
    <p:sldId id="511" r:id="rId22"/>
    <p:sldId id="500" r:id="rId23"/>
    <p:sldId id="501" r:id="rId24"/>
    <p:sldId id="502" r:id="rId25"/>
    <p:sldId id="512" r:id="rId26"/>
    <p:sldId id="503" r:id="rId27"/>
    <p:sldId id="513" r:id="rId28"/>
    <p:sldId id="505" r:id="rId29"/>
    <p:sldId id="514" r:id="rId30"/>
    <p:sldId id="515" r:id="rId31"/>
    <p:sldId id="508" r:id="rId32"/>
    <p:sldId id="507" r:id="rId33"/>
    <p:sldId id="516" r:id="rId3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41B1C8A-7385-4645-8BC7-6095ACCB3481}">
          <p14:sldIdLst>
            <p14:sldId id="313"/>
            <p14:sldId id="509"/>
            <p14:sldId id="497"/>
            <p14:sldId id="259"/>
            <p14:sldId id="498"/>
            <p14:sldId id="496"/>
            <p14:sldId id="510"/>
            <p14:sldId id="499"/>
            <p14:sldId id="504"/>
            <p14:sldId id="506"/>
            <p14:sldId id="511"/>
            <p14:sldId id="500"/>
            <p14:sldId id="501"/>
            <p14:sldId id="502"/>
            <p14:sldId id="512"/>
            <p14:sldId id="503"/>
            <p14:sldId id="513"/>
            <p14:sldId id="505"/>
            <p14:sldId id="514"/>
            <p14:sldId id="515"/>
            <p14:sldId id="508"/>
            <p14:sldId id="507"/>
            <p14:sldId id="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C3300"/>
    <a:srgbClr val="FF0000"/>
    <a:srgbClr val="002060"/>
    <a:srgbClr val="D2DEEF"/>
    <a:srgbClr val="CC00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p:cViewPr varScale="1">
        <p:scale>
          <a:sx n="104" d="100"/>
          <a:sy n="104" d="100"/>
        </p:scale>
        <p:origin x="447" y="5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34244-F136-4D65-80C8-4B97C6F5D15C}" type="doc">
      <dgm:prSet loTypeId="urn:microsoft.com/office/officeart/2005/8/layout/hProcess11" loCatId="process" qsTypeId="urn:microsoft.com/office/officeart/2005/8/quickstyle/simple1" qsCatId="simple" csTypeId="urn:microsoft.com/office/officeart/2005/8/colors/accent1_2" csCatId="accent1" phldr="1"/>
      <dgm:spPr/>
    </dgm:pt>
    <dgm:pt modelId="{C359C578-215D-4E9F-A699-C7C64DE8CC97}">
      <dgm:prSet phldrT="[Texte]" custT="1"/>
      <dgm:spPr/>
      <dgm:t>
        <a:bodyPr/>
        <a:lstStyle/>
        <a:p>
          <a:pPr>
            <a:spcAft>
              <a:spcPts val="600"/>
            </a:spcAft>
          </a:pPr>
          <a:r>
            <a:rPr lang="fr-FR" sz="1400" b="1" dirty="0"/>
            <a:t>Marché signé </a:t>
          </a:r>
        </a:p>
        <a:p>
          <a:pPr>
            <a:spcAft>
              <a:spcPts val="1200"/>
            </a:spcAft>
          </a:pPr>
          <a:r>
            <a:rPr lang="fr-FR" sz="1400" b="1" dirty="0"/>
            <a:t>17/04/2020</a:t>
          </a:r>
        </a:p>
      </dgm:t>
    </dgm:pt>
    <dgm:pt modelId="{8A4685C4-7EF6-458C-9713-C8C304D6CE24}" type="parTrans" cxnId="{9667B7A8-613D-4642-9CF2-4C614DCD70C4}">
      <dgm:prSet/>
      <dgm:spPr/>
      <dgm:t>
        <a:bodyPr/>
        <a:lstStyle/>
        <a:p>
          <a:endParaRPr lang="fr-FR" sz="1600" b="1"/>
        </a:p>
      </dgm:t>
    </dgm:pt>
    <dgm:pt modelId="{0FB4322C-B947-49B0-A2EB-B0EE57ABEA3C}" type="sibTrans" cxnId="{9667B7A8-613D-4642-9CF2-4C614DCD70C4}">
      <dgm:prSet/>
      <dgm:spPr/>
      <dgm:t>
        <a:bodyPr/>
        <a:lstStyle/>
        <a:p>
          <a:endParaRPr lang="fr-FR" sz="1600" b="1"/>
        </a:p>
      </dgm:t>
    </dgm:pt>
    <dgm:pt modelId="{38D2D12C-6EEF-4590-A70B-23B96972AC6A}">
      <dgm:prSet phldrT="[Texte]" custT="1"/>
      <dgm:spPr/>
      <dgm:t>
        <a:bodyPr/>
        <a:lstStyle/>
        <a:p>
          <a:endParaRPr lang="fr-FR" sz="1400" b="1" dirty="0">
            <a:solidFill>
              <a:schemeClr val="accent6">
                <a:lumMod val="75000"/>
              </a:schemeClr>
            </a:solidFill>
          </a:endParaRPr>
        </a:p>
        <a:p>
          <a:r>
            <a:rPr lang="fr-FR" sz="1400" b="1" dirty="0">
              <a:solidFill>
                <a:schemeClr val="accent6">
                  <a:lumMod val="75000"/>
                </a:schemeClr>
              </a:solidFill>
            </a:rPr>
            <a:t>Réception 31/03/2024</a:t>
          </a:r>
        </a:p>
      </dgm:t>
    </dgm:pt>
    <dgm:pt modelId="{398309D5-9CFD-4755-987C-2466F7351A18}" type="parTrans" cxnId="{0675FF65-0BD5-4E8C-8244-DAC1342B60B4}">
      <dgm:prSet/>
      <dgm:spPr/>
      <dgm:t>
        <a:bodyPr/>
        <a:lstStyle/>
        <a:p>
          <a:endParaRPr lang="fr-FR" sz="1600" b="1"/>
        </a:p>
      </dgm:t>
    </dgm:pt>
    <dgm:pt modelId="{CF85FD7B-FF3F-4BE1-8899-5C2806C1E4BA}" type="sibTrans" cxnId="{0675FF65-0BD5-4E8C-8244-DAC1342B60B4}">
      <dgm:prSet/>
      <dgm:spPr/>
      <dgm:t>
        <a:bodyPr/>
        <a:lstStyle/>
        <a:p>
          <a:endParaRPr lang="fr-FR" sz="1600" b="1"/>
        </a:p>
      </dgm:t>
    </dgm:pt>
    <dgm:pt modelId="{B74EB799-77F9-4197-9D5C-10E8CE262985}">
      <dgm:prSet phldrT="[Texte]" custT="1"/>
      <dgm:spPr/>
      <dgm:t>
        <a:bodyPr tIns="72000"/>
        <a:lstStyle/>
        <a:p>
          <a:pPr>
            <a:lnSpc>
              <a:spcPct val="100000"/>
            </a:lnSpc>
          </a:pPr>
          <a:r>
            <a:rPr lang="fr-FR" sz="1400" b="1" dirty="0"/>
            <a:t>Permis de construire obtenu</a:t>
          </a:r>
        </a:p>
        <a:p>
          <a:pPr>
            <a:lnSpc>
              <a:spcPct val="90000"/>
            </a:lnSpc>
          </a:pPr>
          <a:r>
            <a:rPr lang="fr-FR" sz="1400" b="1" dirty="0"/>
            <a:t>14/04/2021</a:t>
          </a:r>
        </a:p>
      </dgm:t>
    </dgm:pt>
    <dgm:pt modelId="{1AE29DE4-68B5-46FC-9F47-2075CB73DFBE}" type="parTrans" cxnId="{D9803487-8AAE-4220-9C71-89F3483C0532}">
      <dgm:prSet/>
      <dgm:spPr/>
      <dgm:t>
        <a:bodyPr/>
        <a:lstStyle/>
        <a:p>
          <a:endParaRPr lang="fr-FR" sz="1600" b="1"/>
        </a:p>
      </dgm:t>
    </dgm:pt>
    <dgm:pt modelId="{AD9B97FD-90FF-4539-89A5-16F8035FBD20}" type="sibTrans" cxnId="{D9803487-8AAE-4220-9C71-89F3483C0532}">
      <dgm:prSet/>
      <dgm:spPr/>
      <dgm:t>
        <a:bodyPr/>
        <a:lstStyle/>
        <a:p>
          <a:endParaRPr lang="fr-FR" sz="1600" b="1"/>
        </a:p>
      </dgm:t>
    </dgm:pt>
    <dgm:pt modelId="{FACA89FF-3E7E-4E69-B0C5-29D4AE139742}">
      <dgm:prSet phldrT="[Texte]" custT="1"/>
      <dgm:spPr/>
      <dgm:t>
        <a:bodyPr/>
        <a:lstStyle/>
        <a:p>
          <a:pPr>
            <a:lnSpc>
              <a:spcPct val="100000"/>
            </a:lnSpc>
            <a:spcAft>
              <a:spcPts val="1800"/>
            </a:spcAft>
          </a:pPr>
          <a:r>
            <a:rPr lang="fr-FR" sz="1400" b="1" dirty="0"/>
            <a:t>Validation études</a:t>
          </a:r>
        </a:p>
        <a:p>
          <a:pPr>
            <a:lnSpc>
              <a:spcPct val="90000"/>
            </a:lnSpc>
            <a:spcAft>
              <a:spcPct val="35000"/>
            </a:spcAft>
          </a:pPr>
          <a:r>
            <a:rPr lang="fr-FR" sz="1400" b="1" dirty="0"/>
            <a:t> 31/05/2021</a:t>
          </a:r>
        </a:p>
      </dgm:t>
    </dgm:pt>
    <dgm:pt modelId="{E4DED49B-85C7-42B1-BF8A-AFEF90EC2FE5}" type="parTrans" cxnId="{B0B3785E-CC82-41DA-8239-164FE9977122}">
      <dgm:prSet/>
      <dgm:spPr/>
      <dgm:t>
        <a:bodyPr/>
        <a:lstStyle/>
        <a:p>
          <a:endParaRPr lang="fr-FR" sz="1600"/>
        </a:p>
      </dgm:t>
    </dgm:pt>
    <dgm:pt modelId="{6239E924-AABB-4739-BD57-F2CC5021DE70}" type="sibTrans" cxnId="{B0B3785E-CC82-41DA-8239-164FE9977122}">
      <dgm:prSet/>
      <dgm:spPr/>
      <dgm:t>
        <a:bodyPr/>
        <a:lstStyle/>
        <a:p>
          <a:endParaRPr lang="fr-FR" sz="1600"/>
        </a:p>
      </dgm:t>
    </dgm:pt>
    <dgm:pt modelId="{3A27C805-528C-46A2-850F-016A10542BDC}">
      <dgm:prSet phldrT="[Texte]" custT="1"/>
      <dgm:spPr>
        <a:noFill/>
        <a:ln>
          <a:noFill/>
        </a:ln>
        <a:effectLst/>
      </dgm:spPr>
      <dgm:t>
        <a:bodyPr spcFirstLastPara="0" vert="horz" wrap="square" lIns="99568" tIns="99568" rIns="99568" bIns="99568" numCol="1" spcCol="1270" anchor="b" anchorCtr="0"/>
        <a:lstStyle/>
        <a:p>
          <a:r>
            <a:rPr lang="fr-FR" sz="1400" b="1" kern="1200" dirty="0"/>
            <a:t>Démarrage </a:t>
          </a:r>
          <a:r>
            <a:rPr lang="fr-FR" sz="1400" b="1" kern="1200" dirty="0">
              <a:solidFill>
                <a:prstClr val="black">
                  <a:hueOff val="0"/>
                  <a:satOff val="0"/>
                  <a:lumOff val="0"/>
                  <a:alphaOff val="0"/>
                </a:prstClr>
              </a:solidFill>
              <a:latin typeface="Calibri" panose="020F0502020204030204"/>
              <a:ea typeface="+mn-ea"/>
              <a:cs typeface="+mn-cs"/>
            </a:rPr>
            <a:t>travaux</a:t>
          </a:r>
        </a:p>
        <a:p>
          <a:r>
            <a:rPr lang="fr-FR" sz="1400" b="1" kern="1200" dirty="0"/>
            <a:t>Août 2021</a:t>
          </a:r>
        </a:p>
      </dgm:t>
    </dgm:pt>
    <dgm:pt modelId="{C8BE4D74-8AD3-400A-8004-8096D10A7679}" type="sibTrans" cxnId="{F7B27C18-2572-4921-83ED-6F060815541E}">
      <dgm:prSet/>
      <dgm:spPr/>
      <dgm:t>
        <a:bodyPr/>
        <a:lstStyle/>
        <a:p>
          <a:endParaRPr lang="fr-FR" sz="1600" b="1"/>
        </a:p>
      </dgm:t>
    </dgm:pt>
    <dgm:pt modelId="{D9FEEC0D-91C9-4086-918F-A6D597B3E3DF}" type="parTrans" cxnId="{F7B27C18-2572-4921-83ED-6F060815541E}">
      <dgm:prSet/>
      <dgm:spPr/>
      <dgm:t>
        <a:bodyPr/>
        <a:lstStyle/>
        <a:p>
          <a:endParaRPr lang="fr-FR" sz="1600" b="1"/>
        </a:p>
      </dgm:t>
    </dgm:pt>
    <dgm:pt modelId="{4FB92260-68BA-4F6D-863C-CA69DCB092F2}" type="pres">
      <dgm:prSet presAssocID="{10A34244-F136-4D65-80C8-4B97C6F5D15C}" presName="Name0" presStyleCnt="0">
        <dgm:presLayoutVars>
          <dgm:dir/>
          <dgm:resizeHandles val="exact"/>
        </dgm:presLayoutVars>
      </dgm:prSet>
      <dgm:spPr/>
    </dgm:pt>
    <dgm:pt modelId="{EADF949A-CD87-4B8D-AA6F-D4B1BBB3750F}" type="pres">
      <dgm:prSet presAssocID="{10A34244-F136-4D65-80C8-4B97C6F5D15C}" presName="arrow" presStyleLbl="bgShp" presStyleIdx="0" presStyleCnt="1" custScaleY="123867" custLinFactNeighborX="414" custLinFactNeighborY="-7098"/>
      <dgm:spPr/>
    </dgm:pt>
    <dgm:pt modelId="{868EE910-CB1E-4F70-B56D-2AFA051D0EF1}" type="pres">
      <dgm:prSet presAssocID="{10A34244-F136-4D65-80C8-4B97C6F5D15C}" presName="points" presStyleCnt="0"/>
      <dgm:spPr/>
    </dgm:pt>
    <dgm:pt modelId="{54CE568D-828E-42A4-B1D7-E8D36F139ADE}" type="pres">
      <dgm:prSet presAssocID="{C359C578-215D-4E9F-A699-C7C64DE8CC97}" presName="compositeA" presStyleCnt="0"/>
      <dgm:spPr/>
    </dgm:pt>
    <dgm:pt modelId="{9B24FBA8-D7C1-4286-8006-D0E13FD515D5}" type="pres">
      <dgm:prSet presAssocID="{C359C578-215D-4E9F-A699-C7C64DE8CC97}" presName="textA" presStyleLbl="revTx" presStyleIdx="0" presStyleCnt="5" custScaleX="94689" custScaleY="70605" custLinFactNeighborX="4842" custLinFactNeighborY="11191">
        <dgm:presLayoutVars>
          <dgm:bulletEnabled val="1"/>
        </dgm:presLayoutVars>
      </dgm:prSet>
      <dgm:spPr/>
    </dgm:pt>
    <dgm:pt modelId="{2640C476-739B-4197-922F-796D764D48FF}" type="pres">
      <dgm:prSet presAssocID="{C359C578-215D-4E9F-A699-C7C64DE8CC97}" presName="circleA" presStyleLbl="node1" presStyleIdx="0" presStyleCnt="5" custLinFactNeighborY="-56577"/>
      <dgm:spPr/>
    </dgm:pt>
    <dgm:pt modelId="{52EA8327-4C02-4441-9EFB-09C55419F200}" type="pres">
      <dgm:prSet presAssocID="{C359C578-215D-4E9F-A699-C7C64DE8CC97}" presName="spaceA" presStyleCnt="0"/>
      <dgm:spPr/>
    </dgm:pt>
    <dgm:pt modelId="{2703CE4F-34B8-457B-97E1-295F5049AF5E}" type="pres">
      <dgm:prSet presAssocID="{0FB4322C-B947-49B0-A2EB-B0EE57ABEA3C}" presName="space" presStyleCnt="0"/>
      <dgm:spPr/>
    </dgm:pt>
    <dgm:pt modelId="{F1214B39-099F-4C7D-8E2C-870D9C73C97A}" type="pres">
      <dgm:prSet presAssocID="{B74EB799-77F9-4197-9D5C-10E8CE262985}" presName="compositeB" presStyleCnt="0"/>
      <dgm:spPr/>
    </dgm:pt>
    <dgm:pt modelId="{BC8B25ED-53CA-4852-A2EA-5C26076BE89D}" type="pres">
      <dgm:prSet presAssocID="{B74EB799-77F9-4197-9D5C-10E8CE262985}" presName="textB" presStyleLbl="revTx" presStyleIdx="1" presStyleCnt="5" custScaleX="148734" custScaleY="76346" custLinFactY="-93414" custLinFactNeighborX="-2231" custLinFactNeighborY="-100000">
        <dgm:presLayoutVars>
          <dgm:bulletEnabled val="1"/>
        </dgm:presLayoutVars>
      </dgm:prSet>
      <dgm:spPr/>
    </dgm:pt>
    <dgm:pt modelId="{C36F085F-5B93-4365-915A-5AE085AD449E}" type="pres">
      <dgm:prSet presAssocID="{B74EB799-77F9-4197-9D5C-10E8CE262985}" presName="circleB" presStyleLbl="node1" presStyleIdx="1" presStyleCnt="5" custLinFactNeighborY="-89879"/>
      <dgm:spPr/>
    </dgm:pt>
    <dgm:pt modelId="{7FCBD576-AD0A-417B-84E8-4E2D6B230A4D}" type="pres">
      <dgm:prSet presAssocID="{B74EB799-77F9-4197-9D5C-10E8CE262985}" presName="spaceB" presStyleCnt="0"/>
      <dgm:spPr/>
    </dgm:pt>
    <dgm:pt modelId="{4B90AD94-41C5-49FF-9054-5CF62678EB6D}" type="pres">
      <dgm:prSet presAssocID="{AD9B97FD-90FF-4539-89A5-16F8035FBD20}" presName="space" presStyleCnt="0"/>
      <dgm:spPr/>
    </dgm:pt>
    <dgm:pt modelId="{953E5E77-7858-4A61-913C-56ADC77A2B5E}" type="pres">
      <dgm:prSet presAssocID="{FACA89FF-3E7E-4E69-B0C5-29D4AE139742}" presName="compositeA" presStyleCnt="0"/>
      <dgm:spPr/>
    </dgm:pt>
    <dgm:pt modelId="{E5B2808A-DCA8-486B-B5B6-5D4870E81505}" type="pres">
      <dgm:prSet presAssocID="{FACA89FF-3E7E-4E69-B0C5-29D4AE139742}" presName="textA" presStyleLbl="revTx" presStyleIdx="2" presStyleCnt="5" custScaleX="129978" custScaleY="82212" custLinFactNeighborX="-6854" custLinFactNeighborY="-256">
        <dgm:presLayoutVars>
          <dgm:bulletEnabled val="1"/>
        </dgm:presLayoutVars>
      </dgm:prSet>
      <dgm:spPr/>
    </dgm:pt>
    <dgm:pt modelId="{C381420E-2924-455C-9602-E8FF1D356CAB}" type="pres">
      <dgm:prSet presAssocID="{FACA89FF-3E7E-4E69-B0C5-29D4AE139742}" presName="circleA" presStyleLbl="node1" presStyleIdx="2" presStyleCnt="5" custLinFactNeighborX="-19230" custLinFactNeighborY="-71961"/>
      <dgm:spPr/>
    </dgm:pt>
    <dgm:pt modelId="{782E1C94-990F-4704-8E1B-7F2F4BE3828D}" type="pres">
      <dgm:prSet presAssocID="{FACA89FF-3E7E-4E69-B0C5-29D4AE139742}" presName="spaceA" presStyleCnt="0"/>
      <dgm:spPr/>
    </dgm:pt>
    <dgm:pt modelId="{3A1DC6D3-58C2-4654-85D1-981CB4435A63}" type="pres">
      <dgm:prSet presAssocID="{6239E924-AABB-4739-BD57-F2CC5021DE70}" presName="space" presStyleCnt="0"/>
      <dgm:spPr/>
    </dgm:pt>
    <dgm:pt modelId="{BEFE44E0-2A48-4496-BDB8-A2D0A5425135}" type="pres">
      <dgm:prSet presAssocID="{3A27C805-528C-46A2-850F-016A10542BDC}" presName="compositeB" presStyleCnt="0"/>
      <dgm:spPr/>
    </dgm:pt>
    <dgm:pt modelId="{CAA95DD4-FCD6-456B-88E5-B723E32DCCB5}" type="pres">
      <dgm:prSet presAssocID="{3A27C805-528C-46A2-850F-016A10542BDC}" presName="textB" presStyleLbl="revTx" presStyleIdx="3" presStyleCnt="5" custScaleY="76923" custLinFactY="-61132" custLinFactNeighborX="-6874" custLinFactNeighborY="-100000">
        <dgm:presLayoutVars>
          <dgm:bulletEnabled val="1"/>
        </dgm:presLayoutVars>
      </dgm:prSet>
      <dgm:spPr>
        <a:xfrm>
          <a:off x="4459554" y="228631"/>
          <a:ext cx="1413614" cy="731519"/>
        </a:xfrm>
        <a:prstGeom prst="rect">
          <a:avLst/>
        </a:prstGeom>
      </dgm:spPr>
    </dgm:pt>
    <dgm:pt modelId="{630CE7D0-B0EB-46A2-ABAE-4073F4C4485C}" type="pres">
      <dgm:prSet presAssocID="{3A27C805-528C-46A2-850F-016A10542BDC}" presName="circleB" presStyleLbl="node1" presStyleIdx="3" presStyleCnt="5" custLinFactX="-100000" custLinFactY="-13407" custLinFactNeighborX="-116501" custLinFactNeighborY="-100000"/>
      <dgm:spPr/>
    </dgm:pt>
    <dgm:pt modelId="{C2133DBA-1DEF-43E8-84AE-5914BF8703D6}" type="pres">
      <dgm:prSet presAssocID="{3A27C805-528C-46A2-850F-016A10542BDC}" presName="spaceB" presStyleCnt="0"/>
      <dgm:spPr/>
    </dgm:pt>
    <dgm:pt modelId="{490A765E-08F4-46A2-828D-EFFA515DFCC1}" type="pres">
      <dgm:prSet presAssocID="{C8BE4D74-8AD3-400A-8004-8096D10A7679}" presName="space" presStyleCnt="0"/>
      <dgm:spPr/>
    </dgm:pt>
    <dgm:pt modelId="{8F443BA6-88E7-4310-B6C8-623437406486}" type="pres">
      <dgm:prSet presAssocID="{38D2D12C-6EEF-4590-A70B-23B96972AC6A}" presName="compositeA" presStyleCnt="0"/>
      <dgm:spPr/>
    </dgm:pt>
    <dgm:pt modelId="{2AA11668-FE16-4AE4-B091-FE9640DF41FA}" type="pres">
      <dgm:prSet presAssocID="{38D2D12C-6EEF-4590-A70B-23B96972AC6A}" presName="textA" presStyleLbl="revTx" presStyleIdx="4" presStyleCnt="5" custScaleX="147664" custScaleY="70605" custLinFactNeighborX="2585" custLinFactNeighborY="-15016">
        <dgm:presLayoutVars>
          <dgm:bulletEnabled val="1"/>
        </dgm:presLayoutVars>
      </dgm:prSet>
      <dgm:spPr/>
    </dgm:pt>
    <dgm:pt modelId="{46B1E872-AA33-4640-8B00-3C794AD042E6}" type="pres">
      <dgm:prSet presAssocID="{38D2D12C-6EEF-4590-A70B-23B96972AC6A}" presName="circleA" presStyleLbl="node1" presStyleIdx="4" presStyleCnt="5" custLinFactNeighborX="11577" custLinFactNeighborY="-48977"/>
      <dgm:spPr/>
    </dgm:pt>
    <dgm:pt modelId="{CF3E620F-C5E9-4B7C-99B1-0F91D6C7643B}" type="pres">
      <dgm:prSet presAssocID="{38D2D12C-6EEF-4590-A70B-23B96972AC6A}" presName="spaceA" presStyleCnt="0"/>
      <dgm:spPr/>
    </dgm:pt>
  </dgm:ptLst>
  <dgm:cxnLst>
    <dgm:cxn modelId="{F7B27C18-2572-4921-83ED-6F060815541E}" srcId="{10A34244-F136-4D65-80C8-4B97C6F5D15C}" destId="{3A27C805-528C-46A2-850F-016A10542BDC}" srcOrd="3" destOrd="0" parTransId="{D9FEEC0D-91C9-4086-918F-A6D597B3E3DF}" sibTransId="{C8BE4D74-8AD3-400A-8004-8096D10A7679}"/>
    <dgm:cxn modelId="{0BA26D2F-F0AE-40EA-BDFA-5D3CF8B0B298}" type="presOf" srcId="{10A34244-F136-4D65-80C8-4B97C6F5D15C}" destId="{4FB92260-68BA-4F6D-863C-CA69DCB092F2}" srcOrd="0" destOrd="0" presId="urn:microsoft.com/office/officeart/2005/8/layout/hProcess11"/>
    <dgm:cxn modelId="{0A7E145C-CD91-42D5-BED5-AC7DF92FCA16}" type="presOf" srcId="{3A27C805-528C-46A2-850F-016A10542BDC}" destId="{CAA95DD4-FCD6-456B-88E5-B723E32DCCB5}" srcOrd="0" destOrd="0" presId="urn:microsoft.com/office/officeart/2005/8/layout/hProcess11"/>
    <dgm:cxn modelId="{B0B3785E-CC82-41DA-8239-164FE9977122}" srcId="{10A34244-F136-4D65-80C8-4B97C6F5D15C}" destId="{FACA89FF-3E7E-4E69-B0C5-29D4AE139742}" srcOrd="2" destOrd="0" parTransId="{E4DED49B-85C7-42B1-BF8A-AFEF90EC2FE5}" sibTransId="{6239E924-AABB-4739-BD57-F2CC5021DE70}"/>
    <dgm:cxn modelId="{0675FF65-0BD5-4E8C-8244-DAC1342B60B4}" srcId="{10A34244-F136-4D65-80C8-4B97C6F5D15C}" destId="{38D2D12C-6EEF-4590-A70B-23B96972AC6A}" srcOrd="4" destOrd="0" parTransId="{398309D5-9CFD-4755-987C-2466F7351A18}" sibTransId="{CF85FD7B-FF3F-4BE1-8899-5C2806C1E4BA}"/>
    <dgm:cxn modelId="{03B23967-1CD3-4EF6-AD9D-60A513206D50}" type="presOf" srcId="{B74EB799-77F9-4197-9D5C-10E8CE262985}" destId="{BC8B25ED-53CA-4852-A2EA-5C26076BE89D}" srcOrd="0" destOrd="0" presId="urn:microsoft.com/office/officeart/2005/8/layout/hProcess11"/>
    <dgm:cxn modelId="{2084FA51-CCB8-4580-BA80-760B216B778F}" type="presOf" srcId="{C359C578-215D-4E9F-A699-C7C64DE8CC97}" destId="{9B24FBA8-D7C1-4286-8006-D0E13FD515D5}" srcOrd="0" destOrd="0" presId="urn:microsoft.com/office/officeart/2005/8/layout/hProcess11"/>
    <dgm:cxn modelId="{60C2B255-B699-4395-9F84-4A0C10F73C0F}" type="presOf" srcId="{38D2D12C-6EEF-4590-A70B-23B96972AC6A}" destId="{2AA11668-FE16-4AE4-B091-FE9640DF41FA}" srcOrd="0" destOrd="0" presId="urn:microsoft.com/office/officeart/2005/8/layout/hProcess11"/>
    <dgm:cxn modelId="{D9803487-8AAE-4220-9C71-89F3483C0532}" srcId="{10A34244-F136-4D65-80C8-4B97C6F5D15C}" destId="{B74EB799-77F9-4197-9D5C-10E8CE262985}" srcOrd="1" destOrd="0" parTransId="{1AE29DE4-68B5-46FC-9F47-2075CB73DFBE}" sibTransId="{AD9B97FD-90FF-4539-89A5-16F8035FBD20}"/>
    <dgm:cxn modelId="{9667B7A8-613D-4642-9CF2-4C614DCD70C4}" srcId="{10A34244-F136-4D65-80C8-4B97C6F5D15C}" destId="{C359C578-215D-4E9F-A699-C7C64DE8CC97}" srcOrd="0" destOrd="0" parTransId="{8A4685C4-7EF6-458C-9713-C8C304D6CE24}" sibTransId="{0FB4322C-B947-49B0-A2EB-B0EE57ABEA3C}"/>
    <dgm:cxn modelId="{40E094E4-3C8F-4498-84AB-44D8A59FBCEF}" type="presOf" srcId="{FACA89FF-3E7E-4E69-B0C5-29D4AE139742}" destId="{E5B2808A-DCA8-486B-B5B6-5D4870E81505}" srcOrd="0" destOrd="0" presId="urn:microsoft.com/office/officeart/2005/8/layout/hProcess11"/>
    <dgm:cxn modelId="{AC622AA0-CFD5-4C46-91F3-071102785AB6}" type="presParOf" srcId="{4FB92260-68BA-4F6D-863C-CA69DCB092F2}" destId="{EADF949A-CD87-4B8D-AA6F-D4B1BBB3750F}" srcOrd="0" destOrd="0" presId="urn:microsoft.com/office/officeart/2005/8/layout/hProcess11"/>
    <dgm:cxn modelId="{952A4DF5-A6FE-476A-B0B0-8A2229CA3BE0}" type="presParOf" srcId="{4FB92260-68BA-4F6D-863C-CA69DCB092F2}" destId="{868EE910-CB1E-4F70-B56D-2AFA051D0EF1}" srcOrd="1" destOrd="0" presId="urn:microsoft.com/office/officeart/2005/8/layout/hProcess11"/>
    <dgm:cxn modelId="{782D0650-30AD-4C9A-AC86-898189F39701}" type="presParOf" srcId="{868EE910-CB1E-4F70-B56D-2AFA051D0EF1}" destId="{54CE568D-828E-42A4-B1D7-E8D36F139ADE}" srcOrd="0" destOrd="0" presId="urn:microsoft.com/office/officeart/2005/8/layout/hProcess11"/>
    <dgm:cxn modelId="{36F62E1A-C602-4696-9249-84D083C00DD3}" type="presParOf" srcId="{54CE568D-828E-42A4-B1D7-E8D36F139ADE}" destId="{9B24FBA8-D7C1-4286-8006-D0E13FD515D5}" srcOrd="0" destOrd="0" presId="urn:microsoft.com/office/officeart/2005/8/layout/hProcess11"/>
    <dgm:cxn modelId="{BB929B19-D956-441A-BF0B-AE20EDD306E5}" type="presParOf" srcId="{54CE568D-828E-42A4-B1D7-E8D36F139ADE}" destId="{2640C476-739B-4197-922F-796D764D48FF}" srcOrd="1" destOrd="0" presId="urn:microsoft.com/office/officeart/2005/8/layout/hProcess11"/>
    <dgm:cxn modelId="{A0216B8E-0521-4F10-95F3-E75275921477}" type="presParOf" srcId="{54CE568D-828E-42A4-B1D7-E8D36F139ADE}" destId="{52EA8327-4C02-4441-9EFB-09C55419F200}" srcOrd="2" destOrd="0" presId="urn:microsoft.com/office/officeart/2005/8/layout/hProcess11"/>
    <dgm:cxn modelId="{268F66AE-45A0-4C15-A2A1-7D0C3C239FBC}" type="presParOf" srcId="{868EE910-CB1E-4F70-B56D-2AFA051D0EF1}" destId="{2703CE4F-34B8-457B-97E1-295F5049AF5E}" srcOrd="1" destOrd="0" presId="urn:microsoft.com/office/officeart/2005/8/layout/hProcess11"/>
    <dgm:cxn modelId="{0157F70C-E7E6-4E41-BA2B-7B0BCC3E0C72}" type="presParOf" srcId="{868EE910-CB1E-4F70-B56D-2AFA051D0EF1}" destId="{F1214B39-099F-4C7D-8E2C-870D9C73C97A}" srcOrd="2" destOrd="0" presId="urn:microsoft.com/office/officeart/2005/8/layout/hProcess11"/>
    <dgm:cxn modelId="{215AB23A-6562-439A-8863-12ADEB1F2D11}" type="presParOf" srcId="{F1214B39-099F-4C7D-8E2C-870D9C73C97A}" destId="{BC8B25ED-53CA-4852-A2EA-5C26076BE89D}" srcOrd="0" destOrd="0" presId="urn:microsoft.com/office/officeart/2005/8/layout/hProcess11"/>
    <dgm:cxn modelId="{3F96ACAB-B454-429B-AD22-9B0749E7C362}" type="presParOf" srcId="{F1214B39-099F-4C7D-8E2C-870D9C73C97A}" destId="{C36F085F-5B93-4365-915A-5AE085AD449E}" srcOrd="1" destOrd="0" presId="urn:microsoft.com/office/officeart/2005/8/layout/hProcess11"/>
    <dgm:cxn modelId="{EFD642C6-911D-4088-B7FF-30EE388A5CAD}" type="presParOf" srcId="{F1214B39-099F-4C7D-8E2C-870D9C73C97A}" destId="{7FCBD576-AD0A-417B-84E8-4E2D6B230A4D}" srcOrd="2" destOrd="0" presId="urn:microsoft.com/office/officeart/2005/8/layout/hProcess11"/>
    <dgm:cxn modelId="{B4EA75D2-5DE5-4AE3-AFC9-591DB6A55A41}" type="presParOf" srcId="{868EE910-CB1E-4F70-B56D-2AFA051D0EF1}" destId="{4B90AD94-41C5-49FF-9054-5CF62678EB6D}" srcOrd="3" destOrd="0" presId="urn:microsoft.com/office/officeart/2005/8/layout/hProcess11"/>
    <dgm:cxn modelId="{146AF3CA-6E73-420E-A9EB-ECB8C37F255E}" type="presParOf" srcId="{868EE910-CB1E-4F70-B56D-2AFA051D0EF1}" destId="{953E5E77-7858-4A61-913C-56ADC77A2B5E}" srcOrd="4" destOrd="0" presId="urn:microsoft.com/office/officeart/2005/8/layout/hProcess11"/>
    <dgm:cxn modelId="{A90B2DE6-7AED-4C24-B8B7-FEB773FB1785}" type="presParOf" srcId="{953E5E77-7858-4A61-913C-56ADC77A2B5E}" destId="{E5B2808A-DCA8-486B-B5B6-5D4870E81505}" srcOrd="0" destOrd="0" presId="urn:microsoft.com/office/officeart/2005/8/layout/hProcess11"/>
    <dgm:cxn modelId="{70F2C98A-3423-4515-9CA5-248D17598826}" type="presParOf" srcId="{953E5E77-7858-4A61-913C-56ADC77A2B5E}" destId="{C381420E-2924-455C-9602-E8FF1D356CAB}" srcOrd="1" destOrd="0" presId="urn:microsoft.com/office/officeart/2005/8/layout/hProcess11"/>
    <dgm:cxn modelId="{9411F5CD-D494-45C7-BB71-8D5990F23A55}" type="presParOf" srcId="{953E5E77-7858-4A61-913C-56ADC77A2B5E}" destId="{782E1C94-990F-4704-8E1B-7F2F4BE3828D}" srcOrd="2" destOrd="0" presId="urn:microsoft.com/office/officeart/2005/8/layout/hProcess11"/>
    <dgm:cxn modelId="{9FF93739-AA55-4227-A203-A5BFFD53E36B}" type="presParOf" srcId="{868EE910-CB1E-4F70-B56D-2AFA051D0EF1}" destId="{3A1DC6D3-58C2-4654-85D1-981CB4435A63}" srcOrd="5" destOrd="0" presId="urn:microsoft.com/office/officeart/2005/8/layout/hProcess11"/>
    <dgm:cxn modelId="{BDCD58AE-807F-4AB5-9191-46BBD8615186}" type="presParOf" srcId="{868EE910-CB1E-4F70-B56D-2AFA051D0EF1}" destId="{BEFE44E0-2A48-4496-BDB8-A2D0A5425135}" srcOrd="6" destOrd="0" presId="urn:microsoft.com/office/officeart/2005/8/layout/hProcess11"/>
    <dgm:cxn modelId="{1AFE44ED-2031-453A-8F21-606127E722B1}" type="presParOf" srcId="{BEFE44E0-2A48-4496-BDB8-A2D0A5425135}" destId="{CAA95DD4-FCD6-456B-88E5-B723E32DCCB5}" srcOrd="0" destOrd="0" presId="urn:microsoft.com/office/officeart/2005/8/layout/hProcess11"/>
    <dgm:cxn modelId="{7BBD3A7F-AD34-4D9A-B780-EF1A0D2A7E5F}" type="presParOf" srcId="{BEFE44E0-2A48-4496-BDB8-A2D0A5425135}" destId="{630CE7D0-B0EB-46A2-ABAE-4073F4C4485C}" srcOrd="1" destOrd="0" presId="urn:microsoft.com/office/officeart/2005/8/layout/hProcess11"/>
    <dgm:cxn modelId="{79EBF1C8-DEBD-406C-9451-E5D277752859}" type="presParOf" srcId="{BEFE44E0-2A48-4496-BDB8-A2D0A5425135}" destId="{C2133DBA-1DEF-43E8-84AE-5914BF8703D6}" srcOrd="2" destOrd="0" presId="urn:microsoft.com/office/officeart/2005/8/layout/hProcess11"/>
    <dgm:cxn modelId="{63EFD3F6-BD8C-4372-9174-8F608392E30F}" type="presParOf" srcId="{868EE910-CB1E-4F70-B56D-2AFA051D0EF1}" destId="{490A765E-08F4-46A2-828D-EFFA515DFCC1}" srcOrd="7" destOrd="0" presId="urn:microsoft.com/office/officeart/2005/8/layout/hProcess11"/>
    <dgm:cxn modelId="{A0256FEC-4F64-4D95-8541-9396CBD16CED}" type="presParOf" srcId="{868EE910-CB1E-4F70-B56D-2AFA051D0EF1}" destId="{8F443BA6-88E7-4310-B6C8-623437406486}" srcOrd="8" destOrd="0" presId="urn:microsoft.com/office/officeart/2005/8/layout/hProcess11"/>
    <dgm:cxn modelId="{4FD110A0-B082-4BE5-B97B-68E2924CC472}" type="presParOf" srcId="{8F443BA6-88E7-4310-B6C8-623437406486}" destId="{2AA11668-FE16-4AE4-B091-FE9640DF41FA}" srcOrd="0" destOrd="0" presId="urn:microsoft.com/office/officeart/2005/8/layout/hProcess11"/>
    <dgm:cxn modelId="{5BA48F4F-0BF4-40DC-9E66-AA5FEFFC89E7}" type="presParOf" srcId="{8F443BA6-88E7-4310-B6C8-623437406486}" destId="{46B1E872-AA33-4640-8B00-3C794AD042E6}" srcOrd="1" destOrd="0" presId="urn:microsoft.com/office/officeart/2005/8/layout/hProcess11"/>
    <dgm:cxn modelId="{217FD90A-9246-479B-B164-1BF9E8B3338D}" type="presParOf" srcId="{8F443BA6-88E7-4310-B6C8-623437406486}" destId="{CF3E620F-C5E9-4B7C-99B1-0F91D6C7643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34244-F136-4D65-80C8-4B97C6F5D15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r-FR"/>
        </a:p>
      </dgm:t>
    </dgm:pt>
    <dgm:pt modelId="{C359C578-215D-4E9F-A699-C7C64DE8CC97}">
      <dgm:prSet phldrT="[Texte]" custT="1"/>
      <dgm:spPr/>
      <dgm:t>
        <a:bodyPr/>
        <a:lstStyle/>
        <a:p>
          <a:endParaRPr lang="fr-FR" sz="1400" b="1" dirty="0"/>
        </a:p>
        <a:p>
          <a:endParaRPr lang="fr-FR" sz="1400" b="1" dirty="0"/>
        </a:p>
        <a:p>
          <a:endParaRPr lang="fr-FR" sz="1400" b="1" dirty="0"/>
        </a:p>
        <a:p>
          <a:r>
            <a:rPr lang="fr-FR" sz="1400" b="1" dirty="0"/>
            <a:t>1</a:t>
          </a:r>
          <a:r>
            <a:rPr lang="fr-FR" sz="1400" b="1" baseline="30000" dirty="0"/>
            <a:t>er</a:t>
          </a:r>
          <a:r>
            <a:rPr lang="fr-FR" sz="1400" b="1" dirty="0"/>
            <a:t> T 2023</a:t>
          </a:r>
        </a:p>
        <a:p>
          <a:r>
            <a:rPr lang="fr-FR" sz="1400" b="1" dirty="0"/>
            <a:t>Plan d’achat biomédical et logistique validé</a:t>
          </a:r>
        </a:p>
      </dgm:t>
    </dgm:pt>
    <dgm:pt modelId="{8A4685C4-7EF6-458C-9713-C8C304D6CE24}" type="parTrans" cxnId="{9667B7A8-613D-4642-9CF2-4C614DCD70C4}">
      <dgm:prSet/>
      <dgm:spPr/>
      <dgm:t>
        <a:bodyPr/>
        <a:lstStyle/>
        <a:p>
          <a:endParaRPr lang="fr-FR" sz="1400" b="1"/>
        </a:p>
      </dgm:t>
    </dgm:pt>
    <dgm:pt modelId="{0FB4322C-B947-49B0-A2EB-B0EE57ABEA3C}" type="sibTrans" cxnId="{9667B7A8-613D-4642-9CF2-4C614DCD70C4}">
      <dgm:prSet/>
      <dgm:spPr/>
      <dgm:t>
        <a:bodyPr/>
        <a:lstStyle/>
        <a:p>
          <a:endParaRPr lang="fr-FR" sz="1400" b="1"/>
        </a:p>
      </dgm:t>
    </dgm:pt>
    <dgm:pt modelId="{4FB92260-68BA-4F6D-863C-CA69DCB092F2}" type="pres">
      <dgm:prSet presAssocID="{10A34244-F136-4D65-80C8-4B97C6F5D15C}" presName="Name0" presStyleCnt="0">
        <dgm:presLayoutVars>
          <dgm:dir/>
          <dgm:resizeHandles val="exact"/>
        </dgm:presLayoutVars>
      </dgm:prSet>
      <dgm:spPr/>
    </dgm:pt>
    <dgm:pt modelId="{EADF949A-CD87-4B8D-AA6F-D4B1BBB3750F}" type="pres">
      <dgm:prSet presAssocID="{10A34244-F136-4D65-80C8-4B97C6F5D15C}" presName="arrow" presStyleLbl="bgShp" presStyleIdx="0" presStyleCnt="1" custScaleY="58604" custLinFactNeighborX="527" custLinFactNeighborY="40120"/>
      <dgm:spPr>
        <a:solidFill>
          <a:schemeClr val="accent4">
            <a:lumMod val="20000"/>
            <a:lumOff val="80000"/>
          </a:schemeClr>
        </a:solidFill>
      </dgm:spPr>
    </dgm:pt>
    <dgm:pt modelId="{868EE910-CB1E-4F70-B56D-2AFA051D0EF1}" type="pres">
      <dgm:prSet presAssocID="{10A34244-F136-4D65-80C8-4B97C6F5D15C}" presName="points" presStyleCnt="0"/>
      <dgm:spPr/>
    </dgm:pt>
    <dgm:pt modelId="{54CE568D-828E-42A4-B1D7-E8D36F139ADE}" type="pres">
      <dgm:prSet presAssocID="{C359C578-215D-4E9F-A699-C7C64DE8CC97}" presName="compositeA" presStyleCnt="0"/>
      <dgm:spPr/>
    </dgm:pt>
    <dgm:pt modelId="{9B24FBA8-D7C1-4286-8006-D0E13FD515D5}" type="pres">
      <dgm:prSet presAssocID="{C359C578-215D-4E9F-A699-C7C64DE8CC97}" presName="textA" presStyleLbl="revTx" presStyleIdx="0" presStyleCnt="1" custScaleX="30478" custScaleY="83588" custLinFactY="45585" custLinFactNeighborX="-34797" custLinFactNeighborY="100000">
        <dgm:presLayoutVars>
          <dgm:bulletEnabled val="1"/>
        </dgm:presLayoutVars>
      </dgm:prSet>
      <dgm:spPr/>
    </dgm:pt>
    <dgm:pt modelId="{2640C476-739B-4197-922F-796D764D48FF}" type="pres">
      <dgm:prSet presAssocID="{C359C578-215D-4E9F-A699-C7C64DE8CC97}" presName="circleA" presStyleLbl="node1" presStyleIdx="0" presStyleCnt="1" custLinFactX="-700000" custLinFactNeighborX="-731798" custLinFactNeighborY="60255"/>
      <dgm:spPr>
        <a:solidFill>
          <a:schemeClr val="accent4">
            <a:lumMod val="75000"/>
          </a:schemeClr>
        </a:solidFill>
      </dgm:spPr>
    </dgm:pt>
    <dgm:pt modelId="{52EA8327-4C02-4441-9EFB-09C55419F200}" type="pres">
      <dgm:prSet presAssocID="{C359C578-215D-4E9F-A699-C7C64DE8CC97}" presName="spaceA" presStyleCnt="0"/>
      <dgm:spPr/>
    </dgm:pt>
  </dgm:ptLst>
  <dgm:cxnLst>
    <dgm:cxn modelId="{0BA26D2F-F0AE-40EA-BDFA-5D3CF8B0B298}" type="presOf" srcId="{10A34244-F136-4D65-80C8-4B97C6F5D15C}" destId="{4FB92260-68BA-4F6D-863C-CA69DCB092F2}" srcOrd="0" destOrd="0" presId="urn:microsoft.com/office/officeart/2005/8/layout/hProcess11"/>
    <dgm:cxn modelId="{2084FA51-CCB8-4580-BA80-760B216B778F}" type="presOf" srcId="{C359C578-215D-4E9F-A699-C7C64DE8CC97}" destId="{9B24FBA8-D7C1-4286-8006-D0E13FD515D5}" srcOrd="0" destOrd="0" presId="urn:microsoft.com/office/officeart/2005/8/layout/hProcess11"/>
    <dgm:cxn modelId="{9667B7A8-613D-4642-9CF2-4C614DCD70C4}" srcId="{10A34244-F136-4D65-80C8-4B97C6F5D15C}" destId="{C359C578-215D-4E9F-A699-C7C64DE8CC97}" srcOrd="0" destOrd="0" parTransId="{8A4685C4-7EF6-458C-9713-C8C304D6CE24}" sibTransId="{0FB4322C-B947-49B0-A2EB-B0EE57ABEA3C}"/>
    <dgm:cxn modelId="{AC622AA0-CFD5-4C46-91F3-071102785AB6}" type="presParOf" srcId="{4FB92260-68BA-4F6D-863C-CA69DCB092F2}" destId="{EADF949A-CD87-4B8D-AA6F-D4B1BBB3750F}" srcOrd="0" destOrd="0" presId="urn:microsoft.com/office/officeart/2005/8/layout/hProcess11"/>
    <dgm:cxn modelId="{952A4DF5-A6FE-476A-B0B0-8A2229CA3BE0}" type="presParOf" srcId="{4FB92260-68BA-4F6D-863C-CA69DCB092F2}" destId="{868EE910-CB1E-4F70-B56D-2AFA051D0EF1}" srcOrd="1" destOrd="0" presId="urn:microsoft.com/office/officeart/2005/8/layout/hProcess11"/>
    <dgm:cxn modelId="{782D0650-30AD-4C9A-AC86-898189F39701}" type="presParOf" srcId="{868EE910-CB1E-4F70-B56D-2AFA051D0EF1}" destId="{54CE568D-828E-42A4-B1D7-E8D36F139ADE}" srcOrd="0" destOrd="0" presId="urn:microsoft.com/office/officeart/2005/8/layout/hProcess11"/>
    <dgm:cxn modelId="{36F62E1A-C602-4696-9249-84D083C00DD3}" type="presParOf" srcId="{54CE568D-828E-42A4-B1D7-E8D36F139ADE}" destId="{9B24FBA8-D7C1-4286-8006-D0E13FD515D5}" srcOrd="0" destOrd="0" presId="urn:microsoft.com/office/officeart/2005/8/layout/hProcess11"/>
    <dgm:cxn modelId="{BB929B19-D956-441A-BF0B-AE20EDD306E5}" type="presParOf" srcId="{54CE568D-828E-42A4-B1D7-E8D36F139ADE}" destId="{2640C476-739B-4197-922F-796D764D48FF}" srcOrd="1" destOrd="0" presId="urn:microsoft.com/office/officeart/2005/8/layout/hProcess11"/>
    <dgm:cxn modelId="{A0216B8E-0521-4F10-95F3-E75275921477}" type="presParOf" srcId="{54CE568D-828E-42A4-B1D7-E8D36F139ADE}" destId="{52EA8327-4C02-4441-9EFB-09C55419F200}"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F949A-CD87-4B8D-AA6F-D4B1BBB3750F}">
      <dsp:nvSpPr>
        <dsp:cNvPr id="0" name=""/>
        <dsp:cNvSpPr/>
      </dsp:nvSpPr>
      <dsp:spPr>
        <a:xfrm>
          <a:off x="0" y="552574"/>
          <a:ext cx="8263850" cy="122293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24FBA8-D7C1-4286-8006-D0E13FD515D5}">
      <dsp:nvSpPr>
        <dsp:cNvPr id="0" name=""/>
        <dsp:cNvSpPr/>
      </dsp:nvSpPr>
      <dsp:spPr>
        <a:xfrm>
          <a:off x="90206" y="183042"/>
          <a:ext cx="1088349" cy="697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ts val="600"/>
            </a:spcAft>
            <a:buNone/>
          </a:pPr>
          <a:r>
            <a:rPr lang="fr-FR" sz="1400" b="1" kern="1200" dirty="0"/>
            <a:t>Marché signé </a:t>
          </a:r>
        </a:p>
        <a:p>
          <a:pPr marL="0" lvl="0" indent="0" algn="ctr" defTabSz="622300">
            <a:lnSpc>
              <a:spcPct val="90000"/>
            </a:lnSpc>
            <a:spcBef>
              <a:spcPct val="0"/>
            </a:spcBef>
            <a:spcAft>
              <a:spcPts val="1200"/>
            </a:spcAft>
            <a:buNone/>
          </a:pPr>
          <a:r>
            <a:rPr lang="fr-FR" sz="1400" b="1" kern="1200" dirty="0"/>
            <a:t>17/04/2020</a:t>
          </a:r>
        </a:p>
      </dsp:txBody>
      <dsp:txXfrm>
        <a:off x="90206" y="183042"/>
        <a:ext cx="1088349" cy="697080"/>
      </dsp:txXfrm>
    </dsp:sp>
    <dsp:sp modelId="{2640C476-739B-4197-922F-796D764D48FF}">
      <dsp:nvSpPr>
        <dsp:cNvPr id="0" name=""/>
        <dsp:cNvSpPr/>
      </dsp:nvSpPr>
      <dsp:spPr>
        <a:xfrm>
          <a:off x="455315" y="898508"/>
          <a:ext cx="246823" cy="246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8B25ED-53CA-4852-A2EA-5C26076BE89D}">
      <dsp:nvSpPr>
        <dsp:cNvPr id="0" name=""/>
        <dsp:cNvSpPr/>
      </dsp:nvSpPr>
      <dsp:spPr>
        <a:xfrm>
          <a:off x="1185251" y="0"/>
          <a:ext cx="1709538" cy="75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72000" rIns="99568" bIns="99568" numCol="1" spcCol="1270" anchor="t" anchorCtr="0">
          <a:noAutofit/>
        </a:bodyPr>
        <a:lstStyle/>
        <a:p>
          <a:pPr marL="0" lvl="0" indent="0" algn="ctr" defTabSz="622300">
            <a:lnSpc>
              <a:spcPct val="100000"/>
            </a:lnSpc>
            <a:spcBef>
              <a:spcPct val="0"/>
            </a:spcBef>
            <a:spcAft>
              <a:spcPct val="35000"/>
            </a:spcAft>
            <a:buNone/>
          </a:pPr>
          <a:r>
            <a:rPr lang="fr-FR" sz="1400" b="1" kern="1200" dirty="0"/>
            <a:t>Permis de construire obtenu</a:t>
          </a:r>
        </a:p>
        <a:p>
          <a:pPr marL="0" lvl="0" indent="0" algn="ctr" defTabSz="622300">
            <a:lnSpc>
              <a:spcPct val="90000"/>
            </a:lnSpc>
            <a:spcBef>
              <a:spcPct val="0"/>
            </a:spcBef>
            <a:spcAft>
              <a:spcPct val="35000"/>
            </a:spcAft>
            <a:buNone/>
          </a:pPr>
          <a:r>
            <a:rPr lang="fr-FR" sz="1400" b="1" kern="1200" dirty="0"/>
            <a:t>14/04/2021</a:t>
          </a:r>
        </a:p>
      </dsp:txBody>
      <dsp:txXfrm>
        <a:off x="1185251" y="0"/>
        <a:ext cx="1709538" cy="753760"/>
      </dsp:txXfrm>
    </dsp:sp>
    <dsp:sp modelId="{C36F085F-5B93-4365-915A-5AE085AD449E}">
      <dsp:nvSpPr>
        <dsp:cNvPr id="0" name=""/>
        <dsp:cNvSpPr/>
      </dsp:nvSpPr>
      <dsp:spPr>
        <a:xfrm>
          <a:off x="1942251" y="947248"/>
          <a:ext cx="246823" cy="246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2808A-DCA8-486B-B5B6-5D4870E81505}">
      <dsp:nvSpPr>
        <dsp:cNvPr id="0" name=""/>
        <dsp:cNvSpPr/>
      </dsp:nvSpPr>
      <dsp:spPr>
        <a:xfrm>
          <a:off x="2899123" y="41377"/>
          <a:ext cx="1493958" cy="81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100000"/>
            </a:lnSpc>
            <a:spcBef>
              <a:spcPct val="0"/>
            </a:spcBef>
            <a:spcAft>
              <a:spcPts val="1800"/>
            </a:spcAft>
            <a:buNone/>
          </a:pPr>
          <a:r>
            <a:rPr lang="fr-FR" sz="1400" b="1" kern="1200" dirty="0"/>
            <a:t>Validation études</a:t>
          </a:r>
        </a:p>
        <a:p>
          <a:pPr marL="0" lvl="0" indent="0" algn="ctr" defTabSz="622300">
            <a:lnSpc>
              <a:spcPct val="90000"/>
            </a:lnSpc>
            <a:spcBef>
              <a:spcPct val="0"/>
            </a:spcBef>
            <a:spcAft>
              <a:spcPct val="35000"/>
            </a:spcAft>
            <a:buNone/>
          </a:pPr>
          <a:r>
            <a:rPr lang="fr-FR" sz="1400" b="1" kern="1200" dirty="0"/>
            <a:t> 31/05/2021</a:t>
          </a:r>
        </a:p>
      </dsp:txBody>
      <dsp:txXfrm>
        <a:off x="2899123" y="41377"/>
        <a:ext cx="1493958" cy="811675"/>
      </dsp:txXfrm>
    </dsp:sp>
    <dsp:sp modelId="{C381420E-2924-455C-9602-E8FF1D356CAB}">
      <dsp:nvSpPr>
        <dsp:cNvPr id="0" name=""/>
        <dsp:cNvSpPr/>
      </dsp:nvSpPr>
      <dsp:spPr>
        <a:xfrm>
          <a:off x="3554005" y="889185"/>
          <a:ext cx="246823" cy="246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A95DD4-FCD6-456B-88E5-B723E32DCCB5}">
      <dsp:nvSpPr>
        <dsp:cNvPr id="0" name=""/>
        <dsp:cNvSpPr/>
      </dsp:nvSpPr>
      <dsp:spPr>
        <a:xfrm>
          <a:off x="4450321" y="60972"/>
          <a:ext cx="1149393" cy="759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fr-FR" sz="1400" b="1" kern="1200" dirty="0"/>
            <a:t>Démarrage </a:t>
          </a:r>
          <a:r>
            <a:rPr lang="fr-FR" sz="1400" b="1" kern="1200" dirty="0">
              <a:solidFill>
                <a:prstClr val="black">
                  <a:hueOff val="0"/>
                  <a:satOff val="0"/>
                  <a:lumOff val="0"/>
                  <a:alphaOff val="0"/>
                </a:prstClr>
              </a:solidFill>
              <a:latin typeface="Calibri" panose="020F0502020204030204"/>
              <a:ea typeface="+mn-ea"/>
              <a:cs typeface="+mn-cs"/>
            </a:rPr>
            <a:t>travaux</a:t>
          </a:r>
        </a:p>
        <a:p>
          <a:pPr marL="0" lvl="0" indent="0" algn="ctr" defTabSz="622300">
            <a:lnSpc>
              <a:spcPct val="90000"/>
            </a:lnSpc>
            <a:spcBef>
              <a:spcPct val="0"/>
            </a:spcBef>
            <a:spcAft>
              <a:spcPct val="35000"/>
            </a:spcAft>
            <a:buNone/>
          </a:pPr>
          <a:r>
            <a:rPr lang="fr-FR" sz="1400" b="1" kern="1200" dirty="0"/>
            <a:t>Août 2021</a:t>
          </a:r>
        </a:p>
      </dsp:txBody>
      <dsp:txXfrm>
        <a:off x="4450321" y="60972"/>
        <a:ext cx="1149393" cy="759457"/>
      </dsp:txXfrm>
    </dsp:sp>
    <dsp:sp modelId="{630CE7D0-B0EB-46A2-ABAE-4073F4C4485C}">
      <dsp:nvSpPr>
        <dsp:cNvPr id="0" name=""/>
        <dsp:cNvSpPr/>
      </dsp:nvSpPr>
      <dsp:spPr>
        <a:xfrm>
          <a:off x="4446239" y="887751"/>
          <a:ext cx="246823" cy="246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A11668-FE16-4AE4-B091-FE9640DF41FA}">
      <dsp:nvSpPr>
        <dsp:cNvPr id="0" name=""/>
        <dsp:cNvSpPr/>
      </dsp:nvSpPr>
      <dsp:spPr>
        <a:xfrm>
          <a:off x="5765905" y="0"/>
          <a:ext cx="1697240" cy="697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endParaRPr lang="fr-FR" sz="1400" b="1" kern="1200" dirty="0">
            <a:solidFill>
              <a:schemeClr val="accent6">
                <a:lumMod val="75000"/>
              </a:schemeClr>
            </a:solidFill>
          </a:endParaRPr>
        </a:p>
        <a:p>
          <a:pPr marL="0" lvl="0" indent="0" algn="ctr" defTabSz="622300">
            <a:lnSpc>
              <a:spcPct val="90000"/>
            </a:lnSpc>
            <a:spcBef>
              <a:spcPct val="0"/>
            </a:spcBef>
            <a:spcAft>
              <a:spcPct val="35000"/>
            </a:spcAft>
            <a:buNone/>
          </a:pPr>
          <a:r>
            <a:rPr lang="fr-FR" sz="1400" b="1" kern="1200" dirty="0">
              <a:solidFill>
                <a:schemeClr val="accent6">
                  <a:lumMod val="75000"/>
                </a:schemeClr>
              </a:solidFill>
            </a:rPr>
            <a:t>Réception 31/03/2024</a:t>
          </a:r>
        </a:p>
      </dsp:txBody>
      <dsp:txXfrm>
        <a:off x="5765905" y="0"/>
        <a:ext cx="1697240" cy="697080"/>
      </dsp:txXfrm>
    </dsp:sp>
    <dsp:sp modelId="{46B1E872-AA33-4640-8B00-3C794AD042E6}">
      <dsp:nvSpPr>
        <dsp:cNvPr id="0" name=""/>
        <dsp:cNvSpPr/>
      </dsp:nvSpPr>
      <dsp:spPr>
        <a:xfrm>
          <a:off x="6489976" y="917266"/>
          <a:ext cx="246823" cy="246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F949A-CD87-4B8D-AA6F-D4B1BBB3750F}">
      <dsp:nvSpPr>
        <dsp:cNvPr id="0" name=""/>
        <dsp:cNvSpPr/>
      </dsp:nvSpPr>
      <dsp:spPr>
        <a:xfrm>
          <a:off x="0" y="1240274"/>
          <a:ext cx="5657242" cy="535164"/>
        </a:xfrm>
        <a:prstGeom prst="notchedRightArrow">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9B24FBA8-D7C1-4286-8006-D0E13FD515D5}">
      <dsp:nvSpPr>
        <dsp:cNvPr id="0" name=""/>
        <dsp:cNvSpPr/>
      </dsp:nvSpPr>
      <dsp:spPr>
        <a:xfrm>
          <a:off x="0" y="1366933"/>
          <a:ext cx="1551792" cy="76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endParaRPr lang="fr-FR" sz="1400" b="1" kern="1200" dirty="0"/>
        </a:p>
        <a:p>
          <a:pPr marL="0" lvl="0" indent="0" algn="ctr" defTabSz="622300">
            <a:lnSpc>
              <a:spcPct val="90000"/>
            </a:lnSpc>
            <a:spcBef>
              <a:spcPct val="0"/>
            </a:spcBef>
            <a:spcAft>
              <a:spcPct val="35000"/>
            </a:spcAft>
            <a:buNone/>
          </a:pPr>
          <a:endParaRPr lang="fr-FR" sz="1400" b="1" kern="1200" dirty="0"/>
        </a:p>
        <a:p>
          <a:pPr marL="0" lvl="0" indent="0" algn="ctr" defTabSz="622300">
            <a:lnSpc>
              <a:spcPct val="90000"/>
            </a:lnSpc>
            <a:spcBef>
              <a:spcPct val="0"/>
            </a:spcBef>
            <a:spcAft>
              <a:spcPct val="35000"/>
            </a:spcAft>
            <a:buNone/>
          </a:pPr>
          <a:endParaRPr lang="fr-FR" sz="1400" b="1" kern="1200" dirty="0"/>
        </a:p>
        <a:p>
          <a:pPr marL="0" lvl="0" indent="0" algn="ctr" defTabSz="622300">
            <a:lnSpc>
              <a:spcPct val="90000"/>
            </a:lnSpc>
            <a:spcBef>
              <a:spcPct val="0"/>
            </a:spcBef>
            <a:spcAft>
              <a:spcPct val="35000"/>
            </a:spcAft>
            <a:buNone/>
          </a:pPr>
          <a:r>
            <a:rPr lang="fr-FR" sz="1400" b="1" kern="1200" dirty="0"/>
            <a:t>1</a:t>
          </a:r>
          <a:r>
            <a:rPr lang="fr-FR" sz="1400" b="1" kern="1200" baseline="30000" dirty="0"/>
            <a:t>er</a:t>
          </a:r>
          <a:r>
            <a:rPr lang="fr-FR" sz="1400" b="1" kern="1200" dirty="0"/>
            <a:t> T 2023</a:t>
          </a:r>
        </a:p>
        <a:p>
          <a:pPr marL="0" lvl="0" indent="0" algn="ctr" defTabSz="622300">
            <a:lnSpc>
              <a:spcPct val="90000"/>
            </a:lnSpc>
            <a:spcBef>
              <a:spcPct val="0"/>
            </a:spcBef>
            <a:spcAft>
              <a:spcPct val="35000"/>
            </a:spcAft>
            <a:buNone/>
          </a:pPr>
          <a:r>
            <a:rPr lang="fr-FR" sz="1400" b="1" kern="1200" dirty="0"/>
            <a:t>Plan d’achat biomédical et logistique validé</a:t>
          </a:r>
        </a:p>
      </dsp:txBody>
      <dsp:txXfrm>
        <a:off x="0" y="1366933"/>
        <a:ext cx="1551792" cy="763315"/>
      </dsp:txXfrm>
    </dsp:sp>
    <dsp:sp modelId="{2640C476-739B-4197-922F-796D764D48FF}">
      <dsp:nvSpPr>
        <dsp:cNvPr id="0" name=""/>
        <dsp:cNvSpPr/>
      </dsp:nvSpPr>
      <dsp:spPr>
        <a:xfrm>
          <a:off x="0" y="1127429"/>
          <a:ext cx="228297" cy="228297"/>
        </a:xfrm>
        <a:prstGeom prst="ellips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614C44C-3478-4C1A-9479-2633FC143472}" type="datetimeFigureOut">
              <a:rPr lang="fr-FR" smtClean="0"/>
              <a:t>14/02/2023</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B34767E-4A81-4DDE-9A6E-DD4FBE81DCAE}" type="slidenum">
              <a:rPr lang="fr-FR" smtClean="0"/>
              <a:t>‹N°›</a:t>
            </a:fld>
            <a:endParaRPr lang="fr-FR"/>
          </a:p>
        </p:txBody>
      </p:sp>
    </p:spTree>
    <p:extLst>
      <p:ext uri="{BB962C8B-B14F-4D97-AF65-F5344CB8AC3E}">
        <p14:creationId xmlns:p14="http://schemas.microsoft.com/office/powerpoint/2010/main" val="380979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E978CB8-3407-4918-BB0E-897C5502D37B}" type="datetimeFigureOut">
              <a:rPr lang="fr-FR" smtClean="0"/>
              <a:t>14/02/2023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D1492B-093C-4BD3-92F2-7B494B9D5671}" type="slidenum">
              <a:rPr lang="fr-FR" smtClean="0"/>
              <a:t>‹N°›</a:t>
            </a:fld>
            <a:endParaRPr lang="fr-FR"/>
          </a:p>
        </p:txBody>
      </p:sp>
    </p:spTree>
    <p:extLst>
      <p:ext uri="{BB962C8B-B14F-4D97-AF65-F5344CB8AC3E}">
        <p14:creationId xmlns:p14="http://schemas.microsoft.com/office/powerpoint/2010/main" val="2587845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15616" y="2130425"/>
            <a:ext cx="7342584" cy="1082551"/>
          </a:xfrm>
          <a:prstGeom prst="rect">
            <a:avLst/>
          </a:prstGeom>
        </p:spPr>
        <p:txBody>
          <a:bodyPr/>
          <a:lstStyle>
            <a:lvl1pPr>
              <a:defRPr lang="fr-FR" sz="3000" kern="1200" dirty="0">
                <a:solidFill>
                  <a:schemeClr val="tx1"/>
                </a:solidFill>
                <a:latin typeface="+mn-lt"/>
                <a:ea typeface="+mj-ea"/>
                <a:cs typeface="+mj-cs"/>
              </a:defRPr>
            </a:lvl1pPr>
          </a:lstStyle>
          <a:p>
            <a:r>
              <a:rPr lang="fr-FR"/>
              <a:t>Modifiez le style du titre</a:t>
            </a:r>
            <a:endParaRPr lang="fr-FR" dirty="0"/>
          </a:p>
        </p:txBody>
      </p:sp>
      <p:sp>
        <p:nvSpPr>
          <p:cNvPr id="3" name="Sous-titre 2"/>
          <p:cNvSpPr>
            <a:spLocks noGrp="1"/>
          </p:cNvSpPr>
          <p:nvPr>
            <p:ph type="subTitle" idx="1"/>
          </p:nvPr>
        </p:nvSpPr>
        <p:spPr>
          <a:xfrm>
            <a:off x="1547664" y="3886200"/>
            <a:ext cx="6224736" cy="1752600"/>
          </a:xfrm>
          <a:prstGeom prst="rect">
            <a:avLst/>
          </a:prstGeom>
        </p:spPr>
        <p:txBody>
          <a:bodyPr/>
          <a:lstStyle>
            <a:lvl1pPr marL="0" indent="0" algn="ctr" defTabSz="914400" rtl="0" eaLnBrk="1" latinLnBrk="0" hangingPunct="1">
              <a:spcBef>
                <a:spcPct val="20000"/>
              </a:spcBef>
              <a:buFont typeface="Arial" pitchFamily="34" charset="0"/>
              <a:buNone/>
              <a:defRPr lang="fr-FR" sz="3200" kern="1200" dirty="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Tree>
    <p:extLst>
      <p:ext uri="{BB962C8B-B14F-4D97-AF65-F5344CB8AC3E}">
        <p14:creationId xmlns:p14="http://schemas.microsoft.com/office/powerpoint/2010/main" val="3141133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15616" y="2130425"/>
            <a:ext cx="7342584" cy="1082551"/>
          </a:xfrm>
          <a:prstGeom prst="rect">
            <a:avLst/>
          </a:prstGeom>
        </p:spPr>
        <p:txBody>
          <a:bodyPr/>
          <a:lstStyle>
            <a:lvl1pPr>
              <a:defRPr lang="fr-FR" sz="3000" kern="1200" dirty="0">
                <a:solidFill>
                  <a:schemeClr val="tx1"/>
                </a:solidFill>
                <a:latin typeface="+mn-lt"/>
                <a:ea typeface="+mj-ea"/>
                <a:cs typeface="+mj-cs"/>
              </a:defRPr>
            </a:lvl1pPr>
          </a:lstStyle>
          <a:p>
            <a:r>
              <a:rPr lang="fr-FR"/>
              <a:t>Modifiez le style du titre</a:t>
            </a:r>
            <a:endParaRPr lang="fr-FR" dirty="0"/>
          </a:p>
        </p:txBody>
      </p:sp>
      <p:sp>
        <p:nvSpPr>
          <p:cNvPr id="3" name="Sous-titre 2"/>
          <p:cNvSpPr>
            <a:spLocks noGrp="1"/>
          </p:cNvSpPr>
          <p:nvPr>
            <p:ph type="subTitle" idx="1"/>
          </p:nvPr>
        </p:nvSpPr>
        <p:spPr>
          <a:xfrm>
            <a:off x="1547664" y="3886200"/>
            <a:ext cx="6224736" cy="1752600"/>
          </a:xfrm>
          <a:prstGeom prst="rect">
            <a:avLst/>
          </a:prstGeom>
        </p:spPr>
        <p:txBody>
          <a:bodyPr/>
          <a:lstStyle>
            <a:lvl1pPr marL="0" indent="0" algn="ctr" defTabSz="914400" rtl="0" eaLnBrk="1" latinLnBrk="0" hangingPunct="1">
              <a:spcBef>
                <a:spcPct val="20000"/>
              </a:spcBef>
              <a:buFont typeface="Arial" pitchFamily="34" charset="0"/>
              <a:buNone/>
              <a:defRPr lang="fr-FR" sz="3200" kern="1200" dirty="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Tree>
    <p:extLst>
      <p:ext uri="{BB962C8B-B14F-4D97-AF65-F5344CB8AC3E}">
        <p14:creationId xmlns:p14="http://schemas.microsoft.com/office/powerpoint/2010/main" val="2695857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467544" y="1600200"/>
            <a:ext cx="8219256" cy="4525963"/>
          </a:xfrm>
          <a:prstGeom prst="rect">
            <a:avLst/>
          </a:prstGeom>
        </p:spPr>
        <p:txBody>
          <a:bodyPr/>
          <a:lstStyle>
            <a:lvl1pPr marL="457200" indent="-457200">
              <a:buClr>
                <a:srgbClr val="FF0000"/>
              </a:buClr>
              <a:buFont typeface="Wingdings" pitchFamily="2" charset="2"/>
              <a:buChar char="q"/>
              <a:defRPr/>
            </a:lvl1pPr>
          </a:lstStyle>
          <a:p>
            <a:pPr>
              <a:buClr>
                <a:srgbClr val="B5DDF7"/>
              </a:buClr>
              <a:buSzPct val="80000"/>
              <a:buFont typeface="Wingdings" pitchFamily="2" charset="2"/>
              <a:buChar char="v"/>
            </a:pPr>
            <a:endParaRPr lang="fr-FR" dirty="0"/>
          </a:p>
        </p:txBody>
      </p:sp>
    </p:spTree>
    <p:extLst>
      <p:ext uri="{BB962C8B-B14F-4D97-AF65-F5344CB8AC3E}">
        <p14:creationId xmlns:p14="http://schemas.microsoft.com/office/powerpoint/2010/main" val="262807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467544" y="1600200"/>
            <a:ext cx="8219256" cy="4525963"/>
          </a:xfrm>
          <a:prstGeom prst="rect">
            <a:avLst/>
          </a:prstGeom>
        </p:spPr>
        <p:txBody>
          <a:bodyPr/>
          <a:lstStyle>
            <a:lvl1pPr marL="457200" indent="-457200">
              <a:buClr>
                <a:srgbClr val="FF0000"/>
              </a:buClr>
              <a:buFont typeface="Wingdings" pitchFamily="2" charset="2"/>
              <a:buChar char="q"/>
              <a:defRPr/>
            </a:lvl1pPr>
          </a:lstStyle>
          <a:p>
            <a:pPr>
              <a:buClr>
                <a:srgbClr val="B5DDF7"/>
              </a:buClr>
              <a:buSzPct val="80000"/>
              <a:buFont typeface="Wingdings" pitchFamily="2" charset="2"/>
              <a:buChar char="v"/>
            </a:pPr>
            <a:endParaRPr lang="fr-FR" dirty="0"/>
          </a:p>
        </p:txBody>
      </p:sp>
    </p:spTree>
    <p:extLst>
      <p:ext uri="{BB962C8B-B14F-4D97-AF65-F5344CB8AC3E}">
        <p14:creationId xmlns:p14="http://schemas.microsoft.com/office/powerpoint/2010/main" val="131983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827584" y="1600200"/>
            <a:ext cx="7859216" cy="4525963"/>
          </a:xfrm>
          <a:prstGeom prst="rect">
            <a:avLst/>
          </a:prstGeom>
        </p:spPr>
        <p:txBody>
          <a:bodyPr/>
          <a:lstStyle>
            <a:lvl1pPr marL="457200" indent="-457200">
              <a:buClr>
                <a:srgbClr val="FF6600"/>
              </a:buClr>
              <a:buFont typeface="Arial" pitchFamily="34" charset="0"/>
              <a:buChar char="•"/>
              <a:defRPr/>
            </a:lvl1pPr>
          </a:lstStyle>
          <a:p>
            <a:pPr>
              <a:buClr>
                <a:srgbClr val="B5DDF7"/>
              </a:buClr>
              <a:buSzPct val="80000"/>
              <a:buFont typeface="Wingdings" pitchFamily="2" charset="2"/>
              <a:buChar char="v"/>
            </a:pPr>
            <a:endParaRPr lang="fr-FR" dirty="0"/>
          </a:p>
        </p:txBody>
      </p:sp>
    </p:spTree>
    <p:extLst>
      <p:ext uri="{BB962C8B-B14F-4D97-AF65-F5344CB8AC3E}">
        <p14:creationId xmlns:p14="http://schemas.microsoft.com/office/powerpoint/2010/main" val="376256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p:txBody>
      </p:sp>
    </p:spTree>
    <p:extLst>
      <p:ext uri="{BB962C8B-B14F-4D97-AF65-F5344CB8AC3E}">
        <p14:creationId xmlns:p14="http://schemas.microsoft.com/office/powerpoint/2010/main" val="427846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467544" y="1600200"/>
            <a:ext cx="8219256" cy="4525963"/>
          </a:xfrm>
          <a:prstGeom prst="rect">
            <a:avLst/>
          </a:prstGeom>
        </p:spPr>
        <p:txBody>
          <a:bodyPr/>
          <a:lstStyle>
            <a:lvl1pPr marL="457200" indent="-457200">
              <a:buClr>
                <a:srgbClr val="FF0000"/>
              </a:buClr>
              <a:buFont typeface="Wingdings" pitchFamily="2" charset="2"/>
              <a:buChar char="q"/>
              <a:defRPr/>
            </a:lvl1pPr>
          </a:lstStyle>
          <a:p>
            <a:pPr>
              <a:buClr>
                <a:srgbClr val="B5DDF7"/>
              </a:buClr>
              <a:buSzPct val="80000"/>
              <a:buFont typeface="Wingdings" pitchFamily="2" charset="2"/>
              <a:buChar char="v"/>
            </a:pPr>
            <a:endParaRPr lang="fr-FR" dirty="0"/>
          </a:p>
        </p:txBody>
      </p:sp>
    </p:spTree>
    <p:extLst>
      <p:ext uri="{BB962C8B-B14F-4D97-AF65-F5344CB8AC3E}">
        <p14:creationId xmlns:p14="http://schemas.microsoft.com/office/powerpoint/2010/main" val="113611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467544" y="1600200"/>
            <a:ext cx="8219256" cy="4525963"/>
          </a:xfrm>
          <a:prstGeom prst="rect">
            <a:avLst/>
          </a:prstGeom>
        </p:spPr>
        <p:txBody>
          <a:bodyPr/>
          <a:lstStyle>
            <a:lvl1pPr marL="457200" indent="-457200">
              <a:buClr>
                <a:srgbClr val="FF0000"/>
              </a:buClr>
              <a:buFont typeface="Wingdings" pitchFamily="2" charset="2"/>
              <a:buChar char="q"/>
              <a:defRPr/>
            </a:lvl1pPr>
          </a:lstStyle>
          <a:p>
            <a:pPr>
              <a:buClr>
                <a:srgbClr val="B5DDF7"/>
              </a:buClr>
              <a:buSzPct val="80000"/>
              <a:buFont typeface="Wingdings" pitchFamily="2" charset="2"/>
              <a:buChar char="v"/>
            </a:pPr>
            <a:endParaRPr lang="fr-FR" dirty="0"/>
          </a:p>
        </p:txBody>
      </p:sp>
    </p:spTree>
    <p:extLst>
      <p:ext uri="{BB962C8B-B14F-4D97-AF65-F5344CB8AC3E}">
        <p14:creationId xmlns:p14="http://schemas.microsoft.com/office/powerpoint/2010/main" val="194978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467544" y="1600200"/>
            <a:ext cx="8219256" cy="4525963"/>
          </a:xfrm>
          <a:prstGeom prst="rect">
            <a:avLst/>
          </a:prstGeom>
        </p:spPr>
        <p:txBody>
          <a:bodyPr/>
          <a:lstStyle>
            <a:lvl1pPr marL="457200" indent="-457200">
              <a:buClr>
                <a:srgbClr val="FF0000"/>
              </a:buClr>
              <a:buFont typeface="Wingdings" pitchFamily="2" charset="2"/>
              <a:buChar char="q"/>
              <a:defRPr/>
            </a:lvl1pPr>
          </a:lstStyle>
          <a:p>
            <a:pPr>
              <a:buClr>
                <a:srgbClr val="B5DDF7"/>
              </a:buClr>
              <a:buSzPct val="80000"/>
              <a:buFont typeface="Wingdings" pitchFamily="2" charset="2"/>
              <a:buChar char="v"/>
            </a:pPr>
            <a:endParaRPr lang="fr-FR" dirty="0"/>
          </a:p>
        </p:txBody>
      </p:sp>
    </p:spTree>
    <p:extLst>
      <p:ext uri="{BB962C8B-B14F-4D97-AF65-F5344CB8AC3E}">
        <p14:creationId xmlns:p14="http://schemas.microsoft.com/office/powerpoint/2010/main" val="337841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467544" y="1600200"/>
            <a:ext cx="8219256" cy="4525963"/>
          </a:xfrm>
          <a:prstGeom prst="rect">
            <a:avLst/>
          </a:prstGeom>
        </p:spPr>
        <p:txBody>
          <a:bodyPr/>
          <a:lstStyle>
            <a:lvl1pPr marL="457200" indent="-457200">
              <a:buClr>
                <a:srgbClr val="FF0000"/>
              </a:buClr>
              <a:buFont typeface="Wingdings" pitchFamily="2" charset="2"/>
              <a:buChar char="q"/>
              <a:defRPr/>
            </a:lvl1pPr>
          </a:lstStyle>
          <a:p>
            <a:pPr>
              <a:buClr>
                <a:srgbClr val="B5DDF7"/>
              </a:buClr>
              <a:buSzPct val="80000"/>
              <a:buFont typeface="Wingdings" pitchFamily="2" charset="2"/>
              <a:buChar char="v"/>
            </a:pPr>
            <a:endParaRPr lang="fr-FR" dirty="0"/>
          </a:p>
        </p:txBody>
      </p:sp>
    </p:spTree>
    <p:extLst>
      <p:ext uri="{BB962C8B-B14F-4D97-AF65-F5344CB8AC3E}">
        <p14:creationId xmlns:p14="http://schemas.microsoft.com/office/powerpoint/2010/main" val="405407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467544" y="1600200"/>
            <a:ext cx="8219256" cy="4525963"/>
          </a:xfrm>
          <a:prstGeom prst="rect">
            <a:avLst/>
          </a:prstGeom>
        </p:spPr>
        <p:txBody>
          <a:bodyPr/>
          <a:lstStyle>
            <a:lvl1pPr marL="457200" indent="-457200">
              <a:buClr>
                <a:srgbClr val="FF0000"/>
              </a:buClr>
              <a:buFont typeface="Wingdings" pitchFamily="2" charset="2"/>
              <a:buChar char="q"/>
              <a:defRPr/>
            </a:lvl1pPr>
          </a:lstStyle>
          <a:p>
            <a:pPr>
              <a:buClr>
                <a:srgbClr val="B5DDF7"/>
              </a:buClr>
              <a:buSzPct val="80000"/>
              <a:buFont typeface="Wingdings" pitchFamily="2" charset="2"/>
              <a:buChar char="v"/>
            </a:pPr>
            <a:endParaRPr lang="fr-FR" dirty="0"/>
          </a:p>
        </p:txBody>
      </p:sp>
    </p:spTree>
    <p:extLst>
      <p:ext uri="{BB962C8B-B14F-4D97-AF65-F5344CB8AC3E}">
        <p14:creationId xmlns:p14="http://schemas.microsoft.com/office/powerpoint/2010/main" val="732536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descr="bulles PNG.png"/>
          <p:cNvPicPr>
            <a:picLocks noChangeAspect="1"/>
          </p:cNvPicPr>
          <p:nvPr/>
        </p:nvPicPr>
        <p:blipFill>
          <a:blip r:embed="rId3" cstate="print"/>
          <a:stretch>
            <a:fillRect/>
          </a:stretch>
        </p:blipFill>
        <p:spPr>
          <a:xfrm>
            <a:off x="611560" y="188640"/>
            <a:ext cx="1718372" cy="1512168"/>
          </a:xfrm>
          <a:prstGeom prst="rect">
            <a:avLst/>
          </a:prstGeom>
        </p:spPr>
      </p:pic>
      <p:sp>
        <p:nvSpPr>
          <p:cNvPr id="9" name="Rectangle 8"/>
          <p:cNvSpPr/>
          <p:nvPr/>
        </p:nvSpPr>
        <p:spPr>
          <a:xfrm>
            <a:off x="0" y="0"/>
            <a:ext cx="395536" cy="68580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67544" y="2808312"/>
            <a:ext cx="288032" cy="404968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827584" y="4365104"/>
            <a:ext cx="216024" cy="2492896"/>
          </a:xfrm>
          <a:prstGeom prst="rect">
            <a:avLst/>
          </a:prstGeom>
          <a:solidFill>
            <a:srgbClr val="B5DD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rot="16200000">
            <a:off x="-2425116" y="3861628"/>
            <a:ext cx="5328593" cy="430887"/>
          </a:xfrm>
          <a:prstGeom prst="rect">
            <a:avLst/>
          </a:prstGeom>
          <a:noFill/>
        </p:spPr>
        <p:txBody>
          <a:bodyPr wrap="square" rtlCol="0">
            <a:spAutoFit/>
          </a:bodyPr>
          <a:lstStyle/>
          <a:p>
            <a:r>
              <a:rPr lang="fr-FR" sz="2200" b="1">
                <a:solidFill>
                  <a:schemeClr val="bg1"/>
                </a:solidFill>
              </a:rPr>
              <a:t>Groupe  </a:t>
            </a:r>
            <a:r>
              <a:rPr lang="fr-FR" sz="2200" b="1" dirty="0">
                <a:solidFill>
                  <a:schemeClr val="bg1"/>
                </a:solidFill>
              </a:rPr>
              <a:t>Hospitalier  Nord-Essonne</a:t>
            </a:r>
          </a:p>
        </p:txBody>
      </p:sp>
      <p:sp>
        <p:nvSpPr>
          <p:cNvPr id="13" name="ZoneTexte 12"/>
          <p:cNvSpPr txBox="1"/>
          <p:nvPr/>
        </p:nvSpPr>
        <p:spPr>
          <a:xfrm rot="16200000">
            <a:off x="-1261997" y="4684494"/>
            <a:ext cx="3744417" cy="369332"/>
          </a:xfrm>
          <a:prstGeom prst="rect">
            <a:avLst/>
          </a:prstGeom>
          <a:noFill/>
        </p:spPr>
        <p:txBody>
          <a:bodyPr wrap="square" rtlCol="0">
            <a:spAutoFit/>
          </a:bodyPr>
          <a:lstStyle/>
          <a:p>
            <a:r>
              <a:rPr lang="fr-FR" b="1" dirty="0" err="1">
                <a:solidFill>
                  <a:schemeClr val="bg1"/>
                </a:solidFill>
              </a:rPr>
              <a:t>Juvisy</a:t>
            </a:r>
            <a:r>
              <a:rPr lang="fr-FR" b="1" dirty="0">
                <a:solidFill>
                  <a:schemeClr val="bg1"/>
                </a:solidFill>
              </a:rPr>
              <a:t> – Longjumeau - Orsay</a:t>
            </a:r>
          </a:p>
        </p:txBody>
      </p:sp>
    </p:spTree>
    <p:extLst>
      <p:ext uri="{BB962C8B-B14F-4D97-AF65-F5344CB8AC3E}">
        <p14:creationId xmlns:p14="http://schemas.microsoft.com/office/powerpoint/2010/main" val="2287938305"/>
      </p:ext>
    </p:extLst>
  </p:cSld>
  <p:clrMap bg1="lt1" tx1="dk1" bg2="lt2" tx2="dk2" accent1="accent1" accent2="accent2" accent3="accent3" accent4="accent4" accent5="accent5" accent6="accent6" hlink="hlink" folHlink="folHlink"/>
  <p:sldLayoutIdLst>
    <p:sldLayoutId id="2147483695"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descr="bulles PNG.png"/>
          <p:cNvPicPr>
            <a:picLocks noChangeAspect="1"/>
          </p:cNvPicPr>
          <p:nvPr/>
        </p:nvPicPr>
        <p:blipFill>
          <a:blip r:embed="rId3" cstate="print"/>
          <a:stretch>
            <a:fillRect/>
          </a:stretch>
        </p:blipFill>
        <p:spPr>
          <a:xfrm>
            <a:off x="611560" y="188640"/>
            <a:ext cx="1718372" cy="1512168"/>
          </a:xfrm>
          <a:prstGeom prst="rect">
            <a:avLst/>
          </a:prstGeom>
        </p:spPr>
      </p:pic>
      <p:sp>
        <p:nvSpPr>
          <p:cNvPr id="9" name="Rectangle 8"/>
          <p:cNvSpPr/>
          <p:nvPr/>
        </p:nvSpPr>
        <p:spPr>
          <a:xfrm>
            <a:off x="0" y="0"/>
            <a:ext cx="395536" cy="68580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67544" y="2808312"/>
            <a:ext cx="288032" cy="404968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827584" y="4365104"/>
            <a:ext cx="216024" cy="2492896"/>
          </a:xfrm>
          <a:prstGeom prst="rect">
            <a:avLst/>
          </a:prstGeom>
          <a:solidFill>
            <a:srgbClr val="B5DD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rot="16200000">
            <a:off x="-2425116" y="3861628"/>
            <a:ext cx="5328593" cy="430887"/>
          </a:xfrm>
          <a:prstGeom prst="rect">
            <a:avLst/>
          </a:prstGeom>
          <a:noFill/>
        </p:spPr>
        <p:txBody>
          <a:bodyPr wrap="square" rtlCol="0">
            <a:spAutoFit/>
          </a:bodyPr>
          <a:lstStyle/>
          <a:p>
            <a:r>
              <a:rPr lang="fr-FR" sz="2200" b="1">
                <a:solidFill>
                  <a:schemeClr val="bg1"/>
                </a:solidFill>
              </a:rPr>
              <a:t>Groupe  </a:t>
            </a:r>
            <a:r>
              <a:rPr lang="fr-FR" sz="2200" b="1" dirty="0">
                <a:solidFill>
                  <a:schemeClr val="bg1"/>
                </a:solidFill>
              </a:rPr>
              <a:t>Hospitalier  Nord-Essonne</a:t>
            </a:r>
          </a:p>
        </p:txBody>
      </p:sp>
      <p:sp>
        <p:nvSpPr>
          <p:cNvPr id="13" name="ZoneTexte 12"/>
          <p:cNvSpPr txBox="1"/>
          <p:nvPr/>
        </p:nvSpPr>
        <p:spPr>
          <a:xfrm rot="16200000">
            <a:off x="-1261997" y="4684494"/>
            <a:ext cx="3744417" cy="369332"/>
          </a:xfrm>
          <a:prstGeom prst="rect">
            <a:avLst/>
          </a:prstGeom>
          <a:noFill/>
        </p:spPr>
        <p:txBody>
          <a:bodyPr wrap="square" rtlCol="0">
            <a:spAutoFit/>
          </a:bodyPr>
          <a:lstStyle/>
          <a:p>
            <a:r>
              <a:rPr lang="fr-FR" b="1" dirty="0" err="1">
                <a:solidFill>
                  <a:schemeClr val="bg1"/>
                </a:solidFill>
              </a:rPr>
              <a:t>Juvisy</a:t>
            </a:r>
            <a:r>
              <a:rPr lang="fr-FR" b="1" dirty="0">
                <a:solidFill>
                  <a:schemeClr val="bg1"/>
                </a:solidFill>
              </a:rPr>
              <a:t> – Longjumeau - Orsay</a:t>
            </a:r>
          </a:p>
        </p:txBody>
      </p:sp>
    </p:spTree>
    <p:extLst>
      <p:ext uri="{BB962C8B-B14F-4D97-AF65-F5344CB8AC3E}">
        <p14:creationId xmlns:p14="http://schemas.microsoft.com/office/powerpoint/2010/main" val="4208706105"/>
      </p:ext>
    </p:extLst>
  </p:cSld>
  <p:clrMap bg1="lt1" tx1="dk1" bg2="lt2" tx2="dk2" accent1="accent1" accent2="accent2" accent3="accent3" accent4="accent4" accent5="accent5" accent6="accent6" hlink="hlink" folHlink="folHlink"/>
  <p:sldLayoutIdLst>
    <p:sldLayoutId id="2147483723"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ZoneTexte 7"/>
          <p:cNvSpPr txBox="1"/>
          <p:nvPr/>
        </p:nvSpPr>
        <p:spPr>
          <a:xfrm>
            <a:off x="8676456" y="6381328"/>
            <a:ext cx="360040" cy="492443"/>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379B0E-5DBD-4997-8420-8D21A7E69838}" type="slidenum">
              <a:rPr kumimoji="0" lang="fr-FR" sz="13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200" b="1" i="0" u="none" strike="noStrike" kern="1200" cap="none" spc="0" normalizeH="0" baseline="0" noProof="0" dirty="0">
              <a:ln>
                <a:noFill/>
              </a:ln>
              <a:solidFill>
                <a:srgbClr val="002060"/>
              </a:solidFill>
              <a:effectLst/>
              <a:uLnTx/>
              <a:uFillTx/>
              <a:latin typeface="Calibri"/>
              <a:ea typeface="+mn-ea"/>
              <a:cs typeface="+mn-cs"/>
            </a:endParaRPr>
          </a:p>
        </p:txBody>
      </p:sp>
      <p:sp>
        <p:nvSpPr>
          <p:cNvPr id="9" name="Rectangle 8"/>
          <p:cNvSpPr/>
          <p:nvPr/>
        </p:nvSpPr>
        <p:spPr>
          <a:xfrm>
            <a:off x="0" y="0"/>
            <a:ext cx="251520" cy="68580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38575140"/>
      </p:ext>
    </p:extLst>
  </p:cSld>
  <p:clrMap bg1="lt1" tx1="dk1" bg2="lt2" tx2="dk2" accent1="accent1" accent2="accent2" accent3="accent3" accent4="accent4" accent5="accent5" accent6="accent6" hlink="hlink" folHlink="folHlink"/>
  <p:sldLayoutIdLst>
    <p:sldLayoutId id="2147483726"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Wingdings" pitchFamily="2" charset="2"/>
        <a:buChar char="q"/>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66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B5DDF7"/>
        </a:buClr>
        <a:buFont typeface="Wingdings" pitchFamily="2" charset="2"/>
        <a:buChar char="v"/>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ZoneTexte 7"/>
          <p:cNvSpPr txBox="1"/>
          <p:nvPr/>
        </p:nvSpPr>
        <p:spPr>
          <a:xfrm>
            <a:off x="8676456" y="6381328"/>
            <a:ext cx="360040" cy="492443"/>
          </a:xfrm>
          <a:prstGeom prst="rect">
            <a:avLst/>
          </a:prstGeom>
          <a:solidFill>
            <a:srgbClr val="002060"/>
          </a:solidFill>
        </p:spPr>
        <p:txBody>
          <a:bodyPr wrap="square" rtlCol="0">
            <a:spAutoFit/>
          </a:bodyPr>
          <a:lstStyle/>
          <a:p>
            <a:fld id="{C8379B0E-5DBD-4997-8420-8D21A7E69838}" type="slidenum">
              <a:rPr lang="fr-FR" sz="1300" b="1" smtClean="0">
                <a:solidFill>
                  <a:schemeClr val="bg1"/>
                </a:solidFill>
              </a:rPr>
              <a:t>‹N°›</a:t>
            </a:fld>
            <a:endParaRPr lang="fr-FR" sz="1200" b="1" dirty="0">
              <a:solidFill>
                <a:srgbClr val="002060"/>
              </a:solidFill>
            </a:endParaRPr>
          </a:p>
        </p:txBody>
      </p:sp>
      <p:sp>
        <p:nvSpPr>
          <p:cNvPr id="9" name="Rectangle 8"/>
          <p:cNvSpPr/>
          <p:nvPr/>
        </p:nvSpPr>
        <p:spPr>
          <a:xfrm>
            <a:off x="0" y="0"/>
            <a:ext cx="251520" cy="68580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7672622"/>
      </p:ext>
    </p:extLst>
  </p:cSld>
  <p:clrMap bg1="lt1" tx1="dk1" bg2="lt2" tx2="dk2" accent1="accent1" accent2="accent2" accent3="accent3" accent4="accent4" accent5="accent5" accent6="accent6" hlink="hlink" folHlink="folHlink"/>
  <p:sldLayoutIdLst>
    <p:sldLayoutId id="2147483688"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Wingdings" pitchFamily="2" charset="2"/>
        <a:buChar char="q"/>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66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B5DDF7"/>
        </a:buClr>
        <a:buFont typeface="Wingdings" pitchFamily="2" charset="2"/>
        <a:buChar char="v"/>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99592" y="1600200"/>
            <a:ext cx="7787208"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3"/>
            <a:r>
              <a:rPr lang="fr-FR" dirty="0"/>
              <a:t>Troisième niveau</a:t>
            </a:r>
          </a:p>
          <a:p>
            <a:pPr lvl="4"/>
            <a:r>
              <a:rPr lang="fr-FR" dirty="0"/>
              <a:t>Quatrième niveau</a:t>
            </a:r>
          </a:p>
        </p:txBody>
      </p:sp>
      <p:sp>
        <p:nvSpPr>
          <p:cNvPr id="7" name="Rectangle 6"/>
          <p:cNvSpPr/>
          <p:nvPr/>
        </p:nvSpPr>
        <p:spPr>
          <a:xfrm>
            <a:off x="323528" y="2808312"/>
            <a:ext cx="216024" cy="404968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8676456" y="6381328"/>
            <a:ext cx="360040" cy="492443"/>
          </a:xfrm>
          <a:prstGeom prst="rect">
            <a:avLst/>
          </a:prstGeom>
          <a:solidFill>
            <a:srgbClr val="002060"/>
          </a:solidFill>
        </p:spPr>
        <p:txBody>
          <a:bodyPr wrap="square" rtlCol="0">
            <a:spAutoFit/>
          </a:bodyPr>
          <a:lstStyle/>
          <a:p>
            <a:fld id="{C8379B0E-5DBD-4997-8420-8D21A7E69838}" type="slidenum">
              <a:rPr lang="fr-FR" sz="1300" b="1" smtClean="0">
                <a:solidFill>
                  <a:schemeClr val="bg1"/>
                </a:solidFill>
              </a:rPr>
              <a:t>‹N°›</a:t>
            </a:fld>
            <a:endParaRPr lang="fr-FR" sz="1200" b="1" dirty="0">
              <a:solidFill>
                <a:srgbClr val="002060"/>
              </a:solidFill>
            </a:endParaRPr>
          </a:p>
        </p:txBody>
      </p:sp>
    </p:spTree>
    <p:extLst>
      <p:ext uri="{BB962C8B-B14F-4D97-AF65-F5344CB8AC3E}">
        <p14:creationId xmlns:p14="http://schemas.microsoft.com/office/powerpoint/2010/main" val="3129360868"/>
      </p:ext>
    </p:extLst>
  </p:cSld>
  <p:clrMap bg1="lt1" tx1="dk1" bg2="lt2" tx2="dk2" accent1="accent1" accent2="accent2" accent3="accent3" accent4="accent4" accent5="accent5" accent6="accent6" hlink="hlink" folHlink="folHlink"/>
  <p:sldLayoutIdLst>
    <p:sldLayoutId id="2147483689"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660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B5DDF7"/>
        </a:buClr>
        <a:buFont typeface="Wingdings" pitchFamily="2" charset="2"/>
        <a:buChar char="v"/>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99592" y="1600200"/>
            <a:ext cx="7787208"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Quatrième niveau</a:t>
            </a:r>
          </a:p>
          <a:p>
            <a:pPr lvl="2"/>
            <a:r>
              <a:rPr lang="fr-FR" dirty="0"/>
              <a:t>Cinquième niveau</a:t>
            </a:r>
          </a:p>
        </p:txBody>
      </p:sp>
      <p:sp>
        <p:nvSpPr>
          <p:cNvPr id="8" name="Rectangle 7"/>
          <p:cNvSpPr/>
          <p:nvPr/>
        </p:nvSpPr>
        <p:spPr>
          <a:xfrm>
            <a:off x="611560" y="4365104"/>
            <a:ext cx="216024" cy="2492896"/>
          </a:xfrm>
          <a:prstGeom prst="rect">
            <a:avLst/>
          </a:prstGeom>
          <a:solidFill>
            <a:srgbClr val="B5DD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8676456" y="6381328"/>
            <a:ext cx="360040" cy="492443"/>
          </a:xfrm>
          <a:prstGeom prst="rect">
            <a:avLst/>
          </a:prstGeom>
          <a:solidFill>
            <a:srgbClr val="002060"/>
          </a:solidFill>
        </p:spPr>
        <p:txBody>
          <a:bodyPr wrap="square" rtlCol="0">
            <a:spAutoFit/>
          </a:bodyPr>
          <a:lstStyle/>
          <a:p>
            <a:fld id="{C8379B0E-5DBD-4997-8420-8D21A7E69838}" type="slidenum">
              <a:rPr lang="fr-FR" sz="1300" b="1" smtClean="0">
                <a:solidFill>
                  <a:schemeClr val="bg1"/>
                </a:solidFill>
              </a:rPr>
              <a:t>‹N°›</a:t>
            </a:fld>
            <a:endParaRPr lang="fr-FR" sz="1200" b="1" dirty="0">
              <a:solidFill>
                <a:srgbClr val="002060"/>
              </a:solidFill>
            </a:endParaRPr>
          </a:p>
        </p:txBody>
      </p:sp>
    </p:spTree>
    <p:extLst>
      <p:ext uri="{BB962C8B-B14F-4D97-AF65-F5344CB8AC3E}">
        <p14:creationId xmlns:p14="http://schemas.microsoft.com/office/powerpoint/2010/main" val="2659777041"/>
      </p:ext>
    </p:extLst>
  </p:cSld>
  <p:clrMap bg1="lt1" tx1="dk1" bg2="lt2" tx2="dk2" accent1="accent1" accent2="accent2" accent3="accent3" accent4="accent4" accent5="accent5" accent6="accent6" hlink="hlink" folHlink="folHlink"/>
  <p:sldLayoutIdLst>
    <p:sldLayoutId id="2147483693"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B5DDF7"/>
        </a:buClr>
        <a:buFont typeface="Wingdings" pitchFamily="2" charset="2"/>
        <a:buChar char="v"/>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ZoneTexte 7"/>
          <p:cNvSpPr txBox="1"/>
          <p:nvPr/>
        </p:nvSpPr>
        <p:spPr>
          <a:xfrm>
            <a:off x="8676456" y="6381328"/>
            <a:ext cx="360040" cy="492443"/>
          </a:xfrm>
          <a:prstGeom prst="rect">
            <a:avLst/>
          </a:prstGeom>
          <a:solidFill>
            <a:srgbClr val="002060"/>
          </a:solidFill>
        </p:spPr>
        <p:txBody>
          <a:bodyPr wrap="square" rtlCol="0">
            <a:spAutoFit/>
          </a:bodyPr>
          <a:lstStyle/>
          <a:p>
            <a:fld id="{C8379B0E-5DBD-4997-8420-8D21A7E69838}" type="slidenum">
              <a:rPr lang="fr-FR" sz="1300" b="1" smtClean="0">
                <a:solidFill>
                  <a:prstClr val="white"/>
                </a:solidFill>
              </a:rPr>
              <a:pPr/>
              <a:t>‹N°›</a:t>
            </a:fld>
            <a:endParaRPr lang="fr-FR" sz="1200" b="1" dirty="0">
              <a:solidFill>
                <a:srgbClr val="002060"/>
              </a:solidFill>
            </a:endParaRPr>
          </a:p>
        </p:txBody>
      </p:sp>
      <p:sp>
        <p:nvSpPr>
          <p:cNvPr id="9" name="Rectangle 8"/>
          <p:cNvSpPr/>
          <p:nvPr/>
        </p:nvSpPr>
        <p:spPr>
          <a:xfrm>
            <a:off x="0" y="0"/>
            <a:ext cx="251520" cy="68580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2694104247"/>
      </p:ext>
    </p:extLst>
  </p:cSld>
  <p:clrMap bg1="lt1" tx1="dk1" bg2="lt2" tx2="dk2" accent1="accent1" accent2="accent2" accent3="accent3" accent4="accent4" accent5="accent5" accent6="accent6" hlink="hlink" folHlink="folHlink"/>
  <p:sldLayoutIdLst>
    <p:sldLayoutId id="2147483697"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Wingdings" pitchFamily="2" charset="2"/>
        <a:buChar char="q"/>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66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B5DDF7"/>
        </a:buClr>
        <a:buFont typeface="Wingdings" pitchFamily="2" charset="2"/>
        <a:buChar char="v"/>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ZoneTexte 7"/>
          <p:cNvSpPr txBox="1"/>
          <p:nvPr/>
        </p:nvSpPr>
        <p:spPr>
          <a:xfrm>
            <a:off x="8676456" y="6381328"/>
            <a:ext cx="360040" cy="492443"/>
          </a:xfrm>
          <a:prstGeom prst="rect">
            <a:avLst/>
          </a:prstGeom>
          <a:solidFill>
            <a:srgbClr val="002060"/>
          </a:solidFill>
        </p:spPr>
        <p:txBody>
          <a:bodyPr wrap="square" rtlCol="0">
            <a:spAutoFit/>
          </a:bodyPr>
          <a:lstStyle/>
          <a:p>
            <a:fld id="{C8379B0E-5DBD-4997-8420-8D21A7E69838}" type="slidenum">
              <a:rPr lang="fr-FR" sz="1300" b="1" smtClean="0">
                <a:solidFill>
                  <a:prstClr val="white"/>
                </a:solidFill>
              </a:rPr>
              <a:pPr/>
              <a:t>‹N°›</a:t>
            </a:fld>
            <a:endParaRPr lang="fr-FR" sz="1200" b="1" dirty="0">
              <a:solidFill>
                <a:srgbClr val="002060"/>
              </a:solidFill>
            </a:endParaRPr>
          </a:p>
        </p:txBody>
      </p:sp>
      <p:sp>
        <p:nvSpPr>
          <p:cNvPr id="9" name="Rectangle 8"/>
          <p:cNvSpPr/>
          <p:nvPr/>
        </p:nvSpPr>
        <p:spPr>
          <a:xfrm>
            <a:off x="0" y="0"/>
            <a:ext cx="251520" cy="68580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204865538"/>
      </p:ext>
    </p:extLst>
  </p:cSld>
  <p:clrMap bg1="lt1" tx1="dk1" bg2="lt2" tx2="dk2" accent1="accent1" accent2="accent2" accent3="accent3" accent4="accent4" accent5="accent5" accent6="accent6" hlink="hlink" folHlink="folHlink"/>
  <p:sldLayoutIdLst>
    <p:sldLayoutId id="2147483700"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Wingdings" pitchFamily="2" charset="2"/>
        <a:buChar char="q"/>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66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B5DDF7"/>
        </a:buClr>
        <a:buFont typeface="Wingdings" pitchFamily="2" charset="2"/>
        <a:buChar char="v"/>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ZoneTexte 7"/>
          <p:cNvSpPr txBox="1"/>
          <p:nvPr/>
        </p:nvSpPr>
        <p:spPr>
          <a:xfrm>
            <a:off x="8676456" y="6381328"/>
            <a:ext cx="360040" cy="492443"/>
          </a:xfrm>
          <a:prstGeom prst="rect">
            <a:avLst/>
          </a:prstGeom>
          <a:solidFill>
            <a:srgbClr val="002060"/>
          </a:solidFill>
        </p:spPr>
        <p:txBody>
          <a:bodyPr wrap="square" rtlCol="0">
            <a:spAutoFit/>
          </a:bodyPr>
          <a:lstStyle/>
          <a:p>
            <a:fld id="{C8379B0E-5DBD-4997-8420-8D21A7E69838}" type="slidenum">
              <a:rPr lang="fr-FR" sz="1300" b="1" smtClean="0">
                <a:solidFill>
                  <a:prstClr val="white"/>
                </a:solidFill>
              </a:rPr>
              <a:pPr/>
              <a:t>‹N°›</a:t>
            </a:fld>
            <a:endParaRPr lang="fr-FR" sz="1200" b="1" dirty="0">
              <a:solidFill>
                <a:srgbClr val="002060"/>
              </a:solidFill>
            </a:endParaRPr>
          </a:p>
        </p:txBody>
      </p:sp>
      <p:sp>
        <p:nvSpPr>
          <p:cNvPr id="9" name="Rectangle 8"/>
          <p:cNvSpPr/>
          <p:nvPr/>
        </p:nvSpPr>
        <p:spPr>
          <a:xfrm>
            <a:off x="0" y="0"/>
            <a:ext cx="251520" cy="68580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127562203"/>
      </p:ext>
    </p:extLst>
  </p:cSld>
  <p:clrMap bg1="lt1" tx1="dk1" bg2="lt2" tx2="dk2" accent1="accent1" accent2="accent2" accent3="accent3" accent4="accent4" accent5="accent5" accent6="accent6" hlink="hlink" folHlink="folHlink"/>
  <p:sldLayoutIdLst>
    <p:sldLayoutId id="2147483703"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Wingdings" pitchFamily="2" charset="2"/>
        <a:buChar char="q"/>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66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B5DDF7"/>
        </a:buClr>
        <a:buFont typeface="Wingdings" pitchFamily="2" charset="2"/>
        <a:buChar char="v"/>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ZoneTexte 7"/>
          <p:cNvSpPr txBox="1"/>
          <p:nvPr/>
        </p:nvSpPr>
        <p:spPr>
          <a:xfrm>
            <a:off x="8676456" y="6381328"/>
            <a:ext cx="360040" cy="492443"/>
          </a:xfrm>
          <a:prstGeom prst="rect">
            <a:avLst/>
          </a:prstGeom>
          <a:solidFill>
            <a:srgbClr val="002060"/>
          </a:solidFill>
        </p:spPr>
        <p:txBody>
          <a:bodyPr wrap="square" rtlCol="0">
            <a:spAutoFit/>
          </a:bodyPr>
          <a:lstStyle/>
          <a:p>
            <a:fld id="{C8379B0E-5DBD-4997-8420-8D21A7E69838}" type="slidenum">
              <a:rPr lang="fr-FR" sz="1300" b="1" smtClean="0">
                <a:solidFill>
                  <a:prstClr val="white"/>
                </a:solidFill>
              </a:rPr>
              <a:pPr/>
              <a:t>‹N°›</a:t>
            </a:fld>
            <a:endParaRPr lang="fr-FR" sz="1200" b="1" dirty="0">
              <a:solidFill>
                <a:srgbClr val="002060"/>
              </a:solidFill>
            </a:endParaRPr>
          </a:p>
        </p:txBody>
      </p:sp>
      <p:sp>
        <p:nvSpPr>
          <p:cNvPr id="9" name="Rectangle 8"/>
          <p:cNvSpPr/>
          <p:nvPr/>
        </p:nvSpPr>
        <p:spPr>
          <a:xfrm>
            <a:off x="0" y="0"/>
            <a:ext cx="251520" cy="68580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52766088"/>
      </p:ext>
    </p:extLst>
  </p:cSld>
  <p:clrMap bg1="lt1" tx1="dk1" bg2="lt2" tx2="dk2" accent1="accent1" accent2="accent2" accent3="accent3" accent4="accent4" accent5="accent5" accent6="accent6" hlink="hlink" folHlink="folHlink"/>
  <p:sldLayoutIdLst>
    <p:sldLayoutId id="2147483705"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Wingdings" pitchFamily="2" charset="2"/>
        <a:buChar char="q"/>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66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B5DDF7"/>
        </a:buClr>
        <a:buFont typeface="Wingdings" pitchFamily="2" charset="2"/>
        <a:buChar char="v"/>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ZoneTexte 7"/>
          <p:cNvSpPr txBox="1"/>
          <p:nvPr/>
        </p:nvSpPr>
        <p:spPr>
          <a:xfrm>
            <a:off x="8676456" y="6381328"/>
            <a:ext cx="360040" cy="492443"/>
          </a:xfrm>
          <a:prstGeom prst="rect">
            <a:avLst/>
          </a:prstGeom>
          <a:solidFill>
            <a:srgbClr val="002060"/>
          </a:solidFill>
        </p:spPr>
        <p:txBody>
          <a:bodyPr wrap="square" rtlCol="0">
            <a:spAutoFit/>
          </a:bodyPr>
          <a:lstStyle/>
          <a:p>
            <a:fld id="{C8379B0E-5DBD-4997-8420-8D21A7E69838}" type="slidenum">
              <a:rPr lang="fr-FR" sz="1300" b="1" smtClean="0">
                <a:solidFill>
                  <a:schemeClr val="bg1"/>
                </a:solidFill>
              </a:rPr>
              <a:t>‹N°›</a:t>
            </a:fld>
            <a:endParaRPr lang="fr-FR" sz="1200" b="1" dirty="0">
              <a:solidFill>
                <a:srgbClr val="002060"/>
              </a:solidFill>
            </a:endParaRPr>
          </a:p>
        </p:txBody>
      </p:sp>
      <p:sp>
        <p:nvSpPr>
          <p:cNvPr id="9" name="Rectangle 8"/>
          <p:cNvSpPr/>
          <p:nvPr/>
        </p:nvSpPr>
        <p:spPr>
          <a:xfrm>
            <a:off x="0" y="0"/>
            <a:ext cx="251520" cy="68580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89921917"/>
      </p:ext>
    </p:extLst>
  </p:cSld>
  <p:clrMap bg1="lt1" tx1="dk1" bg2="lt2" tx2="dk2" accent1="accent1" accent2="accent2" accent3="accent3" accent4="accent4" accent5="accent5" accent6="accent6" hlink="hlink" folHlink="folHlink"/>
  <p:sldLayoutIdLst>
    <p:sldLayoutId id="2147483708"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Wingdings" pitchFamily="2" charset="2"/>
        <a:buChar char="q"/>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66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B5DDF7"/>
        </a:buClr>
        <a:buFont typeface="Wingdings" pitchFamily="2" charset="2"/>
        <a:buChar char="v"/>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32010" t="-1" r="2011" b="11552"/>
          <a:stretch/>
        </p:blipFill>
        <p:spPr>
          <a:xfrm>
            <a:off x="0" y="0"/>
            <a:ext cx="9144000" cy="6851253"/>
          </a:xfrm>
          <a:prstGeom prst="rect">
            <a:avLst/>
          </a:prstGeom>
        </p:spPr>
      </p:pic>
      <p:sp>
        <p:nvSpPr>
          <p:cNvPr id="5" name="ZoneTexte 4"/>
          <p:cNvSpPr txBox="1"/>
          <p:nvPr/>
        </p:nvSpPr>
        <p:spPr>
          <a:xfrm>
            <a:off x="395536" y="1628800"/>
            <a:ext cx="7596336" cy="584775"/>
          </a:xfrm>
          <a:prstGeom prst="rect">
            <a:avLst/>
          </a:prstGeom>
          <a:noFill/>
        </p:spPr>
        <p:txBody>
          <a:bodyPr wrap="square" rtlCol="0">
            <a:spAutoFit/>
          </a:bodyPr>
          <a:lstStyle/>
          <a:p>
            <a:pPr algn="ctr"/>
            <a:r>
              <a:rPr lang="fr-FR" sz="3200" b="1" dirty="0"/>
              <a:t>PROJET HOPITAL PARIS SACLAY</a:t>
            </a:r>
          </a:p>
        </p:txBody>
      </p:sp>
      <p:grpSp>
        <p:nvGrpSpPr>
          <p:cNvPr id="13" name="Groupe 12">
            <a:extLst>
              <a:ext uri="{FF2B5EF4-FFF2-40B4-BE49-F238E27FC236}">
                <a16:creationId xmlns:a16="http://schemas.microsoft.com/office/drawing/2014/main" id="{A46C724C-F0A3-47AA-A905-53765C696E34}"/>
              </a:ext>
            </a:extLst>
          </p:cNvPr>
          <p:cNvGrpSpPr/>
          <p:nvPr/>
        </p:nvGrpSpPr>
        <p:grpSpPr>
          <a:xfrm>
            <a:off x="0" y="1711"/>
            <a:ext cx="3491880" cy="1483073"/>
            <a:chOff x="0" y="1711"/>
            <a:chExt cx="3491880" cy="1483073"/>
          </a:xfrm>
        </p:grpSpPr>
        <p:sp>
          <p:nvSpPr>
            <p:cNvPr id="7" name="Rectangle 6">
              <a:extLst>
                <a:ext uri="{FF2B5EF4-FFF2-40B4-BE49-F238E27FC236}">
                  <a16:creationId xmlns:a16="http://schemas.microsoft.com/office/drawing/2014/main" id="{4A42F7FE-326B-4FC0-B782-BCCCC428053E}"/>
                </a:ext>
              </a:extLst>
            </p:cNvPr>
            <p:cNvSpPr/>
            <p:nvPr/>
          </p:nvSpPr>
          <p:spPr>
            <a:xfrm>
              <a:off x="0" y="6747"/>
              <a:ext cx="3491880" cy="1478037"/>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85ABB52D-CC64-4F47-8CD0-BD9008454F13}"/>
                </a:ext>
              </a:extLst>
            </p:cNvPr>
            <p:cNvPicPr/>
            <p:nvPr/>
          </p:nvPicPr>
          <p:blipFill>
            <a:blip r:embed="rId3">
              <a:extLst>
                <a:ext uri="{28A0092B-C50C-407E-A947-70E740481C1C}">
                  <a14:useLocalDpi xmlns:a14="http://schemas.microsoft.com/office/drawing/2010/main" val="0"/>
                </a:ext>
              </a:extLst>
            </a:blip>
            <a:stretch>
              <a:fillRect/>
            </a:stretch>
          </p:blipFill>
          <p:spPr>
            <a:xfrm>
              <a:off x="0" y="1711"/>
              <a:ext cx="2913438" cy="1256483"/>
            </a:xfrm>
            <a:prstGeom prst="rect">
              <a:avLst/>
            </a:prstGeom>
            <a:ln>
              <a:solidFill>
                <a:schemeClr val="bg1"/>
              </a:solidFill>
            </a:ln>
          </p:spPr>
        </p:pic>
      </p:grpSp>
    </p:spTree>
    <p:extLst>
      <p:ext uri="{BB962C8B-B14F-4D97-AF65-F5344CB8AC3E}">
        <p14:creationId xmlns:p14="http://schemas.microsoft.com/office/powerpoint/2010/main" val="3720843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D223B3-961A-42B5-B375-5A83C3C508E6}"/>
              </a:ext>
            </a:extLst>
          </p:cNvPr>
          <p:cNvSpPr>
            <a:spLocks noGrp="1"/>
          </p:cNvSpPr>
          <p:nvPr>
            <p:ph type="title"/>
          </p:nvPr>
        </p:nvSpPr>
        <p:spPr>
          <a:xfrm>
            <a:off x="457200" y="274638"/>
            <a:ext cx="8229600" cy="457199"/>
          </a:xfrm>
        </p:spPr>
        <p:txBody>
          <a:bodyPr>
            <a:normAutofit fontScale="90000"/>
          </a:bodyPr>
          <a:lstStyle/>
          <a:p>
            <a:r>
              <a:rPr lang="fr-FR" dirty="0"/>
              <a:t>S’assurer du soutien externe</a:t>
            </a:r>
          </a:p>
        </p:txBody>
      </p:sp>
      <p:sp>
        <p:nvSpPr>
          <p:cNvPr id="3" name="Espace réservé du contenu 2">
            <a:extLst>
              <a:ext uri="{FF2B5EF4-FFF2-40B4-BE49-F238E27FC236}">
                <a16:creationId xmlns:a16="http://schemas.microsoft.com/office/drawing/2014/main" id="{233D3F4D-8294-4CEB-A942-01CA1A15F293}"/>
              </a:ext>
            </a:extLst>
          </p:cNvPr>
          <p:cNvSpPr>
            <a:spLocks noGrp="1"/>
          </p:cNvSpPr>
          <p:nvPr>
            <p:ph idx="1"/>
          </p:nvPr>
        </p:nvSpPr>
        <p:spPr>
          <a:xfrm>
            <a:off x="395536" y="980728"/>
            <a:ext cx="8568952" cy="5688632"/>
          </a:xfrm>
        </p:spPr>
        <p:txBody>
          <a:bodyPr>
            <a:normAutofit fontScale="92500" lnSpcReduction="20000"/>
          </a:bodyPr>
          <a:lstStyle/>
          <a:p>
            <a:r>
              <a:rPr lang="fr-FR" sz="2600" dirty="0"/>
              <a:t>Agence Régionale de Santé : </a:t>
            </a:r>
          </a:p>
          <a:p>
            <a:pPr lvl="1" algn="just">
              <a:buFontTx/>
              <a:buChar char="-"/>
            </a:pPr>
            <a:r>
              <a:rPr lang="fr-FR" sz="2200" dirty="0"/>
              <a:t>Associer l’inspection de la pharmacie dès le début des études ;</a:t>
            </a:r>
          </a:p>
          <a:p>
            <a:pPr lvl="1" algn="just">
              <a:buFontTx/>
              <a:buChar char="-"/>
            </a:pPr>
            <a:r>
              <a:rPr lang="fr-FR" sz="2200" dirty="0" err="1"/>
              <a:t>Reporting</a:t>
            </a:r>
            <a:r>
              <a:rPr lang="fr-FR" sz="2200" dirty="0"/>
              <a:t> régulier avant toute évolution et sans attendre les RPI ;</a:t>
            </a:r>
          </a:p>
          <a:p>
            <a:pPr lvl="1" algn="just">
              <a:buFontTx/>
              <a:buChar char="-"/>
            </a:pPr>
            <a:r>
              <a:rPr lang="fr-FR" sz="2200" dirty="0"/>
              <a:t>Suivi des évolutions programmatiques, notamment liées à la crise sanitaire ; </a:t>
            </a:r>
          </a:p>
          <a:p>
            <a:pPr lvl="1" algn="just">
              <a:buFontTx/>
              <a:buChar char="-"/>
            </a:pPr>
            <a:r>
              <a:rPr lang="fr-FR" sz="2200" dirty="0"/>
              <a:t>Implication forte et importante : levée des emprunts, accompagnement projet, soutien financier (opportunité des plans Ségur).</a:t>
            </a:r>
          </a:p>
          <a:p>
            <a:pPr algn="just">
              <a:buFontTx/>
              <a:buChar char="-"/>
            </a:pPr>
            <a:endParaRPr lang="fr-FR" sz="2200" dirty="0"/>
          </a:p>
          <a:p>
            <a:pPr algn="just"/>
            <a:r>
              <a:rPr lang="fr-FR" sz="2600" dirty="0"/>
              <a:t>COPIL réunissant les acteurs institutionnels et politiques concernés, piloté par le sous-préfet :</a:t>
            </a:r>
          </a:p>
          <a:p>
            <a:pPr lvl="1" algn="just">
              <a:buFontTx/>
              <a:buChar char="-"/>
            </a:pPr>
            <a:r>
              <a:rPr lang="fr-FR" sz="2200" dirty="0"/>
              <a:t>Nécessité d’une mobilisation des acteurs / partenaires du projet dans le cadre d’une ZAC : sous-préfecture pour instruction du permis (et des PCM), établissement aménageur, commissariat à l’énergie atomique (projet partenarial limitrophe), IDF Mobilités, mairies, … </a:t>
            </a:r>
          </a:p>
          <a:p>
            <a:pPr algn="just">
              <a:buFont typeface="Arial" panose="020B0604020202020204" pitchFamily="34" charset="0"/>
              <a:buChar char="•"/>
            </a:pPr>
            <a:endParaRPr lang="fr-FR" sz="2200" dirty="0"/>
          </a:p>
          <a:p>
            <a:pPr algn="just"/>
            <a:r>
              <a:rPr lang="fr-FR" sz="2600" dirty="0"/>
              <a:t>Spécificité du travail conjoint avec un aménageur : </a:t>
            </a:r>
          </a:p>
          <a:p>
            <a:pPr lvl="1" algn="just">
              <a:buFontTx/>
              <a:buChar char="-"/>
            </a:pPr>
            <a:r>
              <a:rPr lang="fr-FR" sz="2200" dirty="0"/>
              <a:t>processus d’acculturation réciproque / nécessité d’une très grande fluidité dans les échanges / vigilance sur les calendriers des opérations en interface.</a:t>
            </a:r>
          </a:p>
        </p:txBody>
      </p:sp>
    </p:spTree>
    <p:extLst>
      <p:ext uri="{BB962C8B-B14F-4D97-AF65-F5344CB8AC3E}">
        <p14:creationId xmlns:p14="http://schemas.microsoft.com/office/powerpoint/2010/main" val="3444287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FA1184-1AF4-4C10-92B3-59A2F8FA6DEE}"/>
              </a:ext>
            </a:extLst>
          </p:cNvPr>
          <p:cNvSpPr>
            <a:spLocks noGrp="1"/>
          </p:cNvSpPr>
          <p:nvPr>
            <p:ph type="title"/>
          </p:nvPr>
        </p:nvSpPr>
        <p:spPr>
          <a:xfrm>
            <a:off x="457200" y="2857500"/>
            <a:ext cx="8229600" cy="1143000"/>
          </a:xfrm>
        </p:spPr>
        <p:txBody>
          <a:bodyPr/>
          <a:lstStyle/>
          <a:p>
            <a:r>
              <a:rPr lang="fr-FR" dirty="0"/>
              <a:t>Gestion de la phase d’études</a:t>
            </a:r>
          </a:p>
        </p:txBody>
      </p:sp>
    </p:spTree>
    <p:extLst>
      <p:ext uri="{BB962C8B-B14F-4D97-AF65-F5344CB8AC3E}">
        <p14:creationId xmlns:p14="http://schemas.microsoft.com/office/powerpoint/2010/main" val="707911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038448-7314-4FCE-9905-1E76C13EA6DE}"/>
              </a:ext>
            </a:extLst>
          </p:cNvPr>
          <p:cNvSpPr>
            <a:spLocks noGrp="1"/>
          </p:cNvSpPr>
          <p:nvPr>
            <p:ph type="title"/>
          </p:nvPr>
        </p:nvSpPr>
        <p:spPr>
          <a:xfrm>
            <a:off x="457200" y="274638"/>
            <a:ext cx="8229600" cy="850106"/>
          </a:xfrm>
        </p:spPr>
        <p:txBody>
          <a:bodyPr>
            <a:normAutofit/>
          </a:bodyPr>
          <a:lstStyle/>
          <a:p>
            <a:pPr algn="ctr"/>
            <a:r>
              <a:rPr lang="fr-FR" sz="4000" dirty="0"/>
              <a:t>Pilotage du projet</a:t>
            </a:r>
          </a:p>
        </p:txBody>
      </p:sp>
      <p:sp>
        <p:nvSpPr>
          <p:cNvPr id="3" name="Espace réservé du contenu 2">
            <a:extLst>
              <a:ext uri="{FF2B5EF4-FFF2-40B4-BE49-F238E27FC236}">
                <a16:creationId xmlns:a16="http://schemas.microsoft.com/office/drawing/2014/main" id="{04BA287B-26DD-40BF-ACC7-2A4EB5AAA535}"/>
              </a:ext>
            </a:extLst>
          </p:cNvPr>
          <p:cNvSpPr>
            <a:spLocks noGrp="1"/>
          </p:cNvSpPr>
          <p:nvPr>
            <p:ph idx="1"/>
          </p:nvPr>
        </p:nvSpPr>
        <p:spPr>
          <a:xfrm>
            <a:off x="457200" y="1238118"/>
            <a:ext cx="8496944" cy="5386610"/>
          </a:xfrm>
        </p:spPr>
        <p:txBody>
          <a:bodyPr>
            <a:noAutofit/>
          </a:bodyPr>
          <a:lstStyle/>
          <a:p>
            <a:r>
              <a:rPr lang="fr-FR" sz="2400" dirty="0"/>
              <a:t>Organisation interne :</a:t>
            </a:r>
          </a:p>
          <a:p>
            <a:pPr lvl="1" algn="just">
              <a:lnSpc>
                <a:spcPct val="80000"/>
              </a:lnSpc>
              <a:buFontTx/>
              <a:buChar char="-"/>
            </a:pPr>
            <a:r>
              <a:rPr lang="fr-FR" sz="2000" dirty="0"/>
              <a:t>Référents médicaux et soignants par secteur chargés eux-mêmes d’animer la communauté de leurs pairs ;</a:t>
            </a:r>
          </a:p>
          <a:p>
            <a:pPr lvl="1" algn="just">
              <a:lnSpc>
                <a:spcPct val="80000"/>
              </a:lnSpc>
              <a:buFontTx/>
              <a:buChar char="-"/>
            </a:pPr>
            <a:r>
              <a:rPr lang="fr-FR" sz="2000" dirty="0"/>
              <a:t>Groupe projet interne : ingénieurs logistique, biomédical, technique, SI coordonnés par le directeur référent projet en lien direct ;</a:t>
            </a:r>
          </a:p>
          <a:p>
            <a:pPr lvl="1" algn="just">
              <a:lnSpc>
                <a:spcPct val="80000"/>
              </a:lnSpc>
              <a:buFontTx/>
              <a:buChar char="-"/>
            </a:pPr>
            <a:r>
              <a:rPr lang="fr-FR" sz="2000" dirty="0"/>
              <a:t>Groupement ATMO : compétences projet, technique, maintenance et juridique;</a:t>
            </a:r>
          </a:p>
          <a:p>
            <a:pPr lvl="1" algn="just">
              <a:lnSpc>
                <a:spcPct val="80000"/>
              </a:lnSpc>
              <a:buFont typeface="Wingdings" panose="05000000000000000000" pitchFamily="2" charset="2"/>
              <a:buChar char="Ø"/>
            </a:pPr>
            <a:r>
              <a:rPr lang="fr-FR" sz="2000" b="1" dirty="0"/>
              <a:t>Pilotage resserré et centralisé justifié, en période de crise sanitaire, pour garantir le respect du calendrier</a:t>
            </a:r>
          </a:p>
          <a:p>
            <a:pPr marL="0" indent="0">
              <a:buNone/>
            </a:pPr>
            <a:endParaRPr lang="fr-FR" sz="2400" dirty="0"/>
          </a:p>
          <a:p>
            <a:r>
              <a:rPr lang="fr-FR" sz="2400" dirty="0"/>
              <a:t>Pour la partie technique et maintenance : intérêt majeur de continuer avec ATMO rédacteur du programme </a:t>
            </a:r>
          </a:p>
          <a:p>
            <a:pPr lvl="1" algn="just">
              <a:lnSpc>
                <a:spcPct val="80000"/>
              </a:lnSpc>
              <a:buFont typeface="Wingdings" panose="05000000000000000000" pitchFamily="2" charset="2"/>
              <a:buChar char="Ø"/>
            </a:pPr>
            <a:r>
              <a:rPr lang="fr-FR" sz="2000" b="1" dirty="0"/>
              <a:t>De l’attribution du marché à la livraison : stabilité des acteurs du groupe projet, de l’ATMO et, le plus possible, des pilotes médicaux et soignants.</a:t>
            </a:r>
          </a:p>
          <a:p>
            <a:endParaRPr lang="fr-FR" sz="2400" dirty="0"/>
          </a:p>
          <a:p>
            <a:endParaRPr lang="fr-FR" sz="2400" dirty="0"/>
          </a:p>
          <a:p>
            <a:pPr>
              <a:buFontTx/>
              <a:buChar char="-"/>
            </a:pPr>
            <a:endParaRPr lang="fr-FR" sz="2400" dirty="0"/>
          </a:p>
        </p:txBody>
      </p:sp>
    </p:spTree>
    <p:extLst>
      <p:ext uri="{BB962C8B-B14F-4D97-AF65-F5344CB8AC3E}">
        <p14:creationId xmlns:p14="http://schemas.microsoft.com/office/powerpoint/2010/main" val="317725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68926-523B-4882-B188-82C0F009EDE3}"/>
              </a:ext>
            </a:extLst>
          </p:cNvPr>
          <p:cNvSpPr>
            <a:spLocks noGrp="1"/>
          </p:cNvSpPr>
          <p:nvPr>
            <p:ph type="title"/>
          </p:nvPr>
        </p:nvSpPr>
        <p:spPr>
          <a:xfrm>
            <a:off x="457200" y="274638"/>
            <a:ext cx="8229600" cy="994122"/>
          </a:xfrm>
        </p:spPr>
        <p:txBody>
          <a:bodyPr>
            <a:normAutofit fontScale="90000"/>
          </a:bodyPr>
          <a:lstStyle/>
          <a:p>
            <a:r>
              <a:rPr lang="fr-FR" dirty="0"/>
              <a:t>Interactions avec</a:t>
            </a:r>
            <a:br>
              <a:rPr lang="fr-FR" dirty="0"/>
            </a:br>
            <a:r>
              <a:rPr lang="fr-FR" dirty="0"/>
              <a:t>la communauté hospitalière</a:t>
            </a:r>
          </a:p>
        </p:txBody>
      </p:sp>
      <p:sp>
        <p:nvSpPr>
          <p:cNvPr id="3" name="Espace réservé du contenu 2">
            <a:extLst>
              <a:ext uri="{FF2B5EF4-FFF2-40B4-BE49-F238E27FC236}">
                <a16:creationId xmlns:a16="http://schemas.microsoft.com/office/drawing/2014/main" id="{D9AC43A2-33F5-4BEA-9D38-F4960D5E749E}"/>
              </a:ext>
            </a:extLst>
          </p:cNvPr>
          <p:cNvSpPr>
            <a:spLocks noGrp="1"/>
          </p:cNvSpPr>
          <p:nvPr>
            <p:ph idx="1"/>
          </p:nvPr>
        </p:nvSpPr>
        <p:spPr>
          <a:xfrm>
            <a:off x="467544" y="1484784"/>
            <a:ext cx="8219256" cy="5256584"/>
          </a:xfrm>
        </p:spPr>
        <p:txBody>
          <a:bodyPr>
            <a:noAutofit/>
          </a:bodyPr>
          <a:lstStyle/>
          <a:p>
            <a:pPr algn="just"/>
            <a:r>
              <a:rPr lang="fr-FR" sz="2400" dirty="0"/>
              <a:t>Implication des référents médicaux et soignants pour validation des plans architecturaux </a:t>
            </a:r>
          </a:p>
          <a:p>
            <a:pPr lvl="1">
              <a:buFontTx/>
              <a:buChar char="-"/>
            </a:pPr>
            <a:r>
              <a:rPr lang="fr-FR" sz="2000" dirty="0"/>
              <a:t>Complexité de l’exercice pendant la crise sanitaire ;</a:t>
            </a:r>
          </a:p>
          <a:p>
            <a:pPr lvl="1">
              <a:buFontTx/>
              <a:buChar char="-"/>
            </a:pPr>
            <a:r>
              <a:rPr lang="fr-FR" sz="2000" dirty="0"/>
              <a:t>Evolution des projets médicaux , retour d’expérience crise sanitaire.</a:t>
            </a:r>
          </a:p>
          <a:p>
            <a:pPr marL="0" indent="0">
              <a:buNone/>
            </a:pPr>
            <a:endParaRPr lang="fr-FR" sz="1400" dirty="0"/>
          </a:p>
          <a:p>
            <a:r>
              <a:rPr lang="fr-FR" sz="2400" dirty="0"/>
              <a:t>Importance du travail sur les micro-implications techniques</a:t>
            </a:r>
          </a:p>
          <a:p>
            <a:pPr lvl="1">
              <a:buFontTx/>
              <a:buChar char="-"/>
            </a:pPr>
            <a:r>
              <a:rPr lang="fr-FR" sz="2000" dirty="0"/>
              <a:t>Permettre aux utilisateurs de se projeter sur des plans et l’ergonomie des locaux ;</a:t>
            </a:r>
          </a:p>
          <a:p>
            <a:pPr lvl="1">
              <a:buFontTx/>
              <a:buChar char="-"/>
            </a:pPr>
            <a:r>
              <a:rPr lang="fr-FR" sz="2000" dirty="0"/>
              <a:t>Associer les architectes à une mission parfois perçue comme surtout technique ;</a:t>
            </a:r>
          </a:p>
          <a:p>
            <a:pPr lvl="1">
              <a:buFontTx/>
              <a:buChar char="-"/>
            </a:pPr>
            <a:r>
              <a:rPr lang="fr-FR" sz="2000" dirty="0"/>
              <a:t>Evoluer vers des outils de simulation numérique (maquette BIM) pour appropriation par les utilisateurs;</a:t>
            </a:r>
          </a:p>
          <a:p>
            <a:pPr lvl="1">
              <a:buFontTx/>
              <a:buChar char="-"/>
            </a:pPr>
            <a:r>
              <a:rPr lang="fr-FR" sz="2000" dirty="0"/>
              <a:t>Définir très précisément le processus de validation des micro-implantations dans le dossier marché avec implication forte de la MOE.  </a:t>
            </a:r>
          </a:p>
        </p:txBody>
      </p:sp>
    </p:spTree>
    <p:extLst>
      <p:ext uri="{BB962C8B-B14F-4D97-AF65-F5344CB8AC3E}">
        <p14:creationId xmlns:p14="http://schemas.microsoft.com/office/powerpoint/2010/main" val="54459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509E27-71EC-4FF0-ACAB-29FE8787B557}"/>
              </a:ext>
            </a:extLst>
          </p:cNvPr>
          <p:cNvSpPr>
            <a:spLocks noGrp="1"/>
          </p:cNvSpPr>
          <p:nvPr>
            <p:ph type="title"/>
          </p:nvPr>
        </p:nvSpPr>
        <p:spPr>
          <a:xfrm>
            <a:off x="457200" y="274638"/>
            <a:ext cx="8229600" cy="706090"/>
          </a:xfrm>
        </p:spPr>
        <p:txBody>
          <a:bodyPr>
            <a:normAutofit fontScale="90000"/>
          </a:bodyPr>
          <a:lstStyle/>
          <a:p>
            <a:r>
              <a:rPr lang="fr-FR" dirty="0"/>
              <a:t>Sécuriser les choix structurants</a:t>
            </a:r>
          </a:p>
        </p:txBody>
      </p:sp>
      <p:sp>
        <p:nvSpPr>
          <p:cNvPr id="3" name="Espace réservé du contenu 2">
            <a:extLst>
              <a:ext uri="{FF2B5EF4-FFF2-40B4-BE49-F238E27FC236}">
                <a16:creationId xmlns:a16="http://schemas.microsoft.com/office/drawing/2014/main" id="{9076ECBC-162B-4F59-93BF-B1723A55432E}"/>
              </a:ext>
            </a:extLst>
          </p:cNvPr>
          <p:cNvSpPr>
            <a:spLocks noGrp="1"/>
          </p:cNvSpPr>
          <p:nvPr>
            <p:ph idx="1"/>
          </p:nvPr>
        </p:nvSpPr>
        <p:spPr>
          <a:xfrm>
            <a:off x="295982" y="1110754"/>
            <a:ext cx="8820472" cy="5472608"/>
          </a:xfrm>
        </p:spPr>
        <p:txBody>
          <a:bodyPr>
            <a:normAutofit lnSpcReduction="10000"/>
          </a:bodyPr>
          <a:lstStyle/>
          <a:p>
            <a:pPr algn="just"/>
            <a:r>
              <a:rPr lang="fr-FR" sz="2400" dirty="0"/>
              <a:t>Les enjeux de la phase PRO : rédaction des CCTP, établissement du tableau des écarts avec le programme = nouveau point de départ contractuel pour la suite</a:t>
            </a:r>
          </a:p>
          <a:p>
            <a:pPr lvl="1">
              <a:buFont typeface="Wingdings" panose="05000000000000000000" pitchFamily="2" charset="2"/>
              <a:buChar char="Ø"/>
            </a:pPr>
            <a:r>
              <a:rPr lang="fr-FR" sz="2000" b="1" dirty="0"/>
              <a:t>Tenter de repousser le moins possible les sujets structurants à la phase EXE</a:t>
            </a:r>
          </a:p>
          <a:p>
            <a:pPr lvl="1">
              <a:buFont typeface="Wingdings" panose="05000000000000000000" pitchFamily="2" charset="2"/>
              <a:buChar char="Ø"/>
            </a:pPr>
            <a:r>
              <a:rPr lang="fr-FR" sz="2000" b="1" dirty="0"/>
              <a:t>De l’intérêt de la présence des sous-traitants techniques (CFO,CVCD) dès le début des études  </a:t>
            </a:r>
          </a:p>
          <a:p>
            <a:pPr marL="0" indent="0">
              <a:buNone/>
            </a:pPr>
            <a:endParaRPr lang="fr-FR" sz="1800" dirty="0"/>
          </a:p>
          <a:p>
            <a:pPr algn="just"/>
            <a:r>
              <a:rPr lang="fr-FR" sz="2400" dirty="0"/>
              <a:t>Sécuriser les éléments qui seront validés en Exécution (EXE) en intégrant au PRO la liste et le calendrier pour les échantillons et les équipements </a:t>
            </a:r>
          </a:p>
          <a:p>
            <a:endParaRPr lang="fr-FR" sz="1800" dirty="0"/>
          </a:p>
          <a:p>
            <a:pPr algn="just"/>
            <a:r>
              <a:rPr lang="fr-FR" sz="2400" dirty="0"/>
              <a:t>Prioriser au maximum la gestion des FTM (fiches de travaux modificatifs) lors de la phase des études </a:t>
            </a:r>
          </a:p>
          <a:p>
            <a:pPr lvl="1">
              <a:buFont typeface="Wingdings" panose="05000000000000000000" pitchFamily="2" charset="2"/>
              <a:buChar char="Ø"/>
            </a:pPr>
            <a:r>
              <a:rPr lang="fr-FR" sz="2000" b="1" dirty="0"/>
              <a:t>Contenir les FTM intervenant à cette phase par risque de déstabilisation forte de l’organisation du chantier</a:t>
            </a:r>
          </a:p>
        </p:txBody>
      </p:sp>
    </p:spTree>
    <p:extLst>
      <p:ext uri="{BB962C8B-B14F-4D97-AF65-F5344CB8AC3E}">
        <p14:creationId xmlns:p14="http://schemas.microsoft.com/office/powerpoint/2010/main" val="2996303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FA1184-1AF4-4C10-92B3-59A2F8FA6DEE}"/>
              </a:ext>
            </a:extLst>
          </p:cNvPr>
          <p:cNvSpPr>
            <a:spLocks noGrp="1"/>
          </p:cNvSpPr>
          <p:nvPr>
            <p:ph type="title"/>
          </p:nvPr>
        </p:nvSpPr>
        <p:spPr>
          <a:xfrm>
            <a:off x="457200" y="2857500"/>
            <a:ext cx="8229600" cy="1143000"/>
          </a:xfrm>
        </p:spPr>
        <p:txBody>
          <a:bodyPr>
            <a:noAutofit/>
          </a:bodyPr>
          <a:lstStyle/>
          <a:p>
            <a:r>
              <a:rPr lang="fr-FR" dirty="0"/>
              <a:t>Le suivi de chantier</a:t>
            </a:r>
            <a:br>
              <a:rPr lang="fr-FR" dirty="0"/>
            </a:br>
            <a:r>
              <a:rPr lang="fr-FR" dirty="0"/>
              <a:t>Phase EXE</a:t>
            </a:r>
          </a:p>
        </p:txBody>
      </p:sp>
    </p:spTree>
    <p:extLst>
      <p:ext uri="{BB962C8B-B14F-4D97-AF65-F5344CB8AC3E}">
        <p14:creationId xmlns:p14="http://schemas.microsoft.com/office/powerpoint/2010/main" val="112467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0918DF-74B6-412B-8704-2D77FA15EDE0}"/>
              </a:ext>
            </a:extLst>
          </p:cNvPr>
          <p:cNvSpPr>
            <a:spLocks noGrp="1"/>
          </p:cNvSpPr>
          <p:nvPr>
            <p:ph type="title"/>
          </p:nvPr>
        </p:nvSpPr>
        <p:spPr>
          <a:xfrm>
            <a:off x="457200" y="274638"/>
            <a:ext cx="8229600" cy="639761"/>
          </a:xfrm>
        </p:spPr>
        <p:txBody>
          <a:bodyPr>
            <a:normAutofit fontScale="90000"/>
          </a:bodyPr>
          <a:lstStyle/>
          <a:p>
            <a:r>
              <a:rPr lang="fr-FR" dirty="0"/>
              <a:t>Proximité et réactivité</a:t>
            </a:r>
          </a:p>
        </p:txBody>
      </p:sp>
      <p:sp>
        <p:nvSpPr>
          <p:cNvPr id="3" name="Espace réservé du contenu 2">
            <a:extLst>
              <a:ext uri="{FF2B5EF4-FFF2-40B4-BE49-F238E27FC236}">
                <a16:creationId xmlns:a16="http://schemas.microsoft.com/office/drawing/2014/main" id="{BAE3716E-39B8-41B1-A87A-CBF66CBC71D2}"/>
              </a:ext>
            </a:extLst>
          </p:cNvPr>
          <p:cNvSpPr>
            <a:spLocks noGrp="1"/>
          </p:cNvSpPr>
          <p:nvPr>
            <p:ph idx="1"/>
          </p:nvPr>
        </p:nvSpPr>
        <p:spPr>
          <a:xfrm>
            <a:off x="457200" y="1124744"/>
            <a:ext cx="8507288" cy="5179714"/>
          </a:xfrm>
        </p:spPr>
        <p:txBody>
          <a:bodyPr>
            <a:noAutofit/>
          </a:bodyPr>
          <a:lstStyle/>
          <a:p>
            <a:r>
              <a:rPr lang="fr-FR" sz="2400" dirty="0"/>
              <a:t>Gestion du changement avec de nouveaux acteurs dans les équipes du mandataire et de la MOE: </a:t>
            </a:r>
          </a:p>
          <a:p>
            <a:pPr lvl="1" algn="just">
              <a:buFontTx/>
              <a:buChar char="-"/>
            </a:pPr>
            <a:r>
              <a:rPr lang="fr-FR" sz="2000" dirty="0"/>
              <a:t>Rôle clef de la MOE interne du mandataire ;</a:t>
            </a:r>
          </a:p>
          <a:p>
            <a:pPr lvl="1" algn="just">
              <a:buFontTx/>
              <a:buChar char="-"/>
            </a:pPr>
            <a:r>
              <a:rPr lang="fr-FR" sz="2000" dirty="0"/>
              <a:t>Visibilité des calendriers de validation auprès des utilisateurs: témoins physiques, témoins virtuels, synthèse 6 faces;</a:t>
            </a:r>
          </a:p>
          <a:p>
            <a:pPr lvl="1" algn="just">
              <a:buFontTx/>
              <a:buChar char="-"/>
            </a:pPr>
            <a:r>
              <a:rPr lang="fr-FR" sz="2000" dirty="0"/>
              <a:t>Réactivité interne pour réponse au groupement : se positionner aussi comme accompagnant le groupement pour le respect du projet et de son calendrier – surtout dans le cadre d’instruction des FTM ;</a:t>
            </a:r>
          </a:p>
          <a:p>
            <a:pPr lvl="1" algn="just">
              <a:buFontTx/>
              <a:buChar char="-"/>
            </a:pPr>
            <a:r>
              <a:rPr lang="fr-FR" sz="2000" dirty="0"/>
              <a:t>Implication de l’exploitant , membre du groupement et allié de la MOA ;</a:t>
            </a:r>
          </a:p>
          <a:p>
            <a:pPr lvl="1" algn="just">
              <a:buFontTx/>
              <a:buChar char="-"/>
            </a:pPr>
            <a:r>
              <a:rPr lang="fr-FR" sz="2000" dirty="0"/>
              <a:t>Calendrier contractuel à reprendre pour intégrer dans le détail les sous-projets (SI, biomed,…) permettant la mise en service ;</a:t>
            </a:r>
          </a:p>
          <a:p>
            <a:pPr lvl="1" algn="just">
              <a:buFontTx/>
              <a:buChar char="-"/>
            </a:pPr>
            <a:r>
              <a:rPr lang="fr-FR" sz="2000" dirty="0"/>
              <a:t>Vigilance sur le cloisonnement courant fort / courant faible qui peut être inadapté aux besoins réels des SI modernes ;</a:t>
            </a:r>
          </a:p>
          <a:p>
            <a:pPr lvl="1" algn="just">
              <a:buFontTx/>
              <a:buChar char="-"/>
            </a:pPr>
            <a:r>
              <a:rPr lang="fr-FR" sz="2000" dirty="0"/>
              <a:t>Préparation des OPR (Opérations Préalables à la Réception) 6 mois avant leur démarrage.</a:t>
            </a:r>
          </a:p>
          <a:p>
            <a:pPr>
              <a:buFontTx/>
              <a:buChar char="-"/>
            </a:pPr>
            <a:endParaRPr lang="fr-FR" sz="2000" dirty="0"/>
          </a:p>
          <a:p>
            <a:pPr>
              <a:buFontTx/>
              <a:buChar char="-"/>
            </a:pPr>
            <a:endParaRPr lang="fr-FR" sz="2400" dirty="0"/>
          </a:p>
        </p:txBody>
      </p:sp>
    </p:spTree>
    <p:extLst>
      <p:ext uri="{BB962C8B-B14F-4D97-AF65-F5344CB8AC3E}">
        <p14:creationId xmlns:p14="http://schemas.microsoft.com/office/powerpoint/2010/main" val="728910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FA1184-1AF4-4C10-92B3-59A2F8FA6DEE}"/>
              </a:ext>
            </a:extLst>
          </p:cNvPr>
          <p:cNvSpPr>
            <a:spLocks noGrp="1"/>
          </p:cNvSpPr>
          <p:nvPr>
            <p:ph type="title"/>
          </p:nvPr>
        </p:nvSpPr>
        <p:spPr>
          <a:xfrm>
            <a:off x="457200" y="2857500"/>
            <a:ext cx="8229600" cy="1143000"/>
          </a:xfrm>
        </p:spPr>
        <p:txBody>
          <a:bodyPr>
            <a:noAutofit/>
          </a:bodyPr>
          <a:lstStyle/>
          <a:p>
            <a:r>
              <a:rPr lang="fr-FR" dirty="0"/>
              <a:t>La préparation de</a:t>
            </a:r>
            <a:br>
              <a:rPr lang="fr-FR" dirty="0"/>
            </a:br>
            <a:r>
              <a:rPr lang="fr-FR" dirty="0"/>
              <a:t>l’emménagement</a:t>
            </a:r>
          </a:p>
        </p:txBody>
      </p:sp>
    </p:spTree>
    <p:extLst>
      <p:ext uri="{BB962C8B-B14F-4D97-AF65-F5344CB8AC3E}">
        <p14:creationId xmlns:p14="http://schemas.microsoft.com/office/powerpoint/2010/main" val="1932676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E188B4-2086-4EEB-B213-F1CA0407AFD2}"/>
              </a:ext>
            </a:extLst>
          </p:cNvPr>
          <p:cNvSpPr>
            <a:spLocks noGrp="1"/>
          </p:cNvSpPr>
          <p:nvPr>
            <p:ph type="title"/>
          </p:nvPr>
        </p:nvSpPr>
        <p:spPr>
          <a:xfrm>
            <a:off x="457200" y="274638"/>
            <a:ext cx="8229600" cy="778098"/>
          </a:xfrm>
        </p:spPr>
        <p:txBody>
          <a:bodyPr>
            <a:normAutofit/>
          </a:bodyPr>
          <a:lstStyle/>
          <a:p>
            <a:pPr algn="ctr"/>
            <a:r>
              <a:rPr lang="fr-FR" sz="4000" dirty="0"/>
              <a:t>Un projet dans le projet</a:t>
            </a:r>
          </a:p>
        </p:txBody>
      </p:sp>
      <p:sp>
        <p:nvSpPr>
          <p:cNvPr id="4" name="Espace réservé du contenu 3">
            <a:extLst>
              <a:ext uri="{FF2B5EF4-FFF2-40B4-BE49-F238E27FC236}">
                <a16:creationId xmlns:a16="http://schemas.microsoft.com/office/drawing/2014/main" id="{4BC24A03-0D8B-A728-BDAF-477496CB38C8}"/>
              </a:ext>
            </a:extLst>
          </p:cNvPr>
          <p:cNvSpPr>
            <a:spLocks noGrp="1"/>
          </p:cNvSpPr>
          <p:nvPr>
            <p:ph idx="1"/>
          </p:nvPr>
        </p:nvSpPr>
        <p:spPr>
          <a:xfrm>
            <a:off x="467544" y="1052736"/>
            <a:ext cx="8496944" cy="5548101"/>
          </a:xfrm>
        </p:spPr>
        <p:txBody>
          <a:bodyPr>
            <a:normAutofit/>
          </a:bodyPr>
          <a:lstStyle/>
          <a:p>
            <a:r>
              <a:rPr lang="fr-FR" sz="2400" dirty="0"/>
              <a:t>Nouvelle gestion de projet interne pour intégrer toutes les opérations </a:t>
            </a:r>
          </a:p>
          <a:p>
            <a:pPr lvl="1" algn="just">
              <a:buFontTx/>
              <a:buChar char="-"/>
            </a:pPr>
            <a:r>
              <a:rPr lang="fr-FR" sz="2000" dirty="0"/>
              <a:t>Thématiques :  </a:t>
            </a:r>
          </a:p>
          <a:p>
            <a:pPr lvl="1" algn="just">
              <a:buFontTx/>
              <a:buChar char="-"/>
            </a:pPr>
            <a:endParaRPr lang="fr-FR" sz="1800" dirty="0"/>
          </a:p>
          <a:p>
            <a:pPr lvl="1" algn="just">
              <a:buFontTx/>
              <a:buChar char="-"/>
            </a:pPr>
            <a:endParaRPr lang="fr-FR" sz="1800" dirty="0"/>
          </a:p>
          <a:p>
            <a:pPr lvl="1" algn="just">
              <a:buFontTx/>
              <a:buChar char="-"/>
            </a:pPr>
            <a:endParaRPr lang="fr-FR" sz="1800" dirty="0"/>
          </a:p>
          <a:p>
            <a:pPr lvl="1" algn="just">
              <a:buFontTx/>
              <a:buChar char="-"/>
            </a:pPr>
            <a:endParaRPr lang="fr-FR" sz="1800" dirty="0"/>
          </a:p>
          <a:p>
            <a:pPr lvl="1" algn="just">
              <a:buFontTx/>
              <a:buChar char="-"/>
            </a:pPr>
            <a:endParaRPr lang="fr-FR" sz="1800" dirty="0"/>
          </a:p>
          <a:p>
            <a:pPr marL="457200" lvl="1" indent="0" algn="just">
              <a:buNone/>
            </a:pPr>
            <a:endParaRPr lang="fr-FR" sz="1800" dirty="0"/>
          </a:p>
          <a:p>
            <a:r>
              <a:rPr lang="fr-FR" sz="2400" dirty="0"/>
              <a:t>Désignation de référents dans chaque unité de soin</a:t>
            </a:r>
          </a:p>
          <a:p>
            <a:pPr marL="0" indent="0">
              <a:buNone/>
            </a:pPr>
            <a:endParaRPr lang="fr-FR" sz="2400" dirty="0"/>
          </a:p>
          <a:p>
            <a:r>
              <a:rPr lang="fr-FR" sz="2400" dirty="0"/>
              <a:t>(Ré)implication des directions fonctionnelles</a:t>
            </a:r>
          </a:p>
          <a:p>
            <a:pPr lvl="1" algn="just">
              <a:buFont typeface="Wingdings" panose="05000000000000000000" pitchFamily="2" charset="2"/>
              <a:buChar char="Ø"/>
            </a:pPr>
            <a:r>
              <a:rPr lang="fr-FR" sz="2000" b="1" dirty="0"/>
              <a:t>Elaborer cette stratégie de prise en charge du bâtiment, d’installation des unités médico-techniques (enjeu des qualifications par exemple) et des transferts avec accompagnement d’un prestataire spécialisé</a:t>
            </a:r>
          </a:p>
        </p:txBody>
      </p:sp>
      <p:graphicFrame>
        <p:nvGraphicFramePr>
          <p:cNvPr id="5" name="Tableau 4">
            <a:extLst>
              <a:ext uri="{FF2B5EF4-FFF2-40B4-BE49-F238E27FC236}">
                <a16:creationId xmlns:a16="http://schemas.microsoft.com/office/drawing/2014/main" id="{43F3AF01-1861-AE19-BB39-97CD9DA67BD0}"/>
              </a:ext>
            </a:extLst>
          </p:cNvPr>
          <p:cNvGraphicFramePr>
            <a:graphicFrameLocks noGrp="1"/>
          </p:cNvGraphicFramePr>
          <p:nvPr>
            <p:extLst>
              <p:ext uri="{D42A27DB-BD31-4B8C-83A1-F6EECF244321}">
                <p14:modId xmlns:p14="http://schemas.microsoft.com/office/powerpoint/2010/main" val="405633476"/>
              </p:ext>
            </p:extLst>
          </p:nvPr>
        </p:nvGraphicFramePr>
        <p:xfrm>
          <a:off x="1187624" y="2060848"/>
          <a:ext cx="8028384" cy="2029985"/>
        </p:xfrm>
        <a:graphic>
          <a:graphicData uri="http://schemas.openxmlformats.org/drawingml/2006/table">
            <a:tbl>
              <a:tblPr firstRow="1" bandRow="1">
                <a:tableStyleId>{00A15C55-8517-42AA-B614-E9B94910E393}</a:tableStyleId>
              </a:tblPr>
              <a:tblGrid>
                <a:gridCol w="3991547">
                  <a:extLst>
                    <a:ext uri="{9D8B030D-6E8A-4147-A177-3AD203B41FA5}">
                      <a16:colId xmlns:a16="http://schemas.microsoft.com/office/drawing/2014/main" val="4020707946"/>
                    </a:ext>
                  </a:extLst>
                </a:gridCol>
                <a:gridCol w="4036837">
                  <a:extLst>
                    <a:ext uri="{9D8B030D-6E8A-4147-A177-3AD203B41FA5}">
                      <a16:colId xmlns:a16="http://schemas.microsoft.com/office/drawing/2014/main" val="839534333"/>
                    </a:ext>
                  </a:extLst>
                </a:gridCol>
              </a:tblGrid>
              <a:tr h="2029985">
                <a:tc>
                  <a:txBody>
                    <a:bodyPr/>
                    <a:lstStyle/>
                    <a:p>
                      <a:pPr marL="182563" lvl="2" indent="-182563">
                        <a:buClr>
                          <a:srgbClr val="D2DEEF"/>
                        </a:buClr>
                        <a:buFont typeface="Wingdings" panose="05000000000000000000" pitchFamily="2" charset="2"/>
                        <a:buChar char="§"/>
                        <a:tabLst>
                          <a:tab pos="182563" algn="l"/>
                        </a:tabLst>
                      </a:pPr>
                      <a:r>
                        <a:rPr lang="fr-FR" sz="2000" b="0" dirty="0">
                          <a:solidFill>
                            <a:schemeClr val="tx1"/>
                          </a:solidFill>
                        </a:rPr>
                        <a:t>Interfaces avec le groupement, </a:t>
                      </a:r>
                    </a:p>
                    <a:p>
                      <a:pPr marL="182563" lvl="2" indent="-182563">
                        <a:buClr>
                          <a:srgbClr val="D2DEEF"/>
                        </a:buClr>
                        <a:buFont typeface="Wingdings" panose="05000000000000000000" pitchFamily="2" charset="2"/>
                        <a:buChar char="§"/>
                        <a:tabLst>
                          <a:tab pos="182563" algn="l"/>
                        </a:tabLst>
                      </a:pPr>
                      <a:r>
                        <a:rPr lang="fr-FR" sz="2000" b="0" dirty="0">
                          <a:solidFill>
                            <a:schemeClr val="tx1"/>
                          </a:solidFill>
                        </a:rPr>
                        <a:t>Projets connexes, </a:t>
                      </a:r>
                    </a:p>
                    <a:p>
                      <a:pPr marL="182563" lvl="2" indent="-182563">
                        <a:buClr>
                          <a:srgbClr val="D2DEEF"/>
                        </a:buClr>
                        <a:buFont typeface="Wingdings" panose="05000000000000000000" pitchFamily="2" charset="2"/>
                        <a:buChar char="§"/>
                        <a:tabLst>
                          <a:tab pos="182563" algn="l"/>
                        </a:tabLst>
                      </a:pPr>
                      <a:r>
                        <a:rPr lang="fr-FR" sz="2000" b="0" dirty="0">
                          <a:solidFill>
                            <a:schemeClr val="tx1"/>
                          </a:solidFill>
                        </a:rPr>
                        <a:t>Plan d’achats (SI, logistique, </a:t>
                      </a:r>
                      <a:r>
                        <a:rPr lang="fr-FR" sz="2000" b="0" dirty="0" err="1">
                          <a:solidFill>
                            <a:schemeClr val="tx1"/>
                          </a:solidFill>
                        </a:rPr>
                        <a:t>biomed</a:t>
                      </a:r>
                      <a:r>
                        <a:rPr lang="fr-FR" sz="2000" b="0" dirty="0">
                          <a:solidFill>
                            <a:schemeClr val="tx1"/>
                          </a:solidFill>
                        </a:rPr>
                        <a:t>, et hôtelier) </a:t>
                      </a:r>
                    </a:p>
                    <a:p>
                      <a:pPr marL="182563" marR="0" lvl="2" indent="-182563" algn="l" defTabSz="914400" rtl="0" eaLnBrk="1" fontAlgn="auto" latinLnBrk="0" hangingPunct="1">
                        <a:lnSpc>
                          <a:spcPct val="100000"/>
                        </a:lnSpc>
                        <a:spcBef>
                          <a:spcPts val="0"/>
                        </a:spcBef>
                        <a:spcAft>
                          <a:spcPts val="0"/>
                        </a:spcAft>
                        <a:buClr>
                          <a:srgbClr val="D2DEEF"/>
                        </a:buClr>
                        <a:buSzTx/>
                        <a:buFont typeface="Wingdings" panose="05000000000000000000" pitchFamily="2" charset="2"/>
                        <a:buChar char="§"/>
                        <a:tabLst>
                          <a:tab pos="182563" algn="l"/>
                        </a:tabLst>
                        <a:defRPr/>
                      </a:pPr>
                      <a:r>
                        <a:rPr lang="fr-FR" sz="2000" b="0" kern="1200" dirty="0">
                          <a:solidFill>
                            <a:schemeClr val="tx1"/>
                          </a:solidFill>
                          <a:latin typeface="+mn-lt"/>
                          <a:ea typeface="+mn-ea"/>
                          <a:cs typeface="+mn-cs"/>
                        </a:rPr>
                        <a:t>Organisations et pilotage médico-soignante,</a:t>
                      </a:r>
                      <a:endParaRPr lang="fr-FR" sz="2000" b="0" dirty="0">
                        <a:solidFill>
                          <a:schemeClr val="tx1"/>
                        </a:solidFill>
                      </a:endParaRPr>
                    </a:p>
                  </a:txBody>
                  <a:tcPr>
                    <a:noFill/>
                  </a:tcPr>
                </a:tc>
                <a:tc>
                  <a:txBody>
                    <a:bodyPr/>
                    <a:lstStyle/>
                    <a:p>
                      <a:pPr marL="182563" lvl="2" indent="-182563" algn="l" defTabSz="914400" rtl="0" eaLnBrk="1" latinLnBrk="0" hangingPunct="1">
                        <a:buClr>
                          <a:srgbClr val="D2DEEF"/>
                        </a:buClr>
                        <a:buFont typeface="Wingdings" panose="05000000000000000000" pitchFamily="2" charset="2"/>
                        <a:buChar char="§"/>
                        <a:tabLst>
                          <a:tab pos="182563" algn="l"/>
                        </a:tabLst>
                      </a:pPr>
                      <a:r>
                        <a:rPr lang="fr-FR" sz="2000" b="0" kern="1200" dirty="0">
                          <a:solidFill>
                            <a:schemeClr val="tx1"/>
                          </a:solidFill>
                          <a:latin typeface="+mn-lt"/>
                          <a:ea typeface="+mn-ea"/>
                          <a:cs typeface="+mn-cs"/>
                        </a:rPr>
                        <a:t>Transformation numérique,</a:t>
                      </a:r>
                    </a:p>
                    <a:p>
                      <a:pPr marL="182563" lvl="2" indent="-182563" algn="l" defTabSz="914400" rtl="0" eaLnBrk="1" latinLnBrk="0" hangingPunct="1">
                        <a:buClr>
                          <a:srgbClr val="D2DEEF"/>
                        </a:buClr>
                        <a:buFont typeface="Wingdings" panose="05000000000000000000" pitchFamily="2" charset="2"/>
                        <a:buChar char="§"/>
                        <a:tabLst>
                          <a:tab pos="182563" algn="l"/>
                        </a:tabLst>
                      </a:pPr>
                      <a:r>
                        <a:rPr lang="fr-FR" sz="2000" b="0" kern="1200" dirty="0">
                          <a:solidFill>
                            <a:schemeClr val="tx1"/>
                          </a:solidFill>
                          <a:latin typeface="+mn-lt"/>
                          <a:ea typeface="+mn-ea"/>
                          <a:cs typeface="+mn-cs"/>
                        </a:rPr>
                        <a:t>Communication,</a:t>
                      </a:r>
                    </a:p>
                    <a:p>
                      <a:pPr marL="182563" lvl="2" indent="-182563" algn="l" defTabSz="914400" rtl="0" eaLnBrk="1" latinLnBrk="0" hangingPunct="1">
                        <a:buClr>
                          <a:srgbClr val="D2DEEF"/>
                        </a:buClr>
                        <a:buFont typeface="Wingdings" panose="05000000000000000000" pitchFamily="2" charset="2"/>
                        <a:buChar char="§"/>
                        <a:tabLst>
                          <a:tab pos="182563" algn="l"/>
                        </a:tabLst>
                      </a:pPr>
                      <a:r>
                        <a:rPr lang="fr-FR" sz="2000" b="0" kern="1200" dirty="0">
                          <a:solidFill>
                            <a:schemeClr val="tx1"/>
                          </a:solidFill>
                          <a:latin typeface="+mn-lt"/>
                          <a:ea typeface="+mn-ea"/>
                          <a:cs typeface="+mn-cs"/>
                        </a:rPr>
                        <a:t>Dossiers réglementaires et qualité, </a:t>
                      </a:r>
                    </a:p>
                    <a:p>
                      <a:pPr marL="182563" lvl="2" indent="-182563" algn="l" defTabSz="914400" rtl="0" eaLnBrk="1" latinLnBrk="0" hangingPunct="1">
                        <a:buClr>
                          <a:srgbClr val="D2DEEF"/>
                        </a:buClr>
                        <a:buFont typeface="Wingdings" panose="05000000000000000000" pitchFamily="2" charset="2"/>
                        <a:buChar char="§"/>
                        <a:tabLst>
                          <a:tab pos="182563" algn="l"/>
                        </a:tabLst>
                      </a:pPr>
                      <a:r>
                        <a:rPr lang="fr-FR" sz="2000" b="0" kern="1200" dirty="0">
                          <a:solidFill>
                            <a:schemeClr val="tx1"/>
                          </a:solidFill>
                          <a:latin typeface="+mn-lt"/>
                          <a:ea typeface="+mn-ea"/>
                          <a:cs typeface="+mn-cs"/>
                        </a:rPr>
                        <a:t>Préparation matérielle du déménagement</a:t>
                      </a:r>
                    </a:p>
                  </a:txBody>
                  <a:tcPr>
                    <a:noFill/>
                  </a:tcPr>
                </a:tc>
                <a:extLst>
                  <a:ext uri="{0D108BD9-81ED-4DB2-BD59-A6C34878D82A}">
                    <a16:rowId xmlns:a16="http://schemas.microsoft.com/office/drawing/2014/main" val="3870711934"/>
                  </a:ext>
                </a:extLst>
              </a:tr>
            </a:tbl>
          </a:graphicData>
        </a:graphic>
      </p:graphicFrame>
    </p:spTree>
    <p:extLst>
      <p:ext uri="{BB962C8B-B14F-4D97-AF65-F5344CB8AC3E}">
        <p14:creationId xmlns:p14="http://schemas.microsoft.com/office/powerpoint/2010/main" val="3964358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E188B4-2086-4EEB-B213-F1CA0407AFD2}"/>
              </a:ext>
            </a:extLst>
          </p:cNvPr>
          <p:cNvSpPr>
            <a:spLocks noGrp="1"/>
          </p:cNvSpPr>
          <p:nvPr>
            <p:ph type="title"/>
          </p:nvPr>
        </p:nvSpPr>
        <p:spPr>
          <a:xfrm>
            <a:off x="457200" y="274638"/>
            <a:ext cx="8229600" cy="778098"/>
          </a:xfrm>
        </p:spPr>
        <p:txBody>
          <a:bodyPr>
            <a:normAutofit/>
          </a:bodyPr>
          <a:lstStyle/>
          <a:p>
            <a:pPr algn="ctr"/>
            <a:r>
              <a:rPr lang="fr-FR" sz="4000" dirty="0"/>
              <a:t>Maîtriser les transferts</a:t>
            </a:r>
          </a:p>
        </p:txBody>
      </p:sp>
      <p:sp>
        <p:nvSpPr>
          <p:cNvPr id="4" name="Espace réservé du contenu 3">
            <a:extLst>
              <a:ext uri="{FF2B5EF4-FFF2-40B4-BE49-F238E27FC236}">
                <a16:creationId xmlns:a16="http://schemas.microsoft.com/office/drawing/2014/main" id="{4BC24A03-0D8B-A728-BDAF-477496CB38C8}"/>
              </a:ext>
            </a:extLst>
          </p:cNvPr>
          <p:cNvSpPr>
            <a:spLocks noGrp="1"/>
          </p:cNvSpPr>
          <p:nvPr>
            <p:ph idx="1"/>
          </p:nvPr>
        </p:nvSpPr>
        <p:spPr>
          <a:xfrm>
            <a:off x="477888" y="1772816"/>
            <a:ext cx="8219256" cy="4896544"/>
          </a:xfrm>
        </p:spPr>
        <p:txBody>
          <a:bodyPr>
            <a:normAutofit/>
          </a:bodyPr>
          <a:lstStyle/>
          <a:p>
            <a:r>
              <a:rPr lang="fr-FR" sz="2400" dirty="0"/>
              <a:t>Elaboration du scenario cible de transferts des unités :</a:t>
            </a:r>
          </a:p>
          <a:p>
            <a:pPr marL="457200" lvl="1" indent="0" algn="just">
              <a:buNone/>
            </a:pPr>
            <a:endParaRPr lang="fr-FR" sz="2000" dirty="0"/>
          </a:p>
          <a:p>
            <a:pPr lvl="1" algn="just">
              <a:buFontTx/>
              <a:buChar char="-"/>
            </a:pPr>
            <a:r>
              <a:rPr lang="fr-FR" sz="2000" dirty="0"/>
              <a:t>Installation anticipée des équipements des unités médico-techniques avec une mise en production antérieure à l’arrivée des services cliniques (enjeux de fonctionnement bi-site ou déporté) ; </a:t>
            </a:r>
          </a:p>
          <a:p>
            <a:pPr lvl="1" algn="just">
              <a:buFontTx/>
              <a:buChar char="-"/>
            </a:pPr>
            <a:r>
              <a:rPr lang="fr-FR" sz="2000" dirty="0"/>
              <a:t>Visites de site préalables et implication des équipes dans l’emménagement du matériel et fournitures (connaissance des lieux) ;</a:t>
            </a:r>
          </a:p>
          <a:p>
            <a:pPr lvl="1" algn="just">
              <a:buFontTx/>
              <a:buChar char="-"/>
            </a:pPr>
            <a:r>
              <a:rPr lang="fr-FR" sz="2000" dirty="0"/>
              <a:t>Organisation des transferts selon un séquençage maîtrisé mais dans un timing resserré – 4 semaines avant congés d’été (sécurité des soins, capacité de mobilisation des professionnels, impact sur le territoire…).</a:t>
            </a:r>
          </a:p>
          <a:p>
            <a:pPr lvl="1" algn="just">
              <a:buFontTx/>
              <a:buChar char="-"/>
            </a:pPr>
            <a:endParaRPr lang="fr-FR" sz="2000" dirty="0"/>
          </a:p>
          <a:p>
            <a:pPr lvl="1" algn="just">
              <a:buFont typeface="Wingdings" panose="05000000000000000000" pitchFamily="2" charset="2"/>
              <a:buChar char="Ø"/>
            </a:pPr>
            <a:r>
              <a:rPr lang="fr-FR" sz="2000" dirty="0"/>
              <a:t>Complexité liée à la fusion d’équipes provenant de sites différents </a:t>
            </a:r>
          </a:p>
        </p:txBody>
      </p:sp>
    </p:spTree>
    <p:extLst>
      <p:ext uri="{BB962C8B-B14F-4D97-AF65-F5344CB8AC3E}">
        <p14:creationId xmlns:p14="http://schemas.microsoft.com/office/powerpoint/2010/main" val="205212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FA1184-1AF4-4C10-92B3-59A2F8FA6DEE}"/>
              </a:ext>
            </a:extLst>
          </p:cNvPr>
          <p:cNvSpPr>
            <a:spLocks noGrp="1"/>
          </p:cNvSpPr>
          <p:nvPr>
            <p:ph type="title"/>
          </p:nvPr>
        </p:nvSpPr>
        <p:spPr>
          <a:xfrm>
            <a:off x="457200" y="2857500"/>
            <a:ext cx="8229600" cy="1143000"/>
          </a:xfrm>
        </p:spPr>
        <p:txBody>
          <a:bodyPr/>
          <a:lstStyle/>
          <a:p>
            <a:r>
              <a:rPr lang="fr-FR" dirty="0"/>
              <a:t>Les grandes lignes du projet</a:t>
            </a:r>
          </a:p>
        </p:txBody>
      </p:sp>
    </p:spTree>
    <p:extLst>
      <p:ext uri="{BB962C8B-B14F-4D97-AF65-F5344CB8AC3E}">
        <p14:creationId xmlns:p14="http://schemas.microsoft.com/office/powerpoint/2010/main" val="193166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FA1184-1AF4-4C10-92B3-59A2F8FA6DEE}"/>
              </a:ext>
            </a:extLst>
          </p:cNvPr>
          <p:cNvSpPr>
            <a:spLocks noGrp="1"/>
          </p:cNvSpPr>
          <p:nvPr>
            <p:ph type="title"/>
          </p:nvPr>
        </p:nvSpPr>
        <p:spPr>
          <a:xfrm>
            <a:off x="457200" y="2857500"/>
            <a:ext cx="8229600" cy="1143000"/>
          </a:xfrm>
        </p:spPr>
        <p:txBody>
          <a:bodyPr>
            <a:normAutofit/>
          </a:bodyPr>
          <a:lstStyle/>
          <a:p>
            <a:r>
              <a:rPr lang="fr-FR" dirty="0"/>
              <a:t>En conclusion</a:t>
            </a:r>
          </a:p>
        </p:txBody>
      </p:sp>
    </p:spTree>
    <p:extLst>
      <p:ext uri="{BB962C8B-B14F-4D97-AF65-F5344CB8AC3E}">
        <p14:creationId xmlns:p14="http://schemas.microsoft.com/office/powerpoint/2010/main" val="1004808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07B642-9054-458F-A416-D11BEB839EC5}"/>
              </a:ext>
            </a:extLst>
          </p:cNvPr>
          <p:cNvSpPr>
            <a:spLocks noGrp="1"/>
          </p:cNvSpPr>
          <p:nvPr>
            <p:ph type="title"/>
          </p:nvPr>
        </p:nvSpPr>
        <p:spPr>
          <a:xfrm>
            <a:off x="457200" y="274638"/>
            <a:ext cx="8229600" cy="706090"/>
          </a:xfrm>
        </p:spPr>
        <p:txBody>
          <a:bodyPr>
            <a:normAutofit fontScale="90000"/>
          </a:bodyPr>
          <a:lstStyle/>
          <a:p>
            <a:r>
              <a:rPr lang="fr-FR" dirty="0"/>
              <a:t>Les difficultés / points sous-estimés</a:t>
            </a:r>
          </a:p>
        </p:txBody>
      </p:sp>
      <p:sp>
        <p:nvSpPr>
          <p:cNvPr id="3" name="Espace réservé du contenu 2">
            <a:extLst>
              <a:ext uri="{FF2B5EF4-FFF2-40B4-BE49-F238E27FC236}">
                <a16:creationId xmlns:a16="http://schemas.microsoft.com/office/drawing/2014/main" id="{4383C3BD-ADE7-4353-9190-1874D17D0049}"/>
              </a:ext>
            </a:extLst>
          </p:cNvPr>
          <p:cNvSpPr>
            <a:spLocks noGrp="1"/>
          </p:cNvSpPr>
          <p:nvPr>
            <p:ph idx="1"/>
          </p:nvPr>
        </p:nvSpPr>
        <p:spPr>
          <a:xfrm>
            <a:off x="467544" y="1268760"/>
            <a:ext cx="8496944" cy="5472608"/>
          </a:xfrm>
        </p:spPr>
        <p:txBody>
          <a:bodyPr>
            <a:noAutofit/>
          </a:bodyPr>
          <a:lstStyle/>
          <a:p>
            <a:pPr algn="just">
              <a:spcAft>
                <a:spcPts val="576"/>
              </a:spcAft>
            </a:pPr>
            <a:r>
              <a:rPr lang="fr-FR" sz="2400" dirty="0"/>
              <a:t>Mieux organiser les outils de diffusion de la conception : maquette 3D ? , qualité de la GED, management des micro-implantations, … </a:t>
            </a:r>
          </a:p>
          <a:p>
            <a:pPr algn="just">
              <a:spcAft>
                <a:spcPts val="576"/>
              </a:spcAft>
            </a:pPr>
            <a:r>
              <a:rPr lang="fr-FR" sz="2400" dirty="0"/>
              <a:t>La très grande difficulté pour les référents d’associer les professionnels de l’hôpital, surtout en pleine crise sanitaire avec les évolutions indispensables du projet, et ce dans des temporalités non adaptées aux besoins du groupement.</a:t>
            </a:r>
          </a:p>
          <a:p>
            <a:pPr algn="just">
              <a:spcAft>
                <a:spcPts val="576"/>
              </a:spcAft>
            </a:pPr>
            <a:r>
              <a:rPr lang="fr-FR" sz="2400" dirty="0"/>
              <a:t>L’attention à la question SI , et donc à l’architecture du lot CFA. </a:t>
            </a:r>
          </a:p>
          <a:p>
            <a:pPr algn="just">
              <a:spcAft>
                <a:spcPts val="576"/>
              </a:spcAft>
            </a:pPr>
            <a:r>
              <a:rPr lang="fr-FR" sz="2400" dirty="0"/>
              <a:t>Difficulté pour l’ATMO (et les prestataires en général) dans le suivi du pilotage du projet du fait des itérations permanentes MOA/Groupement – probablement une adaptation des cahiers des charges à prévoir à l’avenir pour renforcer cette dimension, particulière du fait de la rapidité des prises de décision. </a:t>
            </a:r>
          </a:p>
        </p:txBody>
      </p:sp>
    </p:spTree>
    <p:extLst>
      <p:ext uri="{BB962C8B-B14F-4D97-AF65-F5344CB8AC3E}">
        <p14:creationId xmlns:p14="http://schemas.microsoft.com/office/powerpoint/2010/main" val="3923347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E6CF08-0F7F-4FD0-9F2B-A6C754034D19}"/>
              </a:ext>
            </a:extLst>
          </p:cNvPr>
          <p:cNvSpPr>
            <a:spLocks noGrp="1"/>
          </p:cNvSpPr>
          <p:nvPr>
            <p:ph type="title"/>
          </p:nvPr>
        </p:nvSpPr>
        <p:spPr>
          <a:xfrm>
            <a:off x="470465" y="195635"/>
            <a:ext cx="8229600" cy="562074"/>
          </a:xfrm>
        </p:spPr>
        <p:txBody>
          <a:bodyPr>
            <a:normAutofit fontScale="90000"/>
          </a:bodyPr>
          <a:lstStyle/>
          <a:p>
            <a:r>
              <a:rPr lang="fr-FR" dirty="0"/>
              <a:t>Les atouts / points positifs</a:t>
            </a:r>
          </a:p>
        </p:txBody>
      </p:sp>
      <p:sp>
        <p:nvSpPr>
          <p:cNvPr id="3" name="Espace réservé du contenu 2">
            <a:extLst>
              <a:ext uri="{FF2B5EF4-FFF2-40B4-BE49-F238E27FC236}">
                <a16:creationId xmlns:a16="http://schemas.microsoft.com/office/drawing/2014/main" id="{9DECEBEE-DF10-49EE-946A-300AF19749B3}"/>
              </a:ext>
            </a:extLst>
          </p:cNvPr>
          <p:cNvSpPr>
            <a:spLocks noGrp="1"/>
          </p:cNvSpPr>
          <p:nvPr>
            <p:ph idx="1"/>
          </p:nvPr>
        </p:nvSpPr>
        <p:spPr>
          <a:xfrm>
            <a:off x="359024" y="836712"/>
            <a:ext cx="8784976" cy="5753645"/>
          </a:xfrm>
        </p:spPr>
        <p:txBody>
          <a:bodyPr>
            <a:normAutofit fontScale="25000" lnSpcReduction="20000"/>
          </a:bodyPr>
          <a:lstStyle/>
          <a:p>
            <a:r>
              <a:rPr lang="fr-FR" sz="9600" dirty="0"/>
              <a:t>Une équipe projet MOA resserrée (Direction « Projet Nouvel hôpital ») disposant d’un ingénieur méthode projet en interne : </a:t>
            </a:r>
          </a:p>
          <a:p>
            <a:pPr lvl="1" algn="just">
              <a:lnSpc>
                <a:spcPct val="120000"/>
              </a:lnSpc>
              <a:spcBef>
                <a:spcPts val="0"/>
              </a:spcBef>
              <a:buFontTx/>
              <a:buChar char="-"/>
            </a:pPr>
            <a:r>
              <a:rPr lang="fr-FR" sz="8000" dirty="0"/>
              <a:t>Un format réactif adapté aux besoins d’un groupement de conception-réalisation ; </a:t>
            </a:r>
          </a:p>
          <a:p>
            <a:pPr lvl="1" algn="just">
              <a:lnSpc>
                <a:spcPct val="120000"/>
              </a:lnSpc>
              <a:spcBef>
                <a:spcPts val="0"/>
              </a:spcBef>
              <a:buFontTx/>
              <a:buChar char="-"/>
            </a:pPr>
            <a:r>
              <a:rPr lang="fr-FR" sz="8000" dirty="0"/>
              <a:t>Une implication transversale de toutes les compétences en ingénierie hospitalière ;</a:t>
            </a:r>
          </a:p>
          <a:p>
            <a:pPr lvl="1" algn="just">
              <a:lnSpc>
                <a:spcPct val="120000"/>
              </a:lnSpc>
              <a:spcBef>
                <a:spcPts val="0"/>
              </a:spcBef>
              <a:buFontTx/>
              <a:buChar char="-"/>
            </a:pPr>
            <a:r>
              <a:rPr lang="fr-FR" sz="8000" dirty="0"/>
              <a:t>Une centralisation de la décision vis-à-vis du groupement ;</a:t>
            </a:r>
          </a:p>
          <a:p>
            <a:pPr lvl="1" algn="just">
              <a:lnSpc>
                <a:spcPct val="120000"/>
              </a:lnSpc>
              <a:spcBef>
                <a:spcPts val="0"/>
              </a:spcBef>
              <a:buFontTx/>
              <a:buChar char="-"/>
            </a:pPr>
            <a:r>
              <a:rPr lang="fr-FR" sz="8000" dirty="0"/>
              <a:t>La continuité (avec un rôle renforcé) des acteurs techniques de l’ATMO (rédacteurs du PTD tome 2) ; </a:t>
            </a:r>
          </a:p>
          <a:p>
            <a:pPr lvl="1" algn="just">
              <a:lnSpc>
                <a:spcPct val="120000"/>
              </a:lnSpc>
              <a:spcBef>
                <a:spcPts val="0"/>
              </a:spcBef>
              <a:buFontTx/>
              <a:buChar char="-"/>
            </a:pPr>
            <a:r>
              <a:rPr lang="fr-FR" sz="8000" dirty="0"/>
              <a:t>Un contrôle des FTM dans leurs impacts fonctionnels, économiques et calendaires.</a:t>
            </a:r>
          </a:p>
          <a:p>
            <a:pPr>
              <a:lnSpc>
                <a:spcPct val="120000"/>
              </a:lnSpc>
              <a:spcBef>
                <a:spcPts val="300"/>
              </a:spcBef>
            </a:pPr>
            <a:r>
              <a:rPr lang="fr-FR" sz="9600" dirty="0"/>
              <a:t>Une implication forte des référents médicaux et soignants – surtout dans les phases de micro-implantation et de validation des équipements</a:t>
            </a:r>
          </a:p>
          <a:p>
            <a:pPr>
              <a:lnSpc>
                <a:spcPct val="120000"/>
              </a:lnSpc>
              <a:spcBef>
                <a:spcPts val="300"/>
              </a:spcBef>
            </a:pPr>
            <a:r>
              <a:rPr lang="fr-FR" sz="9600" dirty="0"/>
              <a:t>Un calendrier dynamique qui oblige toutes les parties</a:t>
            </a:r>
          </a:p>
          <a:p>
            <a:pPr>
              <a:lnSpc>
                <a:spcPct val="120000"/>
              </a:lnSpc>
              <a:spcBef>
                <a:spcPts val="300"/>
              </a:spcBef>
            </a:pPr>
            <a:r>
              <a:rPr lang="fr-FR" sz="9600" dirty="0"/>
              <a:t>La présence de l’exploitant dès la conception </a:t>
            </a:r>
            <a:r>
              <a:rPr lang="fr-FR" sz="8000" dirty="0"/>
              <a:t>(attentif aux impacts)</a:t>
            </a:r>
          </a:p>
        </p:txBody>
      </p:sp>
    </p:spTree>
    <p:extLst>
      <p:ext uri="{BB962C8B-B14F-4D97-AF65-F5344CB8AC3E}">
        <p14:creationId xmlns:p14="http://schemas.microsoft.com/office/powerpoint/2010/main" val="2025253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DECEBEE-DF10-49EE-946A-300AF19749B3}"/>
              </a:ext>
            </a:extLst>
          </p:cNvPr>
          <p:cNvSpPr>
            <a:spLocks noGrp="1"/>
          </p:cNvSpPr>
          <p:nvPr>
            <p:ph idx="1"/>
          </p:nvPr>
        </p:nvSpPr>
        <p:spPr>
          <a:xfrm>
            <a:off x="2843808" y="2636912"/>
            <a:ext cx="3888432" cy="1008112"/>
          </a:xfrm>
        </p:spPr>
        <p:txBody>
          <a:bodyPr>
            <a:normAutofit/>
          </a:bodyPr>
          <a:lstStyle/>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a:buFontTx/>
              <a:buChar char="-"/>
            </a:pPr>
            <a:endParaRPr lang="fr-FR" sz="2000" dirty="0"/>
          </a:p>
          <a:p>
            <a:endParaRPr lang="fr-FR" sz="2000" dirty="0"/>
          </a:p>
          <a:p>
            <a:endParaRPr lang="fr-FR" sz="2000" dirty="0"/>
          </a:p>
        </p:txBody>
      </p:sp>
      <p:pic>
        <p:nvPicPr>
          <p:cNvPr id="4" name="Image 3">
            <a:extLst>
              <a:ext uri="{FF2B5EF4-FFF2-40B4-BE49-F238E27FC236}">
                <a16:creationId xmlns:a16="http://schemas.microsoft.com/office/drawing/2014/main" id="{7EAF6128-50EA-4024-84A4-431A65E22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04664"/>
            <a:ext cx="8892480" cy="5724922"/>
          </a:xfrm>
          <a:prstGeom prst="rect">
            <a:avLst/>
          </a:prstGeom>
        </p:spPr>
      </p:pic>
    </p:spTree>
    <p:extLst>
      <p:ext uri="{BB962C8B-B14F-4D97-AF65-F5344CB8AC3E}">
        <p14:creationId xmlns:p14="http://schemas.microsoft.com/office/powerpoint/2010/main" val="2910126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35F0FA-6F8C-4177-A49C-E31A4BADC730}"/>
              </a:ext>
            </a:extLst>
          </p:cNvPr>
          <p:cNvSpPr>
            <a:spLocks noGrp="1"/>
          </p:cNvSpPr>
          <p:nvPr>
            <p:ph type="title"/>
          </p:nvPr>
        </p:nvSpPr>
        <p:spPr>
          <a:xfrm>
            <a:off x="365515" y="-147871"/>
            <a:ext cx="8229600" cy="1128599"/>
          </a:xfrm>
        </p:spPr>
        <p:txBody>
          <a:bodyPr>
            <a:normAutofit/>
          </a:bodyPr>
          <a:lstStyle/>
          <a:p>
            <a:pPr algn="ctr"/>
            <a:r>
              <a:rPr lang="fr-FR" sz="4000" dirty="0"/>
              <a:t>Programme de l’hôpital Paris Saclay</a:t>
            </a:r>
          </a:p>
        </p:txBody>
      </p:sp>
      <p:sp>
        <p:nvSpPr>
          <p:cNvPr id="3" name="Espace réservé du contenu 2">
            <a:extLst>
              <a:ext uri="{FF2B5EF4-FFF2-40B4-BE49-F238E27FC236}">
                <a16:creationId xmlns:a16="http://schemas.microsoft.com/office/drawing/2014/main" id="{80690CE9-FAD0-45EE-B71E-E8A0B9C5599B}"/>
              </a:ext>
            </a:extLst>
          </p:cNvPr>
          <p:cNvSpPr>
            <a:spLocks noGrp="1"/>
          </p:cNvSpPr>
          <p:nvPr>
            <p:ph idx="1"/>
          </p:nvPr>
        </p:nvSpPr>
        <p:spPr>
          <a:xfrm>
            <a:off x="365515" y="990126"/>
            <a:ext cx="8605464" cy="5976664"/>
          </a:xfrm>
        </p:spPr>
        <p:txBody>
          <a:bodyPr>
            <a:noAutofit/>
          </a:bodyPr>
          <a:lstStyle/>
          <a:p>
            <a:pPr marL="0" indent="0">
              <a:buNone/>
            </a:pPr>
            <a:r>
              <a:rPr lang="fr-FR" sz="2400" dirty="0"/>
              <a:t>Construction d’un nouvel hôpital regroupant les activités MCO du Groupement Hospitalier Nord Essonne :</a:t>
            </a:r>
          </a:p>
          <a:p>
            <a:r>
              <a:rPr lang="fr-FR" sz="2400" dirty="0"/>
              <a:t>Le périmètre – les principaux chiffres : </a:t>
            </a:r>
          </a:p>
          <a:p>
            <a:pPr lvl="1" algn="just">
              <a:lnSpc>
                <a:spcPct val="90000"/>
              </a:lnSpc>
              <a:buFontTx/>
              <a:buChar char="-"/>
            </a:pPr>
            <a:r>
              <a:rPr lang="fr-FR" sz="2000" dirty="0"/>
              <a:t>Bâtiment de 49.000 m2 SDO</a:t>
            </a:r>
          </a:p>
          <a:p>
            <a:pPr lvl="1" algn="just">
              <a:lnSpc>
                <a:spcPct val="90000"/>
              </a:lnSpc>
              <a:buFontTx/>
              <a:buChar char="-"/>
            </a:pPr>
            <a:r>
              <a:rPr lang="fr-FR" sz="2000" dirty="0"/>
              <a:t>427 lits et 61 places </a:t>
            </a:r>
          </a:p>
          <a:p>
            <a:pPr lvl="1" algn="just">
              <a:lnSpc>
                <a:spcPct val="90000"/>
              </a:lnSpc>
              <a:buFontTx/>
              <a:buChar char="-"/>
            </a:pPr>
            <a:r>
              <a:rPr lang="fr-FR" sz="2000" dirty="0"/>
              <a:t>Bloc opératoire de 8 salles (2 salles hybrides en réserve non installées à l’ouverture)/ 3 salles d’endoscopie / 4 salles de petite chirurgie</a:t>
            </a:r>
          </a:p>
          <a:p>
            <a:pPr lvl="1" algn="just">
              <a:lnSpc>
                <a:spcPct val="90000"/>
              </a:lnSpc>
              <a:buFontTx/>
              <a:buChar char="-"/>
            </a:pPr>
            <a:r>
              <a:rPr lang="fr-FR" sz="2000" dirty="0"/>
              <a:t>Bloc obstétrical de 7 salles de naissance et 1 salle de césarienne d’urgence / Néonatalogie 2A de 12 berceaux et 2B de 6 berceaux </a:t>
            </a:r>
          </a:p>
          <a:p>
            <a:pPr lvl="1" algn="just">
              <a:lnSpc>
                <a:spcPct val="90000"/>
              </a:lnSpc>
              <a:buFontTx/>
              <a:buChar char="-"/>
            </a:pPr>
            <a:r>
              <a:rPr lang="fr-FR" sz="2000" dirty="0"/>
              <a:t> SAU adulte dimensionné pour 50.000 passages et SAU pédiatrique pour 35.000 passages / Plateau de soins critiques adultes de 32 lits</a:t>
            </a:r>
          </a:p>
          <a:p>
            <a:pPr lvl="1" algn="just">
              <a:lnSpc>
                <a:spcPct val="90000"/>
              </a:lnSpc>
              <a:buFontTx/>
              <a:buChar char="-"/>
            </a:pPr>
            <a:r>
              <a:rPr lang="fr-FR" sz="2000" dirty="0"/>
              <a:t>Secteur Médico-technique : Imagerie (2 IRM, dont un 3T, 2 scanners) /laboratoire /pharmacie dont UCPC</a:t>
            </a:r>
          </a:p>
          <a:p>
            <a:pPr lvl="1" algn="just">
              <a:lnSpc>
                <a:spcPct val="90000"/>
              </a:lnSpc>
              <a:buFontTx/>
              <a:buChar char="-"/>
            </a:pPr>
            <a:r>
              <a:rPr lang="fr-FR" sz="2000" dirty="0"/>
              <a:t>Logistique : seul le magasin n’est pas inclus dans le projet  </a:t>
            </a:r>
          </a:p>
          <a:p>
            <a:r>
              <a:rPr lang="fr-FR" sz="2400" dirty="0"/>
              <a:t>Contexte immobilier : construction dans la ZAC de </a:t>
            </a:r>
            <a:r>
              <a:rPr lang="fr-FR" sz="2400" dirty="0" err="1"/>
              <a:t>Corbeville</a:t>
            </a:r>
            <a:r>
              <a:rPr lang="fr-FR" sz="2400" dirty="0"/>
              <a:t> sur le plateau de Saclay : gestion foncière par l’EPAPS </a:t>
            </a:r>
          </a:p>
          <a:p>
            <a:endParaRPr lang="fr-FR" sz="2400" dirty="0"/>
          </a:p>
          <a:p>
            <a:endParaRPr lang="fr-FR" sz="2400" dirty="0"/>
          </a:p>
          <a:p>
            <a:pPr marL="0" indent="0">
              <a:buNone/>
            </a:pPr>
            <a:endParaRPr lang="fr-FR" sz="2400" dirty="0"/>
          </a:p>
          <a:p>
            <a:pPr marL="0" indent="0">
              <a:buNone/>
            </a:pPr>
            <a:endParaRPr lang="fr-FR" sz="2400" dirty="0"/>
          </a:p>
        </p:txBody>
      </p:sp>
    </p:spTree>
    <p:extLst>
      <p:ext uri="{BB962C8B-B14F-4D97-AF65-F5344CB8AC3E}">
        <p14:creationId xmlns:p14="http://schemas.microsoft.com/office/powerpoint/2010/main" val="195686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e 32" descr="Cercle niveau élevé">
            <a:extLst>
              <a:ext uri="{FF2B5EF4-FFF2-40B4-BE49-F238E27FC236}">
                <a16:creationId xmlns:a16="http://schemas.microsoft.com/office/drawing/2014/main" id="{3F2652F9-612B-4C14-BC4C-3379153675E6}"/>
              </a:ext>
            </a:extLst>
          </p:cNvPr>
          <p:cNvSpPr/>
          <p:nvPr/>
        </p:nvSpPr>
        <p:spPr>
          <a:xfrm>
            <a:off x="3484338" y="1286894"/>
            <a:ext cx="4418318" cy="4572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1500" b="1" dirty="0">
                <a:solidFill>
                  <a:srgbClr val="A50021"/>
                </a:solidFill>
                <a:latin typeface="Calibri" panose="020F0502020204030204"/>
              </a:rPr>
              <a:t>PROJET NOUVEL HÔPITAL PARIS SACLAY</a:t>
            </a:r>
          </a:p>
        </p:txBody>
      </p:sp>
      <p:sp>
        <p:nvSpPr>
          <p:cNvPr id="79" name="Ellipse 78">
            <a:extLst>
              <a:ext uri="{FF2B5EF4-FFF2-40B4-BE49-F238E27FC236}">
                <a16:creationId xmlns:a16="http://schemas.microsoft.com/office/drawing/2014/main" id="{6BD640D8-6BFA-4ABF-81DA-0B5C6E6114C4}"/>
              </a:ext>
            </a:extLst>
          </p:cNvPr>
          <p:cNvSpPr/>
          <p:nvPr/>
        </p:nvSpPr>
        <p:spPr>
          <a:xfrm>
            <a:off x="341667" y="1556792"/>
            <a:ext cx="2759150" cy="2752770"/>
          </a:xfrm>
          <a:prstGeom prst="ellipse">
            <a:avLst/>
          </a:prstGeom>
          <a:solidFill>
            <a:schemeClr val="accent4">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defTabSz="685800"/>
            <a:r>
              <a:rPr lang="fr-FR" sz="1200" b="1" dirty="0">
                <a:solidFill>
                  <a:prstClr val="black"/>
                </a:solidFill>
                <a:latin typeface="Calibri" panose="020F0502020204030204"/>
              </a:rPr>
              <a:t>Projets Connexes</a:t>
            </a:r>
          </a:p>
        </p:txBody>
      </p:sp>
      <p:sp>
        <p:nvSpPr>
          <p:cNvPr id="4" name="Titre 3">
            <a:extLst>
              <a:ext uri="{FF2B5EF4-FFF2-40B4-BE49-F238E27FC236}">
                <a16:creationId xmlns:a16="http://schemas.microsoft.com/office/drawing/2014/main" id="{4EC4F04B-ACE3-4642-47D0-8ECE8FB1A195}"/>
              </a:ext>
            </a:extLst>
          </p:cNvPr>
          <p:cNvSpPr>
            <a:spLocks noGrp="1"/>
          </p:cNvSpPr>
          <p:nvPr>
            <p:ph type="title"/>
          </p:nvPr>
        </p:nvSpPr>
        <p:spPr>
          <a:xfrm>
            <a:off x="479249" y="68513"/>
            <a:ext cx="8229600" cy="662108"/>
          </a:xfrm>
        </p:spPr>
        <p:txBody>
          <a:bodyPr>
            <a:normAutofit fontScale="90000"/>
          </a:bodyPr>
          <a:lstStyle/>
          <a:p>
            <a:r>
              <a:rPr lang="fr-FR" sz="4000" dirty="0"/>
              <a:t>Structuration projet</a:t>
            </a:r>
          </a:p>
        </p:txBody>
      </p:sp>
      <p:sp>
        <p:nvSpPr>
          <p:cNvPr id="52" name="Organigramme : Connecteur 51">
            <a:extLst>
              <a:ext uri="{FF2B5EF4-FFF2-40B4-BE49-F238E27FC236}">
                <a16:creationId xmlns:a16="http://schemas.microsoft.com/office/drawing/2014/main" id="{C8E7D1E3-CCDA-45EC-9BCA-0F7BF1ACA654}"/>
              </a:ext>
            </a:extLst>
          </p:cNvPr>
          <p:cNvSpPr/>
          <p:nvPr/>
        </p:nvSpPr>
        <p:spPr>
          <a:xfrm>
            <a:off x="6565046" y="1302268"/>
            <a:ext cx="1444051" cy="1330712"/>
          </a:xfrm>
          <a:prstGeom prst="flowChartConnector">
            <a:avLst/>
          </a:prstGeom>
          <a:solidFill>
            <a:schemeClr val="accent5">
              <a:lumMod val="60000"/>
              <a:lumOff val="40000"/>
              <a:alpha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defTabSz="685800"/>
            <a:r>
              <a:rPr lang="fr-FR" sz="1200" b="1" dirty="0">
                <a:solidFill>
                  <a:srgbClr val="C00000"/>
                </a:solidFill>
                <a:latin typeface="Calibri" panose="020F0502020204030204"/>
              </a:rPr>
              <a:t>Construction </a:t>
            </a:r>
          </a:p>
          <a:p>
            <a:pPr algn="ctr" defTabSz="685800"/>
            <a:r>
              <a:rPr lang="fr-FR" sz="1200" b="1" dirty="0">
                <a:solidFill>
                  <a:srgbClr val="C00000"/>
                </a:solidFill>
                <a:latin typeface="Calibri" panose="020F0502020204030204"/>
              </a:rPr>
              <a:t>Nouvel Hôpital</a:t>
            </a:r>
          </a:p>
        </p:txBody>
      </p:sp>
      <p:sp>
        <p:nvSpPr>
          <p:cNvPr id="53" name="Organigramme : Connecteur 52">
            <a:extLst>
              <a:ext uri="{FF2B5EF4-FFF2-40B4-BE49-F238E27FC236}">
                <a16:creationId xmlns:a16="http://schemas.microsoft.com/office/drawing/2014/main" id="{8DAAF0D1-447C-43CA-8E88-9A59735E2552}"/>
              </a:ext>
            </a:extLst>
          </p:cNvPr>
          <p:cNvSpPr/>
          <p:nvPr/>
        </p:nvSpPr>
        <p:spPr>
          <a:xfrm>
            <a:off x="7078852" y="2139650"/>
            <a:ext cx="1956536" cy="1657278"/>
          </a:xfrm>
          <a:prstGeom prst="flowChartConnector">
            <a:avLst/>
          </a:prstGeom>
          <a:solidFill>
            <a:schemeClr val="accent5">
              <a:lumMod val="60000"/>
              <a:lumOff val="40000"/>
              <a:alpha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defTabSz="685800"/>
            <a:r>
              <a:rPr lang="fr-FR" sz="1200" b="1" dirty="0">
                <a:solidFill>
                  <a:srgbClr val="0070C0"/>
                </a:solidFill>
                <a:latin typeface="Calibri" panose="020F0502020204030204"/>
              </a:rPr>
              <a:t>Plan Achat</a:t>
            </a:r>
          </a:p>
        </p:txBody>
      </p:sp>
      <p:sp>
        <p:nvSpPr>
          <p:cNvPr id="54" name="Rectangle 53">
            <a:extLst>
              <a:ext uri="{FF2B5EF4-FFF2-40B4-BE49-F238E27FC236}">
                <a16:creationId xmlns:a16="http://schemas.microsoft.com/office/drawing/2014/main" id="{36AA7D31-507F-498D-840D-4D834E6792CA}"/>
              </a:ext>
            </a:extLst>
          </p:cNvPr>
          <p:cNvSpPr/>
          <p:nvPr/>
        </p:nvSpPr>
        <p:spPr>
          <a:xfrm>
            <a:off x="7278949" y="2685721"/>
            <a:ext cx="1881697" cy="900246"/>
          </a:xfrm>
          <a:prstGeom prst="rect">
            <a:avLst/>
          </a:prstGeom>
        </p:spPr>
        <p:txBody>
          <a:bodyPr wrap="square">
            <a:spAutoFit/>
          </a:bodyPr>
          <a:lstStyle/>
          <a:p>
            <a:pPr marL="214313" indent="-214313" defTabSz="685800">
              <a:buFont typeface="Wingdings" panose="05000000000000000000" pitchFamily="2" charset="2"/>
              <a:buChar char="ü"/>
            </a:pPr>
            <a:r>
              <a:rPr lang="fr-FR" sz="1050" dirty="0">
                <a:solidFill>
                  <a:prstClr val="black"/>
                </a:solidFill>
                <a:latin typeface="Calibri" panose="020F0502020204030204"/>
              </a:rPr>
              <a:t>Equipements biomédicaux</a:t>
            </a:r>
          </a:p>
          <a:p>
            <a:pPr marL="214313" indent="-214313" defTabSz="685800">
              <a:buFont typeface="Wingdings" panose="05000000000000000000" pitchFamily="2" charset="2"/>
              <a:buChar char="ü"/>
            </a:pPr>
            <a:r>
              <a:rPr lang="fr-FR" sz="1050" dirty="0">
                <a:solidFill>
                  <a:prstClr val="black"/>
                </a:solidFill>
                <a:latin typeface="Calibri" panose="020F0502020204030204"/>
              </a:rPr>
              <a:t>Mobiliers / Hôtellerie/ Matériels </a:t>
            </a:r>
          </a:p>
          <a:p>
            <a:pPr marL="214313" indent="-214313" defTabSz="685800">
              <a:buFont typeface="Wingdings" panose="05000000000000000000" pitchFamily="2" charset="2"/>
              <a:buChar char="ü"/>
            </a:pPr>
            <a:r>
              <a:rPr lang="fr-FR" sz="1050" dirty="0">
                <a:solidFill>
                  <a:prstClr val="black"/>
                </a:solidFill>
                <a:latin typeface="Calibri" panose="020F0502020204030204"/>
              </a:rPr>
              <a:t>Logistique dont TAL</a:t>
            </a:r>
          </a:p>
          <a:p>
            <a:pPr marL="214313" indent="-214313" defTabSz="685800">
              <a:buFont typeface="Wingdings" panose="05000000000000000000" pitchFamily="2" charset="2"/>
              <a:buChar char="ü"/>
            </a:pPr>
            <a:r>
              <a:rPr lang="fr-FR" sz="1050" dirty="0">
                <a:solidFill>
                  <a:prstClr val="black"/>
                </a:solidFill>
                <a:latin typeface="Calibri" panose="020F0502020204030204"/>
              </a:rPr>
              <a:t>SI</a:t>
            </a:r>
          </a:p>
        </p:txBody>
      </p:sp>
      <p:grpSp>
        <p:nvGrpSpPr>
          <p:cNvPr id="3" name="Groupe 2">
            <a:extLst>
              <a:ext uri="{FF2B5EF4-FFF2-40B4-BE49-F238E27FC236}">
                <a16:creationId xmlns:a16="http://schemas.microsoft.com/office/drawing/2014/main" id="{CB1949A8-2FF2-4DE7-A01D-B590224E0A70}"/>
              </a:ext>
            </a:extLst>
          </p:cNvPr>
          <p:cNvGrpSpPr/>
          <p:nvPr/>
        </p:nvGrpSpPr>
        <p:grpSpPr>
          <a:xfrm>
            <a:off x="672919" y="2274038"/>
            <a:ext cx="2110662" cy="823366"/>
            <a:chOff x="2877577" y="1379401"/>
            <a:chExt cx="2182797" cy="1097821"/>
          </a:xfrm>
        </p:grpSpPr>
        <p:sp>
          <p:nvSpPr>
            <p:cNvPr id="78" name="Rectangle : coins arrondis 77">
              <a:extLst>
                <a:ext uri="{FF2B5EF4-FFF2-40B4-BE49-F238E27FC236}">
                  <a16:creationId xmlns:a16="http://schemas.microsoft.com/office/drawing/2014/main" id="{808D8B87-D358-4623-BBCD-7EC6DF270206}"/>
                </a:ext>
              </a:extLst>
            </p:cNvPr>
            <p:cNvSpPr/>
            <p:nvPr/>
          </p:nvSpPr>
          <p:spPr>
            <a:xfrm>
              <a:off x="2904251" y="1379401"/>
              <a:ext cx="2156123" cy="1097821"/>
            </a:xfrm>
            <a:prstGeom prst="roundRect">
              <a:avLst/>
            </a:prstGeom>
            <a:solidFill>
              <a:schemeClr val="accent4">
                <a:lumMod val="75000"/>
                <a:alpha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defTabSz="685800"/>
              <a:r>
                <a:rPr lang="fr-FR" sz="1200" b="1" dirty="0">
                  <a:solidFill>
                    <a:prstClr val="black"/>
                  </a:solidFill>
                  <a:latin typeface="Calibri" panose="020F0502020204030204"/>
                </a:rPr>
                <a:t>EPAPS - ZAC</a:t>
              </a:r>
            </a:p>
          </p:txBody>
        </p:sp>
        <p:sp>
          <p:nvSpPr>
            <p:cNvPr id="80" name="Rectangle 79">
              <a:extLst>
                <a:ext uri="{FF2B5EF4-FFF2-40B4-BE49-F238E27FC236}">
                  <a16:creationId xmlns:a16="http://schemas.microsoft.com/office/drawing/2014/main" id="{BFAF9872-437B-4394-B449-28D94259B752}"/>
                </a:ext>
              </a:extLst>
            </p:cNvPr>
            <p:cNvSpPr/>
            <p:nvPr/>
          </p:nvSpPr>
          <p:spPr>
            <a:xfrm>
              <a:off x="2877577" y="1623946"/>
              <a:ext cx="2106586" cy="615553"/>
            </a:xfrm>
            <a:prstGeom prst="rect">
              <a:avLst/>
            </a:prstGeom>
          </p:spPr>
          <p:txBody>
            <a:bodyPr wrap="square">
              <a:spAutoFit/>
            </a:bodyPr>
            <a:lstStyle/>
            <a:p>
              <a:pPr marL="214313" indent="-214313" defTabSz="685800">
                <a:buFontTx/>
                <a:buChar char="-"/>
              </a:pPr>
              <a:r>
                <a:rPr lang="fr-FR" sz="1200" i="1" dirty="0">
                  <a:solidFill>
                    <a:prstClr val="black"/>
                  </a:solidFill>
                  <a:latin typeface="Calibri" panose="020F0502020204030204"/>
                </a:rPr>
                <a:t>SSTI / SSTP / Chaufferie</a:t>
              </a:r>
            </a:p>
            <a:p>
              <a:pPr marL="214313" indent="-214313" defTabSz="685800">
                <a:buFontTx/>
                <a:buChar char="-"/>
              </a:pPr>
              <a:r>
                <a:rPr lang="fr-FR" sz="1200" i="1" dirty="0">
                  <a:solidFill>
                    <a:prstClr val="black"/>
                  </a:solidFill>
                  <a:latin typeface="Calibri" panose="020F0502020204030204"/>
                </a:rPr>
                <a:t>Parvis / Aménagement </a:t>
              </a:r>
            </a:p>
          </p:txBody>
        </p:sp>
      </p:grpSp>
      <p:sp>
        <p:nvSpPr>
          <p:cNvPr id="83" name="Rectangle : coins arrondis 82">
            <a:extLst>
              <a:ext uri="{FF2B5EF4-FFF2-40B4-BE49-F238E27FC236}">
                <a16:creationId xmlns:a16="http://schemas.microsoft.com/office/drawing/2014/main" id="{04A6B8EA-1657-4E39-B98A-EE953DF52CA3}"/>
              </a:ext>
            </a:extLst>
          </p:cNvPr>
          <p:cNvSpPr/>
          <p:nvPr/>
        </p:nvSpPr>
        <p:spPr>
          <a:xfrm>
            <a:off x="957425" y="3274497"/>
            <a:ext cx="1216661" cy="573564"/>
          </a:xfrm>
          <a:prstGeom prst="roundRect">
            <a:avLst/>
          </a:prstGeom>
          <a:solidFill>
            <a:schemeClr val="accent4">
              <a:lumMod val="75000"/>
              <a:alpha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defTabSz="685800"/>
            <a:endParaRPr lang="fr-FR" sz="1200" b="1" dirty="0">
              <a:solidFill>
                <a:prstClr val="black"/>
              </a:solidFill>
              <a:latin typeface="Calibri" panose="020F0502020204030204"/>
            </a:endParaRPr>
          </a:p>
          <a:p>
            <a:pPr algn="ctr" defTabSz="685800"/>
            <a:r>
              <a:rPr lang="fr-FR" sz="1200" b="1" dirty="0">
                <a:solidFill>
                  <a:prstClr val="black"/>
                </a:solidFill>
                <a:latin typeface="Calibri" panose="020F0502020204030204"/>
              </a:rPr>
              <a:t>CEA PASREL </a:t>
            </a:r>
          </a:p>
          <a:p>
            <a:pPr algn="ctr" defTabSz="685800"/>
            <a:endParaRPr lang="fr-FR" sz="1200" b="1" dirty="0">
              <a:solidFill>
                <a:prstClr val="black"/>
              </a:solidFill>
              <a:latin typeface="Calibri" panose="020F0502020204030204"/>
            </a:endParaRPr>
          </a:p>
          <a:p>
            <a:pPr algn="ctr" defTabSz="685800"/>
            <a:r>
              <a:rPr lang="fr-FR" sz="1200" i="1" dirty="0">
                <a:solidFill>
                  <a:prstClr val="black"/>
                </a:solidFill>
                <a:latin typeface="Calibri" panose="020F0502020204030204"/>
              </a:rPr>
              <a:t> </a:t>
            </a:r>
          </a:p>
          <a:p>
            <a:pPr algn="ctr" defTabSz="685800"/>
            <a:endParaRPr lang="fr-FR" sz="1200" b="1" dirty="0">
              <a:solidFill>
                <a:prstClr val="black"/>
              </a:solidFill>
              <a:latin typeface="Calibri" panose="020F0502020204030204"/>
            </a:endParaRPr>
          </a:p>
          <a:p>
            <a:pPr algn="ctr" defTabSz="685800"/>
            <a:endParaRPr lang="fr-FR" sz="1200" b="1" dirty="0">
              <a:solidFill>
                <a:prstClr val="black"/>
              </a:solidFill>
              <a:latin typeface="Calibri" panose="020F0502020204030204"/>
            </a:endParaRPr>
          </a:p>
        </p:txBody>
      </p:sp>
      <p:sp>
        <p:nvSpPr>
          <p:cNvPr id="82" name="Ellipse 81">
            <a:extLst>
              <a:ext uri="{FF2B5EF4-FFF2-40B4-BE49-F238E27FC236}">
                <a16:creationId xmlns:a16="http://schemas.microsoft.com/office/drawing/2014/main" id="{5CF4CD94-2D4A-4409-8020-F542254C2500}"/>
              </a:ext>
            </a:extLst>
          </p:cNvPr>
          <p:cNvSpPr/>
          <p:nvPr/>
        </p:nvSpPr>
        <p:spPr>
          <a:xfrm>
            <a:off x="5955304" y="1105828"/>
            <a:ext cx="898031" cy="842257"/>
          </a:xfrm>
          <a:prstGeom prst="ellipse">
            <a:avLst/>
          </a:prstGeom>
          <a:solidFill>
            <a:schemeClr val="accent5">
              <a:lumMod val="60000"/>
              <a:lumOff val="40000"/>
              <a:alpha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defTabSz="685800"/>
            <a:r>
              <a:rPr lang="fr-FR" sz="1050" b="1" dirty="0">
                <a:solidFill>
                  <a:srgbClr val="C00000"/>
                </a:solidFill>
                <a:latin typeface="Calibri" panose="020F0502020204030204"/>
              </a:rPr>
              <a:t>Parking </a:t>
            </a:r>
          </a:p>
          <a:p>
            <a:pPr algn="ctr" defTabSz="685800"/>
            <a:endParaRPr lang="fr-FR" sz="1050" b="1" dirty="0">
              <a:solidFill>
                <a:srgbClr val="C00000"/>
              </a:solidFill>
              <a:latin typeface="Calibri" panose="020F0502020204030204"/>
            </a:endParaRPr>
          </a:p>
        </p:txBody>
      </p:sp>
      <p:sp>
        <p:nvSpPr>
          <p:cNvPr id="20" name="Organigramme : Connecteur 19">
            <a:extLst>
              <a:ext uri="{FF2B5EF4-FFF2-40B4-BE49-F238E27FC236}">
                <a16:creationId xmlns:a16="http://schemas.microsoft.com/office/drawing/2014/main" id="{4CB0DE0C-26BC-4D95-829B-85AB15AC78B6}"/>
              </a:ext>
            </a:extLst>
          </p:cNvPr>
          <p:cNvSpPr/>
          <p:nvPr/>
        </p:nvSpPr>
        <p:spPr>
          <a:xfrm>
            <a:off x="5199048" y="968841"/>
            <a:ext cx="975421" cy="898265"/>
          </a:xfrm>
          <a:prstGeom prst="flowChartConnector">
            <a:avLst/>
          </a:prstGeom>
          <a:solidFill>
            <a:schemeClr val="accent5">
              <a:lumMod val="60000"/>
              <a:lumOff val="40000"/>
              <a:alpha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defTabSz="685800"/>
            <a:endParaRPr lang="fr-FR" sz="1050" b="1" dirty="0">
              <a:solidFill>
                <a:srgbClr val="C00000"/>
              </a:solidFill>
              <a:latin typeface="Calibri" panose="020F0502020204030204"/>
            </a:endParaRPr>
          </a:p>
          <a:p>
            <a:pPr algn="ctr" defTabSz="685800"/>
            <a:r>
              <a:rPr lang="fr-FR" sz="1050" b="1" dirty="0">
                <a:solidFill>
                  <a:srgbClr val="C00000"/>
                </a:solidFill>
                <a:latin typeface="Calibri" panose="020F0502020204030204"/>
              </a:rPr>
              <a:t>Crèche</a:t>
            </a:r>
          </a:p>
        </p:txBody>
      </p:sp>
      <p:sp>
        <p:nvSpPr>
          <p:cNvPr id="22" name="Organigramme : Connecteur 21">
            <a:extLst>
              <a:ext uri="{FF2B5EF4-FFF2-40B4-BE49-F238E27FC236}">
                <a16:creationId xmlns:a16="http://schemas.microsoft.com/office/drawing/2014/main" id="{CA697CE1-6322-45D5-8412-A18D7DCBD165}"/>
              </a:ext>
            </a:extLst>
          </p:cNvPr>
          <p:cNvSpPr/>
          <p:nvPr/>
        </p:nvSpPr>
        <p:spPr>
          <a:xfrm>
            <a:off x="4518851" y="1043976"/>
            <a:ext cx="1042549" cy="916298"/>
          </a:xfrm>
          <a:prstGeom prst="flowChartConnector">
            <a:avLst/>
          </a:prstGeom>
          <a:solidFill>
            <a:schemeClr val="accent5">
              <a:lumMod val="60000"/>
              <a:lumOff val="40000"/>
              <a:alpha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defTabSz="685800"/>
            <a:r>
              <a:rPr lang="fr-FR" sz="1200" b="1" dirty="0">
                <a:solidFill>
                  <a:srgbClr val="C00000"/>
                </a:solidFill>
                <a:latin typeface="Calibri" panose="020F0502020204030204"/>
              </a:rPr>
              <a:t>Magasin central</a:t>
            </a:r>
          </a:p>
        </p:txBody>
      </p:sp>
      <p:sp>
        <p:nvSpPr>
          <p:cNvPr id="76" name="Organigramme : Connecteur 75">
            <a:extLst>
              <a:ext uri="{FF2B5EF4-FFF2-40B4-BE49-F238E27FC236}">
                <a16:creationId xmlns:a16="http://schemas.microsoft.com/office/drawing/2014/main" id="{237A99CB-A5D1-4487-8F90-72A180773BB7}"/>
              </a:ext>
            </a:extLst>
          </p:cNvPr>
          <p:cNvSpPr/>
          <p:nvPr/>
        </p:nvSpPr>
        <p:spPr>
          <a:xfrm>
            <a:off x="6915418" y="3543701"/>
            <a:ext cx="1856141" cy="1796529"/>
          </a:xfrm>
          <a:prstGeom prst="flowChartConnector">
            <a:avLst/>
          </a:prstGeom>
          <a:solidFill>
            <a:schemeClr val="accent5">
              <a:lumMod val="60000"/>
              <a:lumOff val="40000"/>
              <a:alpha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defTabSz="685800"/>
            <a:r>
              <a:rPr lang="fr-FR" sz="1200" b="1" dirty="0">
                <a:solidFill>
                  <a:srgbClr val="0070C0"/>
                </a:solidFill>
                <a:latin typeface="Calibri" panose="020F0502020204030204"/>
              </a:rPr>
              <a:t>Pilotage Médico-Soignant</a:t>
            </a:r>
          </a:p>
        </p:txBody>
      </p:sp>
      <p:sp>
        <p:nvSpPr>
          <p:cNvPr id="77" name="Rectangle 76">
            <a:extLst>
              <a:ext uri="{FF2B5EF4-FFF2-40B4-BE49-F238E27FC236}">
                <a16:creationId xmlns:a16="http://schemas.microsoft.com/office/drawing/2014/main" id="{88326C0C-AF99-4213-8722-9F405BF2500A}"/>
              </a:ext>
            </a:extLst>
          </p:cNvPr>
          <p:cNvSpPr/>
          <p:nvPr/>
        </p:nvSpPr>
        <p:spPr>
          <a:xfrm>
            <a:off x="7185711" y="4291107"/>
            <a:ext cx="1947144" cy="577081"/>
          </a:xfrm>
          <a:prstGeom prst="rect">
            <a:avLst/>
          </a:prstGeom>
        </p:spPr>
        <p:txBody>
          <a:bodyPr wrap="square">
            <a:spAutoFit/>
          </a:bodyPr>
          <a:lstStyle/>
          <a:p>
            <a:pPr marL="214313" indent="-214313" defTabSz="685800">
              <a:buFont typeface="Wingdings" panose="05000000000000000000" pitchFamily="2" charset="2"/>
              <a:buChar char="ü"/>
            </a:pPr>
            <a:r>
              <a:rPr lang="fr-FR" sz="1050" dirty="0">
                <a:solidFill>
                  <a:prstClr val="black"/>
                </a:solidFill>
                <a:latin typeface="Calibri" panose="020F0502020204030204"/>
              </a:rPr>
              <a:t>Organisation</a:t>
            </a:r>
          </a:p>
          <a:p>
            <a:pPr marL="214313" indent="-214313" defTabSz="685800">
              <a:buFont typeface="Wingdings" panose="05000000000000000000" pitchFamily="2" charset="2"/>
              <a:buChar char="ü"/>
            </a:pPr>
            <a:r>
              <a:rPr lang="fr-FR" sz="1050" dirty="0">
                <a:solidFill>
                  <a:prstClr val="black"/>
                </a:solidFill>
                <a:latin typeface="Calibri" panose="020F0502020204030204"/>
              </a:rPr>
              <a:t>Achats</a:t>
            </a:r>
          </a:p>
          <a:p>
            <a:pPr marL="214313" indent="-214313" defTabSz="685800">
              <a:buFont typeface="Wingdings" panose="05000000000000000000" pitchFamily="2" charset="2"/>
              <a:buChar char="ü"/>
            </a:pPr>
            <a:r>
              <a:rPr lang="fr-FR" sz="1050" dirty="0">
                <a:solidFill>
                  <a:prstClr val="black"/>
                </a:solidFill>
                <a:latin typeface="Calibri" panose="020F0502020204030204"/>
              </a:rPr>
              <a:t>Déménagement</a:t>
            </a:r>
          </a:p>
        </p:txBody>
      </p:sp>
      <p:sp>
        <p:nvSpPr>
          <p:cNvPr id="28" name="Organigramme : Connecteur 27">
            <a:extLst>
              <a:ext uri="{FF2B5EF4-FFF2-40B4-BE49-F238E27FC236}">
                <a16:creationId xmlns:a16="http://schemas.microsoft.com/office/drawing/2014/main" id="{1C6A37C9-16C7-46BD-8D05-939B08D5C32B}"/>
              </a:ext>
            </a:extLst>
          </p:cNvPr>
          <p:cNvSpPr/>
          <p:nvPr/>
        </p:nvSpPr>
        <p:spPr>
          <a:xfrm>
            <a:off x="6521931" y="5157123"/>
            <a:ext cx="1856141" cy="1528047"/>
          </a:xfrm>
          <a:prstGeom prst="flowChartConnector">
            <a:avLst/>
          </a:prstGeom>
          <a:solidFill>
            <a:schemeClr val="accent5">
              <a:lumMod val="60000"/>
              <a:lumOff val="40000"/>
              <a:alpha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defTabSz="685800"/>
            <a:r>
              <a:rPr lang="fr-FR" sz="1200" b="1" dirty="0">
                <a:solidFill>
                  <a:srgbClr val="0070C0"/>
                </a:solidFill>
                <a:latin typeface="Calibri" panose="020F0502020204030204"/>
              </a:rPr>
              <a:t>Organisations spécifiques:</a:t>
            </a:r>
          </a:p>
          <a:p>
            <a:pPr marL="171450" indent="-171450" algn="ctr" defTabSz="685800">
              <a:buFontTx/>
              <a:buChar char="-"/>
            </a:pPr>
            <a:r>
              <a:rPr lang="fr-FR" sz="1200" b="1" dirty="0">
                <a:solidFill>
                  <a:srgbClr val="0070C0"/>
                </a:solidFill>
                <a:latin typeface="Calibri" panose="020F0502020204030204"/>
              </a:rPr>
              <a:t>Brancardage</a:t>
            </a:r>
          </a:p>
          <a:p>
            <a:pPr marL="171450" indent="-171450" algn="ctr" defTabSz="685800">
              <a:buFontTx/>
              <a:buChar char="-"/>
            </a:pPr>
            <a:r>
              <a:rPr lang="fr-FR" sz="1200" b="1" dirty="0">
                <a:solidFill>
                  <a:srgbClr val="0070C0"/>
                </a:solidFill>
                <a:latin typeface="Calibri" panose="020F0502020204030204"/>
              </a:rPr>
              <a:t>Sécurité</a:t>
            </a:r>
          </a:p>
          <a:p>
            <a:pPr marL="171450" indent="-171450" algn="ctr" defTabSz="685800">
              <a:buFontTx/>
              <a:buChar char="-"/>
            </a:pPr>
            <a:r>
              <a:rPr lang="fr-FR" sz="1200" b="1" dirty="0">
                <a:solidFill>
                  <a:srgbClr val="0070C0"/>
                </a:solidFill>
                <a:latin typeface="Calibri" panose="020F0502020204030204"/>
              </a:rPr>
              <a:t>Accueil / secrétariat / archive</a:t>
            </a:r>
          </a:p>
          <a:p>
            <a:pPr marL="171450" indent="-171450" algn="ctr" defTabSz="685800">
              <a:buFontTx/>
              <a:buChar char="-"/>
            </a:pPr>
            <a:endParaRPr lang="fr-FR" sz="1200" b="1" dirty="0">
              <a:solidFill>
                <a:srgbClr val="0070C0"/>
              </a:solidFill>
              <a:latin typeface="Calibri" panose="020F0502020204030204"/>
            </a:endParaRPr>
          </a:p>
          <a:p>
            <a:pPr marL="171450" indent="-171450" algn="ctr" defTabSz="685800">
              <a:buFontTx/>
              <a:buChar char="-"/>
            </a:pPr>
            <a:endParaRPr lang="fr-FR" sz="1200" b="1" dirty="0">
              <a:solidFill>
                <a:srgbClr val="0070C0"/>
              </a:solidFill>
              <a:latin typeface="Calibri" panose="020F0502020204030204"/>
            </a:endParaRPr>
          </a:p>
        </p:txBody>
      </p:sp>
      <p:sp>
        <p:nvSpPr>
          <p:cNvPr id="33" name="Organigramme : Connecteur 32">
            <a:extLst>
              <a:ext uri="{FF2B5EF4-FFF2-40B4-BE49-F238E27FC236}">
                <a16:creationId xmlns:a16="http://schemas.microsoft.com/office/drawing/2014/main" id="{643EA126-0888-470D-BDAF-FAE84BEE1EBE}"/>
              </a:ext>
            </a:extLst>
          </p:cNvPr>
          <p:cNvSpPr/>
          <p:nvPr/>
        </p:nvSpPr>
        <p:spPr>
          <a:xfrm>
            <a:off x="5142171" y="4732353"/>
            <a:ext cx="1653623" cy="1268457"/>
          </a:xfrm>
          <a:prstGeom prst="flowChartConnector">
            <a:avLst/>
          </a:prstGeom>
          <a:solidFill>
            <a:schemeClr val="accent5">
              <a:lumMod val="60000"/>
              <a:lumOff val="40000"/>
              <a:alpha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defTabSz="685800"/>
            <a:endParaRPr lang="fr-FR" sz="1200" b="1" dirty="0">
              <a:solidFill>
                <a:srgbClr val="0070C0"/>
              </a:solidFill>
              <a:latin typeface="Calibri" panose="020F0502020204030204"/>
            </a:endParaRPr>
          </a:p>
          <a:p>
            <a:pPr algn="ctr" defTabSz="685800"/>
            <a:r>
              <a:rPr lang="fr-FR" sz="1200" b="1" dirty="0">
                <a:solidFill>
                  <a:srgbClr val="0070C0"/>
                </a:solidFill>
                <a:latin typeface="Calibri" panose="020F0502020204030204"/>
              </a:rPr>
              <a:t>Transformation numérique </a:t>
            </a:r>
          </a:p>
        </p:txBody>
      </p:sp>
      <p:sp>
        <p:nvSpPr>
          <p:cNvPr id="23" name="Organigramme : Connecteur 22">
            <a:extLst>
              <a:ext uri="{FF2B5EF4-FFF2-40B4-BE49-F238E27FC236}">
                <a16:creationId xmlns:a16="http://schemas.microsoft.com/office/drawing/2014/main" id="{5883D137-09F2-4CFF-BD00-43B5BB27E076}"/>
              </a:ext>
            </a:extLst>
          </p:cNvPr>
          <p:cNvSpPr/>
          <p:nvPr/>
        </p:nvSpPr>
        <p:spPr>
          <a:xfrm>
            <a:off x="3896610" y="4670100"/>
            <a:ext cx="1524545" cy="1330711"/>
          </a:xfrm>
          <a:prstGeom prst="flowChartConnector">
            <a:avLst/>
          </a:prstGeom>
          <a:solidFill>
            <a:schemeClr val="accent5">
              <a:lumMod val="60000"/>
              <a:lumOff val="40000"/>
              <a:alpha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defTabSz="685800"/>
            <a:r>
              <a:rPr lang="fr-FR" sz="1200" b="1" dirty="0">
                <a:solidFill>
                  <a:srgbClr val="0070C0"/>
                </a:solidFill>
                <a:latin typeface="Calibri" panose="020F0502020204030204"/>
              </a:rPr>
              <a:t>Exploitation future </a:t>
            </a:r>
            <a:r>
              <a:rPr lang="fr-FR" sz="1200" dirty="0">
                <a:solidFill>
                  <a:srgbClr val="0070C0"/>
                </a:solidFill>
                <a:latin typeface="Calibri" panose="020F0502020204030204"/>
              </a:rPr>
              <a:t>(Marchés / contrats prestataires / Cafétéria)</a:t>
            </a:r>
          </a:p>
        </p:txBody>
      </p:sp>
      <p:sp>
        <p:nvSpPr>
          <p:cNvPr id="26" name="Organigramme : Connecteur 25">
            <a:extLst>
              <a:ext uri="{FF2B5EF4-FFF2-40B4-BE49-F238E27FC236}">
                <a16:creationId xmlns:a16="http://schemas.microsoft.com/office/drawing/2014/main" id="{8E77B64B-8778-42AE-AC8C-97325968BF1D}"/>
              </a:ext>
            </a:extLst>
          </p:cNvPr>
          <p:cNvSpPr/>
          <p:nvPr/>
        </p:nvSpPr>
        <p:spPr>
          <a:xfrm>
            <a:off x="3062431" y="1214701"/>
            <a:ext cx="1856141" cy="1796529"/>
          </a:xfrm>
          <a:prstGeom prst="flowChartConnector">
            <a:avLst/>
          </a:prstGeom>
          <a:solidFill>
            <a:schemeClr val="accent5">
              <a:lumMod val="60000"/>
              <a:lumOff val="40000"/>
              <a:alpha val="6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defTabSz="685800"/>
            <a:r>
              <a:rPr lang="fr-FR" sz="1200" b="1" dirty="0">
                <a:solidFill>
                  <a:srgbClr val="0070C0"/>
                </a:solidFill>
                <a:latin typeface="Calibri" panose="020F0502020204030204"/>
              </a:rPr>
              <a:t>Logistique</a:t>
            </a:r>
          </a:p>
        </p:txBody>
      </p:sp>
      <p:sp>
        <p:nvSpPr>
          <p:cNvPr id="27" name="Rectangle 26">
            <a:extLst>
              <a:ext uri="{FF2B5EF4-FFF2-40B4-BE49-F238E27FC236}">
                <a16:creationId xmlns:a16="http://schemas.microsoft.com/office/drawing/2014/main" id="{52C127A9-BEBA-4C83-869C-EE4014642F5B}"/>
              </a:ext>
            </a:extLst>
          </p:cNvPr>
          <p:cNvSpPr/>
          <p:nvPr/>
        </p:nvSpPr>
        <p:spPr>
          <a:xfrm>
            <a:off x="3314847" y="1818277"/>
            <a:ext cx="1824646" cy="1061829"/>
          </a:xfrm>
          <a:prstGeom prst="rect">
            <a:avLst/>
          </a:prstGeom>
        </p:spPr>
        <p:txBody>
          <a:bodyPr wrap="square">
            <a:spAutoFit/>
          </a:bodyPr>
          <a:lstStyle/>
          <a:p>
            <a:pPr marL="214313" indent="-214313" defTabSz="685800">
              <a:buFont typeface="Wingdings" panose="05000000000000000000" pitchFamily="2" charset="2"/>
              <a:buChar char="ü"/>
            </a:pPr>
            <a:r>
              <a:rPr lang="fr-FR" sz="1050" dirty="0">
                <a:solidFill>
                  <a:prstClr val="black"/>
                </a:solidFill>
                <a:latin typeface="Calibri" panose="020F0502020204030204"/>
              </a:rPr>
              <a:t>TAL et impacts organisationnels</a:t>
            </a:r>
          </a:p>
          <a:p>
            <a:pPr marL="214313" indent="-214313" defTabSz="685800">
              <a:buFont typeface="Wingdings" panose="05000000000000000000" pitchFamily="2" charset="2"/>
              <a:buChar char="ü"/>
            </a:pPr>
            <a:r>
              <a:rPr lang="fr-FR" sz="1050" dirty="0">
                <a:solidFill>
                  <a:prstClr val="black"/>
                </a:solidFill>
                <a:latin typeface="Calibri" panose="020F0502020204030204"/>
              </a:rPr>
              <a:t>Transport de biens</a:t>
            </a:r>
          </a:p>
          <a:p>
            <a:pPr marL="214313" indent="-214313" defTabSz="685800">
              <a:buFont typeface="Wingdings" panose="05000000000000000000" pitchFamily="2" charset="2"/>
              <a:buChar char="ü"/>
            </a:pPr>
            <a:r>
              <a:rPr lang="fr-FR" sz="1050" dirty="0">
                <a:solidFill>
                  <a:prstClr val="black"/>
                </a:solidFill>
                <a:latin typeface="Calibri" panose="020F0502020204030204"/>
              </a:rPr>
              <a:t>Restauration</a:t>
            </a:r>
          </a:p>
          <a:p>
            <a:pPr marL="214313" indent="-214313" defTabSz="685800">
              <a:buFont typeface="Wingdings" panose="05000000000000000000" pitchFamily="2" charset="2"/>
              <a:buChar char="ü"/>
            </a:pPr>
            <a:r>
              <a:rPr lang="fr-FR" sz="1050" dirty="0">
                <a:solidFill>
                  <a:prstClr val="black"/>
                </a:solidFill>
                <a:latin typeface="Calibri" panose="020F0502020204030204"/>
              </a:rPr>
              <a:t>Vestiaires</a:t>
            </a:r>
          </a:p>
          <a:p>
            <a:pPr marL="214313" indent="-214313" defTabSz="685800">
              <a:buFont typeface="Wingdings" panose="05000000000000000000" pitchFamily="2" charset="2"/>
              <a:buChar char="ü"/>
            </a:pPr>
            <a:r>
              <a:rPr lang="fr-FR" sz="1050" dirty="0">
                <a:solidFill>
                  <a:prstClr val="black"/>
                </a:solidFill>
                <a:latin typeface="Calibri" panose="020F0502020204030204"/>
              </a:rPr>
              <a:t>Stocks de sécurité</a:t>
            </a:r>
          </a:p>
        </p:txBody>
      </p:sp>
      <p:sp>
        <p:nvSpPr>
          <p:cNvPr id="30" name="Ovale 32" descr="Cercle niveau élevé">
            <a:extLst>
              <a:ext uri="{FF2B5EF4-FFF2-40B4-BE49-F238E27FC236}">
                <a16:creationId xmlns:a16="http://schemas.microsoft.com/office/drawing/2014/main" id="{FA3758CF-C062-40F8-A716-69F7E474CD53}"/>
              </a:ext>
            </a:extLst>
          </p:cNvPr>
          <p:cNvSpPr/>
          <p:nvPr/>
        </p:nvSpPr>
        <p:spPr>
          <a:xfrm>
            <a:off x="2016527" y="3816418"/>
            <a:ext cx="2168581" cy="1523813"/>
          </a:xfrm>
          <a:prstGeom prst="ellipse">
            <a:avLst/>
          </a:prstGeom>
          <a:solidFill>
            <a:schemeClr val="accent3">
              <a:lumMod val="60000"/>
              <a:lumOff val="40000"/>
              <a:alpha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defTabSz="685800"/>
            <a:r>
              <a:rPr lang="fr-FR" sz="1200" b="1" dirty="0">
                <a:solidFill>
                  <a:srgbClr val="FFC000">
                    <a:lumMod val="50000"/>
                  </a:srgbClr>
                </a:solidFill>
                <a:latin typeface="Calibri" panose="020F0502020204030204"/>
              </a:rPr>
              <a:t>PROJETS PORTES PAR EPAPS</a:t>
            </a:r>
          </a:p>
          <a:p>
            <a:pPr algn="ctr" defTabSz="685800"/>
            <a:endParaRPr lang="fr-FR" sz="1200" b="1" dirty="0">
              <a:solidFill>
                <a:srgbClr val="FFC000">
                  <a:lumMod val="50000"/>
                </a:srgbClr>
              </a:solidFill>
              <a:latin typeface="Calibri" panose="020F0502020204030204"/>
            </a:endParaRPr>
          </a:p>
          <a:p>
            <a:pPr defTabSz="685800"/>
            <a:r>
              <a:rPr lang="fr-FR" sz="1200" b="1" dirty="0">
                <a:solidFill>
                  <a:srgbClr val="FFC000">
                    <a:lumMod val="50000"/>
                  </a:srgbClr>
                </a:solidFill>
                <a:latin typeface="Calibri" panose="020F0502020204030204"/>
              </a:rPr>
              <a:t>Logements</a:t>
            </a:r>
          </a:p>
          <a:p>
            <a:pPr defTabSz="685800"/>
            <a:r>
              <a:rPr lang="fr-FR" sz="1200" b="1" dirty="0">
                <a:solidFill>
                  <a:srgbClr val="FFC000">
                    <a:lumMod val="50000"/>
                  </a:srgbClr>
                </a:solidFill>
                <a:latin typeface="Calibri" panose="020F0502020204030204"/>
              </a:rPr>
              <a:t>Hôtel Hospitalier</a:t>
            </a:r>
          </a:p>
          <a:p>
            <a:pPr algn="ctr" defTabSz="685800"/>
            <a:endParaRPr lang="fr-FR" sz="1200" b="1" dirty="0">
              <a:solidFill>
                <a:srgbClr val="FFC000">
                  <a:lumMod val="50000"/>
                </a:srgbClr>
              </a:solidFill>
              <a:latin typeface="Calibri" panose="020F0502020204030204"/>
            </a:endParaRPr>
          </a:p>
          <a:p>
            <a:pPr algn="ctr" defTabSz="685800"/>
            <a:endParaRPr lang="fr-FR" sz="1200" b="1" dirty="0">
              <a:solidFill>
                <a:srgbClr val="FFC000">
                  <a:lumMod val="50000"/>
                </a:srgbClr>
              </a:solidFill>
              <a:latin typeface="Calibri" panose="020F0502020204030204"/>
            </a:endParaRPr>
          </a:p>
          <a:p>
            <a:pPr algn="ctr" defTabSz="685800"/>
            <a:endParaRPr lang="fr-FR" sz="1200" b="1" dirty="0">
              <a:solidFill>
                <a:srgbClr val="FFC000">
                  <a:lumMod val="50000"/>
                </a:srgbClr>
              </a:solidFill>
              <a:latin typeface="Calibri" panose="020F0502020204030204"/>
            </a:endParaRPr>
          </a:p>
          <a:p>
            <a:pPr algn="ctr" defTabSz="685800"/>
            <a:endParaRPr lang="fr-FR" sz="1200" b="1" dirty="0">
              <a:solidFill>
                <a:srgbClr val="FFC000">
                  <a:lumMod val="50000"/>
                </a:srgbClr>
              </a:solidFill>
              <a:latin typeface="Calibri" panose="020F0502020204030204"/>
            </a:endParaRPr>
          </a:p>
        </p:txBody>
      </p:sp>
    </p:spTree>
    <p:extLst>
      <p:ext uri="{BB962C8B-B14F-4D97-AF65-F5344CB8AC3E}">
        <p14:creationId xmlns:p14="http://schemas.microsoft.com/office/powerpoint/2010/main" val="299380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44D8036-B29C-4598-D273-CB88C448F8F0}"/>
              </a:ext>
            </a:extLst>
          </p:cNvPr>
          <p:cNvSpPr>
            <a:spLocks noGrp="1"/>
          </p:cNvSpPr>
          <p:nvPr>
            <p:ph type="title"/>
          </p:nvPr>
        </p:nvSpPr>
        <p:spPr>
          <a:xfrm>
            <a:off x="539552" y="188640"/>
            <a:ext cx="8363273" cy="803741"/>
          </a:xfrm>
        </p:spPr>
        <p:txBody>
          <a:bodyPr>
            <a:normAutofit fontScale="90000"/>
          </a:bodyPr>
          <a:lstStyle/>
          <a:p>
            <a:r>
              <a:rPr lang="fr-FR" dirty="0"/>
              <a:t>Dates clés avant notification du marché</a:t>
            </a:r>
          </a:p>
        </p:txBody>
      </p:sp>
      <p:sp>
        <p:nvSpPr>
          <p:cNvPr id="3" name="Espace réservé du contenu 2">
            <a:extLst>
              <a:ext uri="{FF2B5EF4-FFF2-40B4-BE49-F238E27FC236}">
                <a16:creationId xmlns:a16="http://schemas.microsoft.com/office/drawing/2014/main" id="{EC8CF364-1E26-493A-9F49-D7929DD99E2F}"/>
              </a:ext>
            </a:extLst>
          </p:cNvPr>
          <p:cNvSpPr>
            <a:spLocks noGrp="1"/>
          </p:cNvSpPr>
          <p:nvPr>
            <p:ph idx="1"/>
          </p:nvPr>
        </p:nvSpPr>
        <p:spPr>
          <a:xfrm>
            <a:off x="2191679" y="1484784"/>
            <a:ext cx="6772809" cy="4641379"/>
          </a:xfrm>
        </p:spPr>
        <p:txBody>
          <a:bodyPr>
            <a:noAutofit/>
          </a:bodyPr>
          <a:lstStyle/>
          <a:p>
            <a:pPr>
              <a:buFontTx/>
              <a:buChar char="-"/>
            </a:pPr>
            <a:r>
              <a:rPr lang="fr-FR" sz="2400" dirty="0"/>
              <a:t>Processus COPERMO avec validation ministérielle du dossier en Juin 2018</a:t>
            </a:r>
          </a:p>
          <a:p>
            <a:pPr>
              <a:buFontTx/>
              <a:buChar char="-"/>
            </a:pPr>
            <a:endParaRPr lang="fr-FR" sz="2400" dirty="0"/>
          </a:p>
          <a:p>
            <a:pPr>
              <a:buFontTx/>
              <a:buChar char="-"/>
            </a:pPr>
            <a:r>
              <a:rPr lang="fr-FR" sz="2400" dirty="0"/>
              <a:t>Processus d’audition des candidats dans le cadre d’un marché global sectoriel : 3 auditions des 3 groupements retenus </a:t>
            </a:r>
          </a:p>
          <a:p>
            <a:pPr>
              <a:buFontTx/>
              <a:buChar char="-"/>
            </a:pPr>
            <a:endParaRPr lang="fr-FR" sz="2400" dirty="0"/>
          </a:p>
          <a:p>
            <a:pPr>
              <a:buFontTx/>
              <a:buChar char="-"/>
            </a:pPr>
            <a:r>
              <a:rPr lang="fr-FR" sz="2400" dirty="0"/>
              <a:t>Jury final de sélection</a:t>
            </a:r>
          </a:p>
          <a:p>
            <a:pPr>
              <a:buFontTx/>
              <a:buChar char="-"/>
            </a:pPr>
            <a:endParaRPr lang="fr-FR" sz="2400" dirty="0"/>
          </a:p>
          <a:p>
            <a:pPr>
              <a:buFontTx/>
              <a:buChar char="-"/>
            </a:pPr>
            <a:r>
              <a:rPr lang="fr-FR" sz="2400" dirty="0"/>
              <a:t>Signature marché avec groupement  dont le mandataire est Eiffage </a:t>
            </a:r>
          </a:p>
        </p:txBody>
      </p:sp>
      <p:sp>
        <p:nvSpPr>
          <p:cNvPr id="5" name="Flèche : bas 4">
            <a:extLst>
              <a:ext uri="{FF2B5EF4-FFF2-40B4-BE49-F238E27FC236}">
                <a16:creationId xmlns:a16="http://schemas.microsoft.com/office/drawing/2014/main" id="{32890109-82E3-F10F-C36C-074AE8177C1E}"/>
              </a:ext>
            </a:extLst>
          </p:cNvPr>
          <p:cNvSpPr/>
          <p:nvPr/>
        </p:nvSpPr>
        <p:spPr>
          <a:xfrm>
            <a:off x="323527" y="1078379"/>
            <a:ext cx="1868152" cy="5635605"/>
          </a:xfrm>
          <a:prstGeom prst="downArrow">
            <a:avLst>
              <a:gd name="adj1" fmla="val 61987"/>
              <a:gd name="adj2" fmla="val 35016"/>
            </a:avLst>
          </a:prstGeom>
          <a:solidFill>
            <a:srgbClr val="CC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a:p>
            <a:pPr algn="ctr"/>
            <a:r>
              <a:rPr lang="fr-FR" dirty="0"/>
              <a:t>2019</a:t>
            </a:r>
          </a:p>
          <a:p>
            <a:pPr algn="ctr"/>
            <a:endParaRPr lang="fr-FR" dirty="0"/>
          </a:p>
          <a:p>
            <a:pPr algn="ctr"/>
            <a:endParaRPr lang="fr-FR" dirty="0"/>
          </a:p>
          <a:p>
            <a:pPr algn="ctr"/>
            <a:endParaRPr lang="fr-FR" dirty="0"/>
          </a:p>
          <a:p>
            <a:pPr algn="ctr"/>
            <a:endParaRPr lang="fr-FR" dirty="0"/>
          </a:p>
          <a:p>
            <a:pPr algn="ctr"/>
            <a:r>
              <a:rPr lang="fr-FR" dirty="0"/>
              <a:t>Février 2020</a:t>
            </a:r>
          </a:p>
          <a:p>
            <a:pPr algn="ctr"/>
            <a:endParaRPr lang="fr-FR" dirty="0"/>
          </a:p>
        </p:txBody>
      </p:sp>
      <p:sp>
        <p:nvSpPr>
          <p:cNvPr id="6" name="ZoneTexte 5">
            <a:extLst>
              <a:ext uri="{FF2B5EF4-FFF2-40B4-BE49-F238E27FC236}">
                <a16:creationId xmlns:a16="http://schemas.microsoft.com/office/drawing/2014/main" id="{9706A208-7721-0B6D-7F66-791286A44880}"/>
              </a:ext>
            </a:extLst>
          </p:cNvPr>
          <p:cNvSpPr txBox="1"/>
          <p:nvPr/>
        </p:nvSpPr>
        <p:spPr>
          <a:xfrm>
            <a:off x="743281" y="1628800"/>
            <a:ext cx="1152128" cy="369332"/>
          </a:xfrm>
          <a:prstGeom prst="rect">
            <a:avLst/>
          </a:prstGeom>
          <a:noFill/>
        </p:spPr>
        <p:txBody>
          <a:bodyPr wrap="square" rtlCol="0">
            <a:spAutoFit/>
          </a:bodyPr>
          <a:lstStyle/>
          <a:p>
            <a:r>
              <a:rPr lang="fr-FR" sz="1800" b="1" dirty="0">
                <a:solidFill>
                  <a:schemeClr val="bg1"/>
                </a:solidFill>
              </a:rPr>
              <a:t>Juin 2018</a:t>
            </a:r>
            <a:endParaRPr lang="fr-FR" b="1" dirty="0">
              <a:solidFill>
                <a:schemeClr val="bg1"/>
              </a:solidFill>
            </a:endParaRPr>
          </a:p>
        </p:txBody>
      </p:sp>
      <p:sp>
        <p:nvSpPr>
          <p:cNvPr id="8" name="ZoneTexte 7">
            <a:extLst>
              <a:ext uri="{FF2B5EF4-FFF2-40B4-BE49-F238E27FC236}">
                <a16:creationId xmlns:a16="http://schemas.microsoft.com/office/drawing/2014/main" id="{6235AA81-0321-B8B5-9D94-9C507040F57A}"/>
              </a:ext>
            </a:extLst>
          </p:cNvPr>
          <p:cNvSpPr txBox="1"/>
          <p:nvPr/>
        </p:nvSpPr>
        <p:spPr>
          <a:xfrm>
            <a:off x="722818" y="5301208"/>
            <a:ext cx="1069571" cy="646331"/>
          </a:xfrm>
          <a:prstGeom prst="rect">
            <a:avLst/>
          </a:prstGeom>
          <a:noFill/>
        </p:spPr>
        <p:txBody>
          <a:bodyPr wrap="square" rtlCol="0">
            <a:spAutoFit/>
          </a:bodyPr>
          <a:lstStyle/>
          <a:p>
            <a:pPr algn="ctr"/>
            <a:r>
              <a:rPr lang="fr-FR" sz="1800" b="1" dirty="0">
                <a:solidFill>
                  <a:schemeClr val="bg1"/>
                </a:solidFill>
              </a:rPr>
              <a:t>17 avril 2020</a:t>
            </a:r>
            <a:endParaRPr lang="fr-FR" b="1" dirty="0">
              <a:solidFill>
                <a:schemeClr val="bg1"/>
              </a:solidFill>
            </a:endParaRPr>
          </a:p>
        </p:txBody>
      </p:sp>
    </p:spTree>
    <p:extLst>
      <p:ext uri="{BB962C8B-B14F-4D97-AF65-F5344CB8AC3E}">
        <p14:creationId xmlns:p14="http://schemas.microsoft.com/office/powerpoint/2010/main" val="926631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08C156-D11B-4D86-A48F-EBE5AAD84BD4}"/>
              </a:ext>
            </a:extLst>
          </p:cNvPr>
          <p:cNvSpPr>
            <a:spLocks noGrp="1"/>
          </p:cNvSpPr>
          <p:nvPr>
            <p:ph type="title"/>
          </p:nvPr>
        </p:nvSpPr>
        <p:spPr>
          <a:xfrm>
            <a:off x="457200" y="274638"/>
            <a:ext cx="8229600" cy="701739"/>
          </a:xfrm>
        </p:spPr>
        <p:txBody>
          <a:bodyPr>
            <a:normAutofit fontScale="90000"/>
          </a:bodyPr>
          <a:lstStyle/>
          <a:p>
            <a:r>
              <a:rPr lang="fr-FR" dirty="0"/>
              <a:t>Calendrier Nouvel Hôpital</a:t>
            </a:r>
          </a:p>
        </p:txBody>
      </p:sp>
      <p:graphicFrame>
        <p:nvGraphicFramePr>
          <p:cNvPr id="56" name="Diagramme 55">
            <a:extLst>
              <a:ext uri="{FF2B5EF4-FFF2-40B4-BE49-F238E27FC236}">
                <a16:creationId xmlns:a16="http://schemas.microsoft.com/office/drawing/2014/main" id="{DF4EABC7-4A8A-4936-975E-40225BE3C232}"/>
              </a:ext>
            </a:extLst>
          </p:cNvPr>
          <p:cNvGraphicFramePr/>
          <p:nvPr>
            <p:extLst>
              <p:ext uri="{D42A27DB-BD31-4B8C-83A1-F6EECF244321}">
                <p14:modId xmlns:p14="http://schemas.microsoft.com/office/powerpoint/2010/main" val="685245047"/>
              </p:ext>
            </p:extLst>
          </p:nvPr>
        </p:nvGraphicFramePr>
        <p:xfrm>
          <a:off x="485800" y="1556792"/>
          <a:ext cx="8263850" cy="2468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 name="Flèche : pentagone 57">
            <a:extLst>
              <a:ext uri="{FF2B5EF4-FFF2-40B4-BE49-F238E27FC236}">
                <a16:creationId xmlns:a16="http://schemas.microsoft.com/office/drawing/2014/main" id="{77125C3B-AF87-465E-BFF3-405CC63F4A1F}"/>
              </a:ext>
            </a:extLst>
          </p:cNvPr>
          <p:cNvSpPr/>
          <p:nvPr/>
        </p:nvSpPr>
        <p:spPr>
          <a:xfrm>
            <a:off x="4932040" y="2605424"/>
            <a:ext cx="1239959" cy="399116"/>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Travaux 30 mois</a:t>
            </a:r>
          </a:p>
        </p:txBody>
      </p:sp>
      <p:sp>
        <p:nvSpPr>
          <p:cNvPr id="59" name="Flèche : pentagone 58">
            <a:extLst>
              <a:ext uri="{FF2B5EF4-FFF2-40B4-BE49-F238E27FC236}">
                <a16:creationId xmlns:a16="http://schemas.microsoft.com/office/drawing/2014/main" id="{9BCA7C66-C0D7-409E-BB94-00A365FD4792}"/>
              </a:ext>
            </a:extLst>
          </p:cNvPr>
          <p:cNvSpPr/>
          <p:nvPr/>
        </p:nvSpPr>
        <p:spPr>
          <a:xfrm>
            <a:off x="3720981" y="2621309"/>
            <a:ext cx="1187017" cy="399116"/>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Préparation chantier</a:t>
            </a:r>
          </a:p>
        </p:txBody>
      </p:sp>
      <p:sp>
        <p:nvSpPr>
          <p:cNvPr id="62" name="Flèche : droite à entaille 61">
            <a:extLst>
              <a:ext uri="{FF2B5EF4-FFF2-40B4-BE49-F238E27FC236}">
                <a16:creationId xmlns:a16="http://schemas.microsoft.com/office/drawing/2014/main" id="{EB1034B0-75CA-4857-976B-ABC8D6E880B5}"/>
              </a:ext>
            </a:extLst>
          </p:cNvPr>
          <p:cNvSpPr/>
          <p:nvPr/>
        </p:nvSpPr>
        <p:spPr>
          <a:xfrm>
            <a:off x="7100321" y="3029045"/>
            <a:ext cx="1895103" cy="44031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4" name="Flèche : pentagone 63">
            <a:extLst>
              <a:ext uri="{FF2B5EF4-FFF2-40B4-BE49-F238E27FC236}">
                <a16:creationId xmlns:a16="http://schemas.microsoft.com/office/drawing/2014/main" id="{0400DE49-945A-4D60-98F8-171932504449}"/>
              </a:ext>
            </a:extLst>
          </p:cNvPr>
          <p:cNvSpPr/>
          <p:nvPr/>
        </p:nvSpPr>
        <p:spPr>
          <a:xfrm>
            <a:off x="6179717" y="2589538"/>
            <a:ext cx="1056579" cy="430887"/>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0000" tIns="0" bIns="0" rtlCol="0" anchor="ctr">
            <a:spAutoFit/>
          </a:bodyPr>
          <a:lstStyle/>
          <a:p>
            <a:r>
              <a:rPr lang="fr-FR" sz="1400" dirty="0">
                <a:solidFill>
                  <a:schemeClr val="tx1"/>
                </a:solidFill>
              </a:rPr>
              <a:t>Levée des réserves </a:t>
            </a:r>
          </a:p>
        </p:txBody>
      </p:sp>
      <p:sp>
        <p:nvSpPr>
          <p:cNvPr id="65" name="ZoneTexte 64">
            <a:extLst>
              <a:ext uri="{FF2B5EF4-FFF2-40B4-BE49-F238E27FC236}">
                <a16:creationId xmlns:a16="http://schemas.microsoft.com/office/drawing/2014/main" id="{49D22C98-231D-4DD1-805B-D3F8AF6F5DDC}"/>
              </a:ext>
            </a:extLst>
          </p:cNvPr>
          <p:cNvSpPr txBox="1"/>
          <p:nvPr/>
        </p:nvSpPr>
        <p:spPr>
          <a:xfrm>
            <a:off x="7643226" y="3407300"/>
            <a:ext cx="1629914" cy="830997"/>
          </a:xfrm>
          <a:prstGeom prst="rect">
            <a:avLst/>
          </a:prstGeom>
          <a:noFill/>
        </p:spPr>
        <p:txBody>
          <a:bodyPr wrap="square" rtlCol="0">
            <a:spAutoFit/>
          </a:bodyPr>
          <a:lstStyle/>
          <a:p>
            <a:r>
              <a:rPr lang="fr-FR" sz="1200" b="1" dirty="0"/>
              <a:t>Déménagement / Emménagement Services cliniques</a:t>
            </a:r>
          </a:p>
          <a:p>
            <a:r>
              <a:rPr lang="fr-FR" sz="1200" b="1" dirty="0">
                <a:solidFill>
                  <a:srgbClr val="FF0000"/>
                </a:solidFill>
              </a:rPr>
              <a:t>Juin 2024</a:t>
            </a:r>
          </a:p>
        </p:txBody>
      </p:sp>
      <p:sp>
        <p:nvSpPr>
          <p:cNvPr id="66" name="ZoneTexte 65">
            <a:extLst>
              <a:ext uri="{FF2B5EF4-FFF2-40B4-BE49-F238E27FC236}">
                <a16:creationId xmlns:a16="http://schemas.microsoft.com/office/drawing/2014/main" id="{792E3ABA-4AE2-4698-B4C2-00BC581BEBC6}"/>
              </a:ext>
            </a:extLst>
          </p:cNvPr>
          <p:cNvSpPr txBox="1"/>
          <p:nvPr/>
        </p:nvSpPr>
        <p:spPr>
          <a:xfrm>
            <a:off x="484614" y="2960397"/>
            <a:ext cx="2372868" cy="253916"/>
          </a:xfrm>
          <a:prstGeom prst="rect">
            <a:avLst/>
          </a:prstGeom>
          <a:noFill/>
        </p:spPr>
        <p:txBody>
          <a:bodyPr wrap="square" rtlCol="0">
            <a:spAutoFit/>
          </a:bodyPr>
          <a:lstStyle/>
          <a:p>
            <a:r>
              <a:rPr lang="fr-FR" sz="1050" i="1" dirty="0"/>
              <a:t>Enquête publique close le 04/02/2021</a:t>
            </a:r>
          </a:p>
        </p:txBody>
      </p:sp>
      <p:graphicFrame>
        <p:nvGraphicFramePr>
          <p:cNvPr id="67" name="Diagramme 66">
            <a:extLst>
              <a:ext uri="{FF2B5EF4-FFF2-40B4-BE49-F238E27FC236}">
                <a16:creationId xmlns:a16="http://schemas.microsoft.com/office/drawing/2014/main" id="{5FBAD6AB-0CDA-4890-87E6-20CA76030138}"/>
              </a:ext>
            </a:extLst>
          </p:cNvPr>
          <p:cNvGraphicFramePr/>
          <p:nvPr>
            <p:extLst>
              <p:ext uri="{D42A27DB-BD31-4B8C-83A1-F6EECF244321}">
                <p14:modId xmlns:p14="http://schemas.microsoft.com/office/powerpoint/2010/main" val="1316989849"/>
              </p:ext>
            </p:extLst>
          </p:nvPr>
        </p:nvGraphicFramePr>
        <p:xfrm>
          <a:off x="2050256" y="3450285"/>
          <a:ext cx="5657242" cy="22829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73" name="Connecteur : en angle 72">
            <a:extLst>
              <a:ext uri="{FF2B5EF4-FFF2-40B4-BE49-F238E27FC236}">
                <a16:creationId xmlns:a16="http://schemas.microsoft.com/office/drawing/2014/main" id="{F5EB84D0-FE74-4CC8-9DC4-86B945071B2F}"/>
              </a:ext>
            </a:extLst>
          </p:cNvPr>
          <p:cNvCxnSpPr>
            <a:cxnSpLocks/>
          </p:cNvCxnSpPr>
          <p:nvPr/>
        </p:nvCxnSpPr>
        <p:spPr>
          <a:xfrm rot="5400000">
            <a:off x="5039194" y="3159856"/>
            <a:ext cx="1757591" cy="508022"/>
          </a:xfrm>
          <a:prstGeom prst="bentConnector3">
            <a:avLst>
              <a:gd name="adj1" fmla="val 50000"/>
            </a:avLst>
          </a:prstGeom>
          <a:ln w="19050">
            <a:solidFill>
              <a:srgbClr val="A50021"/>
            </a:solidFill>
            <a:tailEnd type="triangle"/>
          </a:ln>
        </p:spPr>
        <p:style>
          <a:lnRef idx="1">
            <a:schemeClr val="accent1"/>
          </a:lnRef>
          <a:fillRef idx="0">
            <a:schemeClr val="accent1"/>
          </a:fillRef>
          <a:effectRef idx="0">
            <a:schemeClr val="accent1"/>
          </a:effectRef>
          <a:fontRef idx="minor">
            <a:schemeClr val="tx1"/>
          </a:fontRef>
        </p:style>
      </p:cxnSp>
      <p:sp>
        <p:nvSpPr>
          <p:cNvPr id="77" name="Flèche : pentagone 76">
            <a:extLst>
              <a:ext uri="{FF2B5EF4-FFF2-40B4-BE49-F238E27FC236}">
                <a16:creationId xmlns:a16="http://schemas.microsoft.com/office/drawing/2014/main" id="{1D227A48-8067-4F6F-8025-B5CDB0F01B12}"/>
              </a:ext>
            </a:extLst>
          </p:cNvPr>
          <p:cNvSpPr/>
          <p:nvPr/>
        </p:nvSpPr>
        <p:spPr>
          <a:xfrm>
            <a:off x="5663977" y="4320926"/>
            <a:ext cx="1804815" cy="569040"/>
          </a:xfrm>
          <a:prstGeom prst="homePlat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chemeClr val="tx1"/>
              </a:solidFill>
            </a:endParaRPr>
          </a:p>
          <a:p>
            <a:pPr algn="ctr"/>
            <a:endParaRPr lang="fr-FR" sz="1400" b="1" dirty="0">
              <a:solidFill>
                <a:schemeClr val="tx1"/>
              </a:solidFill>
            </a:endParaRPr>
          </a:p>
          <a:p>
            <a:pPr algn="ctr"/>
            <a:endParaRPr lang="fr-FR" sz="1400" b="1" dirty="0">
              <a:solidFill>
                <a:schemeClr val="tx1"/>
              </a:solidFill>
            </a:endParaRPr>
          </a:p>
          <a:p>
            <a:pPr algn="ctr"/>
            <a:r>
              <a:rPr lang="fr-FR" sz="1400" b="1" dirty="0">
                <a:solidFill>
                  <a:schemeClr val="bg1"/>
                </a:solidFill>
              </a:rPr>
              <a:t>Installations équipements – </a:t>
            </a:r>
          </a:p>
          <a:p>
            <a:pPr algn="ctr"/>
            <a:r>
              <a:rPr lang="fr-FR" sz="1400" b="1" dirty="0">
                <a:solidFill>
                  <a:schemeClr val="bg1"/>
                </a:solidFill>
              </a:rPr>
              <a:t>Mise en service médico technique et logistique</a:t>
            </a:r>
          </a:p>
          <a:p>
            <a:pPr algn="ctr"/>
            <a:r>
              <a:rPr lang="fr-FR" sz="1400" b="1" dirty="0">
                <a:solidFill>
                  <a:srgbClr val="FF0000"/>
                </a:solidFill>
              </a:rPr>
              <a:t>Février à mai 2024</a:t>
            </a:r>
          </a:p>
          <a:p>
            <a:pPr algn="ctr"/>
            <a:endParaRPr lang="fr-FR" sz="1400" b="1" dirty="0">
              <a:solidFill>
                <a:srgbClr val="FF0000"/>
              </a:solidFill>
            </a:endParaRPr>
          </a:p>
          <a:p>
            <a:pPr algn="ctr"/>
            <a:endParaRPr lang="fr-FR" sz="1400" b="1" dirty="0">
              <a:solidFill>
                <a:srgbClr val="FF0000"/>
              </a:solidFill>
            </a:endParaRPr>
          </a:p>
          <a:p>
            <a:pPr algn="ctr"/>
            <a:endParaRPr lang="fr-FR" sz="1400" b="1" dirty="0">
              <a:solidFill>
                <a:srgbClr val="FF0000"/>
              </a:solidFill>
            </a:endParaRPr>
          </a:p>
          <a:p>
            <a:pPr algn="ctr"/>
            <a:endParaRPr lang="fr-FR" sz="1400" b="1" dirty="0">
              <a:solidFill>
                <a:srgbClr val="FF0000"/>
              </a:solidFill>
            </a:endParaRPr>
          </a:p>
        </p:txBody>
      </p:sp>
      <p:cxnSp>
        <p:nvCxnSpPr>
          <p:cNvPr id="78" name="Connecteur : en angle 77">
            <a:extLst>
              <a:ext uri="{FF2B5EF4-FFF2-40B4-BE49-F238E27FC236}">
                <a16:creationId xmlns:a16="http://schemas.microsoft.com/office/drawing/2014/main" id="{59EF3821-DE66-4FB7-AA59-72D5687184DC}"/>
              </a:ext>
            </a:extLst>
          </p:cNvPr>
          <p:cNvCxnSpPr>
            <a:cxnSpLocks/>
            <a:stCxn id="77" idx="3"/>
          </p:cNvCxnSpPr>
          <p:nvPr/>
        </p:nvCxnSpPr>
        <p:spPr>
          <a:xfrm flipH="1" flipV="1">
            <a:off x="7100320" y="3619548"/>
            <a:ext cx="368472" cy="985898"/>
          </a:xfrm>
          <a:prstGeom prst="bentConnector4">
            <a:avLst>
              <a:gd name="adj1" fmla="val -62040"/>
              <a:gd name="adj2" fmla="val 64429"/>
            </a:avLst>
          </a:prstGeom>
          <a:ln w="19050">
            <a:solidFill>
              <a:srgbClr val="A50021"/>
            </a:solidFill>
            <a:tailEnd type="triangle"/>
          </a:ln>
        </p:spPr>
        <p:style>
          <a:lnRef idx="1">
            <a:schemeClr val="accent1"/>
          </a:lnRef>
          <a:fillRef idx="0">
            <a:schemeClr val="accent1"/>
          </a:fillRef>
          <a:effectRef idx="0">
            <a:schemeClr val="accent1"/>
          </a:effectRef>
          <a:fontRef idx="minor">
            <a:schemeClr val="tx1"/>
          </a:fontRef>
        </p:style>
      </p:cxnSp>
      <p:sp>
        <p:nvSpPr>
          <p:cNvPr id="83" name="Flèche : pentagone 82">
            <a:extLst>
              <a:ext uri="{FF2B5EF4-FFF2-40B4-BE49-F238E27FC236}">
                <a16:creationId xmlns:a16="http://schemas.microsoft.com/office/drawing/2014/main" id="{55F1F75C-6A7B-498E-9E65-99CEA17952F8}"/>
              </a:ext>
            </a:extLst>
          </p:cNvPr>
          <p:cNvSpPr/>
          <p:nvPr/>
        </p:nvSpPr>
        <p:spPr>
          <a:xfrm>
            <a:off x="3687417" y="4335648"/>
            <a:ext cx="1976560" cy="569040"/>
          </a:xfrm>
          <a:prstGeom prst="homePlat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Achat / Approvisionnement</a:t>
            </a:r>
          </a:p>
        </p:txBody>
      </p:sp>
      <p:cxnSp>
        <p:nvCxnSpPr>
          <p:cNvPr id="21" name="Connecteur : en angle 20">
            <a:extLst>
              <a:ext uri="{FF2B5EF4-FFF2-40B4-BE49-F238E27FC236}">
                <a16:creationId xmlns:a16="http://schemas.microsoft.com/office/drawing/2014/main" id="{B84AA8F3-84F6-494A-B5F5-EAF6D3D181B3}"/>
              </a:ext>
            </a:extLst>
          </p:cNvPr>
          <p:cNvCxnSpPr>
            <a:cxnSpLocks/>
          </p:cNvCxnSpPr>
          <p:nvPr/>
        </p:nvCxnSpPr>
        <p:spPr>
          <a:xfrm>
            <a:off x="6183529" y="2499905"/>
            <a:ext cx="929006" cy="785079"/>
          </a:xfrm>
          <a:prstGeom prst="bentConnector3">
            <a:avLst>
              <a:gd name="adj1" fmla="val 50000"/>
            </a:avLst>
          </a:prstGeom>
          <a:ln w="19050">
            <a:solidFill>
              <a:srgbClr val="A5002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32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FA1184-1AF4-4C10-92B3-59A2F8FA6DEE}"/>
              </a:ext>
            </a:extLst>
          </p:cNvPr>
          <p:cNvSpPr>
            <a:spLocks noGrp="1"/>
          </p:cNvSpPr>
          <p:nvPr>
            <p:ph type="title"/>
          </p:nvPr>
        </p:nvSpPr>
        <p:spPr>
          <a:xfrm>
            <a:off x="457200" y="2857500"/>
            <a:ext cx="8229600" cy="1143000"/>
          </a:xfrm>
        </p:spPr>
        <p:txBody>
          <a:bodyPr/>
          <a:lstStyle/>
          <a:p>
            <a:r>
              <a:rPr lang="fr-FR" dirty="0"/>
              <a:t>Du jury au dépôt de PC</a:t>
            </a:r>
          </a:p>
        </p:txBody>
      </p:sp>
    </p:spTree>
    <p:extLst>
      <p:ext uri="{BB962C8B-B14F-4D97-AF65-F5344CB8AC3E}">
        <p14:creationId xmlns:p14="http://schemas.microsoft.com/office/powerpoint/2010/main" val="3182606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631DDE-576D-4E1B-8F3D-B346C2E679F5}"/>
              </a:ext>
            </a:extLst>
          </p:cNvPr>
          <p:cNvSpPr>
            <a:spLocks noGrp="1"/>
          </p:cNvSpPr>
          <p:nvPr>
            <p:ph type="title"/>
          </p:nvPr>
        </p:nvSpPr>
        <p:spPr>
          <a:xfrm>
            <a:off x="457200" y="274638"/>
            <a:ext cx="8229600" cy="562074"/>
          </a:xfrm>
        </p:spPr>
        <p:txBody>
          <a:bodyPr>
            <a:normAutofit fontScale="90000"/>
          </a:bodyPr>
          <a:lstStyle/>
          <a:p>
            <a:pPr algn="ctr"/>
            <a:r>
              <a:rPr lang="fr-FR" dirty="0"/>
              <a:t>Articuler discussions et sélection</a:t>
            </a:r>
          </a:p>
        </p:txBody>
      </p:sp>
      <p:sp>
        <p:nvSpPr>
          <p:cNvPr id="3" name="Espace réservé du contenu 2">
            <a:extLst>
              <a:ext uri="{FF2B5EF4-FFF2-40B4-BE49-F238E27FC236}">
                <a16:creationId xmlns:a16="http://schemas.microsoft.com/office/drawing/2014/main" id="{938203FB-22DB-416C-97F7-C298976E3B69}"/>
              </a:ext>
            </a:extLst>
          </p:cNvPr>
          <p:cNvSpPr>
            <a:spLocks noGrp="1"/>
          </p:cNvSpPr>
          <p:nvPr>
            <p:ph idx="1"/>
          </p:nvPr>
        </p:nvSpPr>
        <p:spPr>
          <a:xfrm>
            <a:off x="467544" y="1124744"/>
            <a:ext cx="8219256" cy="5976664"/>
          </a:xfrm>
        </p:spPr>
        <p:txBody>
          <a:bodyPr>
            <a:noAutofit/>
          </a:bodyPr>
          <a:lstStyle/>
          <a:p>
            <a:pPr algn="just"/>
            <a:r>
              <a:rPr lang="fr-FR" sz="2400" dirty="0"/>
              <a:t>Lors des auditions en vue de l’offre finale, échanges approfondis notamment sur les sujets techniques et contractuels</a:t>
            </a:r>
          </a:p>
          <a:p>
            <a:pPr lvl="1" algn="just">
              <a:buFont typeface="Wingdings" panose="05000000000000000000" pitchFamily="2" charset="2"/>
              <a:buChar char="Ø"/>
            </a:pPr>
            <a:r>
              <a:rPr lang="fr-FR" sz="2000" b="1" dirty="0"/>
              <a:t>Choix d’un rendu des offres finales au niveau APS+</a:t>
            </a:r>
          </a:p>
          <a:p>
            <a:pPr marL="0" indent="0">
              <a:buNone/>
            </a:pPr>
            <a:endParaRPr lang="fr-FR" sz="2400" dirty="0"/>
          </a:p>
          <a:p>
            <a:pPr algn="just"/>
            <a:r>
              <a:rPr lang="fr-FR" sz="2400" dirty="0"/>
              <a:t>Mise au point en 2 mois lors du confinement, permise grâce au travail réalisé lors des auditions ;</a:t>
            </a:r>
          </a:p>
          <a:p>
            <a:pPr marL="0" indent="0">
              <a:buNone/>
            </a:pPr>
            <a:endParaRPr lang="fr-FR" sz="2400" dirty="0"/>
          </a:p>
          <a:p>
            <a:r>
              <a:rPr lang="fr-FR" sz="2400" dirty="0"/>
              <a:t>Rencontre du SDIS et de la DDT avant dépôt du PC ;</a:t>
            </a:r>
          </a:p>
          <a:p>
            <a:endParaRPr lang="fr-FR" sz="2400" dirty="0"/>
          </a:p>
          <a:p>
            <a:r>
              <a:rPr lang="fr-FR" sz="2400" dirty="0"/>
              <a:t>Lancement de la phase APD dès signature du marché.</a:t>
            </a:r>
          </a:p>
          <a:p>
            <a:pPr marL="0" indent="0">
              <a:buNone/>
            </a:pPr>
            <a:endParaRPr lang="fr-FR" sz="2400" dirty="0"/>
          </a:p>
          <a:p>
            <a:pPr marL="0" indent="0">
              <a:buNone/>
            </a:pPr>
            <a:endParaRPr lang="fr-FR" sz="2400" dirty="0"/>
          </a:p>
          <a:p>
            <a:pPr marL="0" indent="0">
              <a:buNone/>
            </a:pPr>
            <a:r>
              <a:rPr lang="fr-FR" sz="2400" dirty="0"/>
              <a:t> </a:t>
            </a:r>
          </a:p>
          <a:p>
            <a:endParaRPr lang="fr-FR" sz="2400" dirty="0"/>
          </a:p>
          <a:p>
            <a:endParaRPr lang="fr-FR" sz="2400" dirty="0"/>
          </a:p>
          <a:p>
            <a:pPr marL="0" indent="0">
              <a:buNone/>
            </a:pPr>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r>
              <a:rPr lang="fr-FR" sz="2400" dirty="0"/>
              <a:t>Dépôt du PC : 29 juin 2020</a:t>
            </a:r>
          </a:p>
          <a:p>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p:txBody>
      </p:sp>
    </p:spTree>
    <p:extLst>
      <p:ext uri="{BB962C8B-B14F-4D97-AF65-F5344CB8AC3E}">
        <p14:creationId xmlns:p14="http://schemas.microsoft.com/office/powerpoint/2010/main" val="40424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0119A0-35B2-4C54-A147-35149FC4CE04}"/>
              </a:ext>
            </a:extLst>
          </p:cNvPr>
          <p:cNvSpPr>
            <a:spLocks noGrp="1"/>
          </p:cNvSpPr>
          <p:nvPr>
            <p:ph type="title"/>
          </p:nvPr>
        </p:nvSpPr>
        <p:spPr>
          <a:xfrm>
            <a:off x="457200" y="188640"/>
            <a:ext cx="8229600" cy="922114"/>
          </a:xfrm>
        </p:spPr>
        <p:txBody>
          <a:bodyPr>
            <a:normAutofit fontScale="90000"/>
          </a:bodyPr>
          <a:lstStyle/>
          <a:p>
            <a:pPr algn="ctr"/>
            <a:r>
              <a:rPr lang="fr-FR" dirty="0"/>
              <a:t>Procédures administratives :</a:t>
            </a:r>
            <a:br>
              <a:rPr lang="fr-FR" dirty="0"/>
            </a:br>
            <a:r>
              <a:rPr lang="fr-FR" dirty="0"/>
              <a:t>points de vigilance</a:t>
            </a:r>
          </a:p>
        </p:txBody>
      </p:sp>
      <p:sp>
        <p:nvSpPr>
          <p:cNvPr id="3" name="Espace réservé du contenu 2">
            <a:extLst>
              <a:ext uri="{FF2B5EF4-FFF2-40B4-BE49-F238E27FC236}">
                <a16:creationId xmlns:a16="http://schemas.microsoft.com/office/drawing/2014/main" id="{B7F2D035-3651-4398-BFDD-17DB16981E92}"/>
              </a:ext>
            </a:extLst>
          </p:cNvPr>
          <p:cNvSpPr>
            <a:spLocks noGrp="1"/>
          </p:cNvSpPr>
          <p:nvPr>
            <p:ph idx="1"/>
          </p:nvPr>
        </p:nvSpPr>
        <p:spPr>
          <a:xfrm>
            <a:off x="323528" y="1299118"/>
            <a:ext cx="8676456" cy="5544616"/>
          </a:xfrm>
        </p:spPr>
        <p:txBody>
          <a:bodyPr>
            <a:normAutofit fontScale="85000" lnSpcReduction="10000"/>
          </a:bodyPr>
          <a:lstStyle/>
          <a:p>
            <a:pPr algn="just"/>
            <a:r>
              <a:rPr lang="fr-FR" sz="2600" dirty="0"/>
              <a:t>Du fait de la dimension du projet, obligation d’une enquête environnementale dans le cadre de l’instruction du permis :</a:t>
            </a:r>
          </a:p>
          <a:p>
            <a:pPr lvl="1" algn="just">
              <a:buFontTx/>
              <a:buChar char="-"/>
            </a:pPr>
            <a:r>
              <a:rPr lang="fr-FR" sz="2200" dirty="0"/>
              <a:t>Risque pour les délais d’instruction et donc le calendrier de l’opération ;  </a:t>
            </a:r>
          </a:p>
          <a:p>
            <a:pPr lvl="1" algn="just">
              <a:buFontTx/>
              <a:buChar char="-"/>
            </a:pPr>
            <a:r>
              <a:rPr lang="fr-FR" sz="2200" dirty="0"/>
              <a:t>Choix de prendre un prestataire spécifique pour l’enquête environnementale; </a:t>
            </a:r>
          </a:p>
          <a:p>
            <a:pPr lvl="1" algn="just">
              <a:buFontTx/>
              <a:buChar char="-"/>
            </a:pPr>
            <a:r>
              <a:rPr lang="fr-FR" sz="2200" dirty="0"/>
              <a:t>Problématique de l’enquête publique (à </a:t>
            </a:r>
            <a:r>
              <a:rPr lang="fr-FR" sz="2400" dirty="0"/>
              <a:t>gérer en interne), surtout face à un projet de restructuration d’une offre hospitalière.</a:t>
            </a:r>
          </a:p>
          <a:p>
            <a:endParaRPr lang="fr-FR" sz="2200" dirty="0"/>
          </a:p>
          <a:p>
            <a:r>
              <a:rPr lang="fr-FR" sz="2600" dirty="0"/>
              <a:t>Rencontrer en amont les concessionnaires :</a:t>
            </a:r>
          </a:p>
          <a:p>
            <a:pPr lvl="1" algn="just">
              <a:buFontTx/>
              <a:buChar char="-"/>
            </a:pPr>
            <a:r>
              <a:rPr lang="fr-FR" sz="2400" dirty="0"/>
              <a:t>Enedis / sécurité électrique (le second poste source) : faire une pré-étude ;</a:t>
            </a:r>
          </a:p>
          <a:p>
            <a:pPr lvl="1" algn="just">
              <a:buFontTx/>
              <a:buChar char="-"/>
            </a:pPr>
            <a:r>
              <a:rPr lang="fr-FR" sz="2400" dirty="0"/>
              <a:t>Dimensionnement des réseaux EU , stratégie de sécurisation des alimentations eau – informatique  (déterminer les branchements avec l’aménageur).</a:t>
            </a:r>
          </a:p>
          <a:p>
            <a:pPr marL="0" indent="0">
              <a:buNone/>
            </a:pPr>
            <a:endParaRPr lang="fr-FR" sz="2400" dirty="0"/>
          </a:p>
          <a:p>
            <a:pPr algn="just"/>
            <a:r>
              <a:rPr lang="fr-FR" sz="2600" dirty="0"/>
              <a:t>Lister l’ensemble des interfaces techniques et environner tous ces sujets avec les acteurs concernés : </a:t>
            </a:r>
          </a:p>
          <a:p>
            <a:pPr lvl="1" algn="just">
              <a:buFontTx/>
              <a:buChar char="-"/>
            </a:pPr>
            <a:r>
              <a:rPr lang="fr-FR" sz="2400" dirty="0"/>
              <a:t>Dossier réseau de chauffage urbain, par exemple. </a:t>
            </a:r>
          </a:p>
        </p:txBody>
      </p:sp>
    </p:spTree>
    <p:extLst>
      <p:ext uri="{BB962C8B-B14F-4D97-AF65-F5344CB8AC3E}">
        <p14:creationId xmlns:p14="http://schemas.microsoft.com/office/powerpoint/2010/main" val="2616408659"/>
      </p:ext>
    </p:extLst>
  </p:cSld>
  <p:clrMapOvr>
    <a:masterClrMapping/>
  </p:clrMapOvr>
</p:sld>
</file>

<file path=ppt/theme/theme1.xml><?xml version="1.0" encoding="utf-8"?>
<a:theme xmlns:a="http://schemas.openxmlformats.org/drawingml/2006/main" name="presentation powerpoint ACCEUIL INTERN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6" id="{EAC2C8F5-0AF9-4669-A950-DDFA30CA82B8}" vid="{E62DEFA6-4B28-4A41-AF76-B60AA14ED08B}"/>
    </a:ext>
  </a:extLst>
</a:theme>
</file>

<file path=ppt/theme/theme10.xml><?xml version="1.0" encoding="utf-8"?>
<a:theme xmlns:a="http://schemas.openxmlformats.org/drawingml/2006/main" name="16-09-02 COPI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6" id="{EAC2C8F5-0AF9-4669-A950-DDFA30CA82B8}" vid="{E62DEFA6-4B28-4A41-AF76-B60AA14ED08B}"/>
    </a:ext>
  </a:extLst>
</a:theme>
</file>

<file path=ppt/theme/theme11.xml><?xml version="1.0" encoding="utf-8"?>
<a:theme xmlns:a="http://schemas.openxmlformats.org/drawingml/2006/main" name="6_Chapit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6" id="{EAC2C8F5-0AF9-4669-A950-DDFA30CA82B8}" vid="{367AF927-F6F6-4CDF-80F0-6B5586E68CEC}"/>
    </a:ext>
  </a:ext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it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6" id="{EAC2C8F5-0AF9-4669-A950-DDFA30CA82B8}" vid="{367AF927-F6F6-4CDF-80F0-6B5586E68CEC}"/>
    </a:ext>
  </a:extLst>
</a:theme>
</file>

<file path=ppt/theme/theme3.xml><?xml version="1.0" encoding="utf-8"?>
<a:theme xmlns:a="http://schemas.openxmlformats.org/drawingml/2006/main" name="Sous-chapit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6" id="{EAC2C8F5-0AF9-4669-A950-DDFA30CA82B8}" vid="{DDC2870E-3120-4738-A2BD-D99618906DCD}"/>
    </a:ext>
  </a:extLst>
</a:theme>
</file>

<file path=ppt/theme/theme4.xml><?xml version="1.0" encoding="utf-8"?>
<a:theme xmlns:a="http://schemas.openxmlformats.org/drawingml/2006/main" name="Paragraph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6" id="{EAC2C8F5-0AF9-4669-A950-DDFA30CA82B8}" vid="{E7ADD55A-ED43-4A02-94E9-541675544E06}"/>
    </a:ext>
  </a:extLst>
</a:theme>
</file>

<file path=ppt/theme/theme5.xml><?xml version="1.0" encoding="utf-8"?>
<a:theme xmlns:a="http://schemas.openxmlformats.org/drawingml/2006/main" name="1_Chapit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6" id="{EAC2C8F5-0AF9-4669-A950-DDFA30CA82B8}" vid="{367AF927-F6F6-4CDF-80F0-6B5586E68CEC}"/>
    </a:ext>
  </a:extLst>
</a:theme>
</file>

<file path=ppt/theme/theme6.xml><?xml version="1.0" encoding="utf-8"?>
<a:theme xmlns:a="http://schemas.openxmlformats.org/drawingml/2006/main" name="2_Chapit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6" id="{EAC2C8F5-0AF9-4669-A950-DDFA30CA82B8}" vid="{367AF927-F6F6-4CDF-80F0-6B5586E68CEC}"/>
    </a:ext>
  </a:extLst>
</a:theme>
</file>

<file path=ppt/theme/theme7.xml><?xml version="1.0" encoding="utf-8"?>
<a:theme xmlns:a="http://schemas.openxmlformats.org/drawingml/2006/main" name="3_Chapit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6" id="{EAC2C8F5-0AF9-4669-A950-DDFA30CA82B8}" vid="{367AF927-F6F6-4CDF-80F0-6B5586E68CEC}"/>
    </a:ext>
  </a:extLst>
</a:theme>
</file>

<file path=ppt/theme/theme8.xml><?xml version="1.0" encoding="utf-8"?>
<a:theme xmlns:a="http://schemas.openxmlformats.org/drawingml/2006/main" name="4_Chapit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6" id="{EAC2C8F5-0AF9-4669-A950-DDFA30CA82B8}" vid="{367AF927-F6F6-4CDF-80F0-6B5586E68CEC}"/>
    </a:ext>
  </a:extLst>
</a:theme>
</file>

<file path=ppt/theme/theme9.xml><?xml version="1.0" encoding="utf-8"?>
<a:theme xmlns:a="http://schemas.openxmlformats.org/drawingml/2006/main" name="5_Chapit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6" id="{EAC2C8F5-0AF9-4669-A950-DDFA30CA82B8}" vid="{367AF927-F6F6-4CDF-80F0-6B5586E68CEC}"/>
    </a:ext>
  </a:extLst>
</a:theme>
</file>

<file path=docProps/app.xml><?xml version="1.0" encoding="utf-8"?>
<Properties xmlns="http://schemas.openxmlformats.org/officeDocument/2006/extended-properties" xmlns:vt="http://schemas.openxmlformats.org/officeDocument/2006/docPropsVTypes">
  <Template>presentation powerpoint ACCEUIL INTERNES</Template>
  <TotalTime>28437</TotalTime>
  <Words>1736</Words>
  <Application>Microsoft Office PowerPoint</Application>
  <PresentationFormat>Affichage à l'écran (4:3)</PresentationFormat>
  <Paragraphs>253</Paragraphs>
  <Slides>23</Slides>
  <Notes>0</Notes>
  <HiddenSlides>0</HiddenSlides>
  <MMClips>0</MMClips>
  <ScaleCrop>false</ScaleCrop>
  <HeadingPairs>
    <vt:vector size="6" baseType="variant">
      <vt:variant>
        <vt:lpstr>Polices utilisées</vt:lpstr>
      </vt:variant>
      <vt:variant>
        <vt:i4>3</vt:i4>
      </vt:variant>
      <vt:variant>
        <vt:lpstr>Thème</vt:lpstr>
      </vt:variant>
      <vt:variant>
        <vt:i4>11</vt:i4>
      </vt:variant>
      <vt:variant>
        <vt:lpstr>Titres des diapositives</vt:lpstr>
      </vt:variant>
      <vt:variant>
        <vt:i4>23</vt:i4>
      </vt:variant>
    </vt:vector>
  </HeadingPairs>
  <TitlesOfParts>
    <vt:vector size="37" baseType="lpstr">
      <vt:lpstr>Arial</vt:lpstr>
      <vt:lpstr>Calibri</vt:lpstr>
      <vt:lpstr>Wingdings</vt:lpstr>
      <vt:lpstr>presentation powerpoint ACCEUIL INTERNES</vt:lpstr>
      <vt:lpstr>Chapitre</vt:lpstr>
      <vt:lpstr>Sous-chapitre</vt:lpstr>
      <vt:lpstr>Paragraphe</vt:lpstr>
      <vt:lpstr>1_Chapitre</vt:lpstr>
      <vt:lpstr>2_Chapitre</vt:lpstr>
      <vt:lpstr>3_Chapitre</vt:lpstr>
      <vt:lpstr>4_Chapitre</vt:lpstr>
      <vt:lpstr>5_Chapitre</vt:lpstr>
      <vt:lpstr>16-09-02 COPIL</vt:lpstr>
      <vt:lpstr>6_Chapitre</vt:lpstr>
      <vt:lpstr>Présentation PowerPoint</vt:lpstr>
      <vt:lpstr>Les grandes lignes du projet</vt:lpstr>
      <vt:lpstr>Programme de l’hôpital Paris Saclay</vt:lpstr>
      <vt:lpstr>Structuration projet</vt:lpstr>
      <vt:lpstr>Dates clés avant notification du marché</vt:lpstr>
      <vt:lpstr>Calendrier Nouvel Hôpital</vt:lpstr>
      <vt:lpstr>Du jury au dépôt de PC</vt:lpstr>
      <vt:lpstr>Articuler discussions et sélection</vt:lpstr>
      <vt:lpstr>Procédures administratives : points de vigilance</vt:lpstr>
      <vt:lpstr>S’assurer du soutien externe</vt:lpstr>
      <vt:lpstr>Gestion de la phase d’études</vt:lpstr>
      <vt:lpstr>Pilotage du projet</vt:lpstr>
      <vt:lpstr>Interactions avec la communauté hospitalière</vt:lpstr>
      <vt:lpstr>Sécuriser les choix structurants</vt:lpstr>
      <vt:lpstr>Le suivi de chantier Phase EXE</vt:lpstr>
      <vt:lpstr>Proximité et réactivité</vt:lpstr>
      <vt:lpstr>La préparation de l’emménagement</vt:lpstr>
      <vt:lpstr>Un projet dans le projet</vt:lpstr>
      <vt:lpstr>Maîtriser les transferts</vt:lpstr>
      <vt:lpstr>En conclusion</vt:lpstr>
      <vt:lpstr>Les difficultés / points sous-estimés</vt:lpstr>
      <vt:lpstr>Les atouts / points positifs</vt:lpstr>
      <vt:lpstr>Présentation PowerPoint</vt:lpstr>
    </vt:vector>
  </TitlesOfParts>
  <Company>CHL-CHO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ACCUEIL DES NOUVEAUX INTERNES    CENTRE HOSPITALIER D’ORSAY</dc:title>
  <dc:creator>PRIGENT Alice</dc:creator>
  <cp:lastModifiedBy>FEYDY Renaud</cp:lastModifiedBy>
  <cp:revision>398</cp:revision>
  <cp:lastPrinted>2018-05-14T14:51:22Z</cp:lastPrinted>
  <dcterms:created xsi:type="dcterms:W3CDTF">2015-04-22T15:08:11Z</dcterms:created>
  <dcterms:modified xsi:type="dcterms:W3CDTF">2023-02-14T16:06:59Z</dcterms:modified>
</cp:coreProperties>
</file>