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handoutMasterIdLst>
    <p:handoutMasterId r:id="rId30"/>
  </p:handoutMasterIdLst>
  <p:sldIdLst>
    <p:sldId id="256" r:id="rId2"/>
    <p:sldId id="273" r:id="rId3"/>
    <p:sldId id="294" r:id="rId4"/>
    <p:sldId id="285" r:id="rId5"/>
    <p:sldId id="286" r:id="rId6"/>
    <p:sldId id="288" r:id="rId7"/>
    <p:sldId id="278" r:id="rId8"/>
    <p:sldId id="282" r:id="rId9"/>
    <p:sldId id="280" r:id="rId10"/>
    <p:sldId id="283" r:id="rId11"/>
    <p:sldId id="296" r:id="rId12"/>
    <p:sldId id="297" r:id="rId13"/>
    <p:sldId id="298" r:id="rId14"/>
    <p:sldId id="299" r:id="rId15"/>
    <p:sldId id="300" r:id="rId16"/>
    <p:sldId id="277" r:id="rId17"/>
    <p:sldId id="257" r:id="rId18"/>
    <p:sldId id="258" r:id="rId19"/>
    <p:sldId id="259" r:id="rId20"/>
    <p:sldId id="260" r:id="rId21"/>
    <p:sldId id="261" r:id="rId22"/>
    <p:sldId id="295" r:id="rId23"/>
    <p:sldId id="284" r:id="rId24"/>
    <p:sldId id="303" r:id="rId25"/>
    <p:sldId id="290" r:id="rId26"/>
    <p:sldId id="292" r:id="rId27"/>
    <p:sldId id="304" r:id="rId28"/>
  </p:sldIdLst>
  <p:sldSz cx="9144000" cy="6858000" type="screen4x3"/>
  <p:notesSz cx="6797675" cy="9926638"/>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5B08"/>
    <a:srgbClr val="C4BAC0"/>
    <a:srgbClr val="C6BEB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522"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989C9C96-2348-48E4-B558-F01A7D7252E6}" type="datetimeFigureOut">
              <a:rPr lang="fr-FR" smtClean="0"/>
              <a:t>20/09/2016</a:t>
            </a:fld>
            <a:endParaRPr lang="fr-FR"/>
          </a:p>
        </p:txBody>
      </p:sp>
      <p:sp>
        <p:nvSpPr>
          <p:cNvPr id="4" name="Espace réservé du pied de page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35A8ED00-1413-48F4-B4C8-5B0EF091A838}" type="slidenum">
              <a:rPr lang="fr-FR" smtClean="0"/>
              <a:t>‹N°›</a:t>
            </a:fld>
            <a:endParaRPr lang="fr-FR"/>
          </a:p>
        </p:txBody>
      </p:sp>
    </p:spTree>
    <p:extLst>
      <p:ext uri="{BB962C8B-B14F-4D97-AF65-F5344CB8AC3E}">
        <p14:creationId xmlns:p14="http://schemas.microsoft.com/office/powerpoint/2010/main" val="8981483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64E1A36E-E395-4831-8049-BBA2A57F38A5}" type="datetimeFigureOut">
              <a:rPr lang="fr-FR" smtClean="0"/>
              <a:t>20/09/2016</a:t>
            </a:fld>
            <a:endParaRPr lang="fr-FR"/>
          </a:p>
        </p:txBody>
      </p:sp>
      <p:sp>
        <p:nvSpPr>
          <p:cNvPr id="4" name="Espace réservé de l'image des diapositives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371B7325-09B1-4C4F-930C-E233BCC500BD}" type="slidenum">
              <a:rPr lang="fr-FR" smtClean="0"/>
              <a:t>‹N°›</a:t>
            </a:fld>
            <a:endParaRPr lang="fr-FR"/>
          </a:p>
        </p:txBody>
      </p:sp>
    </p:spTree>
    <p:extLst>
      <p:ext uri="{BB962C8B-B14F-4D97-AF65-F5344CB8AC3E}">
        <p14:creationId xmlns:p14="http://schemas.microsoft.com/office/powerpoint/2010/main" val="8142164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Depuis plusieurs mois affiches dans l’établissement.</a:t>
            </a:r>
            <a:r>
              <a:rPr lang="fr-FR" baseline="0" dirty="0" smtClean="0"/>
              <a:t> Réunions thérapeutes pour cibler les demandes de l’ARS et faire le point sur ce qui se fait déjà dans la maison. Avant de vous présenter le programme, voici un point sur les chutes.</a:t>
            </a:r>
            <a:endParaRPr lang="fr-FR" dirty="0"/>
          </a:p>
        </p:txBody>
      </p:sp>
      <p:sp>
        <p:nvSpPr>
          <p:cNvPr id="4" name="Espace réservé du numéro de diapositive 3"/>
          <p:cNvSpPr>
            <a:spLocks noGrp="1"/>
          </p:cNvSpPr>
          <p:nvPr>
            <p:ph type="sldNum" sz="quarter" idx="10"/>
          </p:nvPr>
        </p:nvSpPr>
        <p:spPr/>
        <p:txBody>
          <a:bodyPr/>
          <a:lstStyle/>
          <a:p>
            <a:fld id="{371B7325-09B1-4C4F-930C-E233BCC500BD}" type="slidenum">
              <a:rPr lang="fr-FR" smtClean="0"/>
              <a:t>1</a:t>
            </a:fld>
            <a:endParaRPr lang="fr-FR"/>
          </a:p>
        </p:txBody>
      </p:sp>
    </p:spTree>
    <p:extLst>
      <p:ext uri="{BB962C8B-B14F-4D97-AF65-F5344CB8AC3E}">
        <p14:creationId xmlns:p14="http://schemas.microsoft.com/office/powerpoint/2010/main" val="18981756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L’impact psychologique est très important et au final, si il n’existait pas, l’impact physique</a:t>
            </a:r>
            <a:r>
              <a:rPr lang="fr-FR" baseline="0" dirty="0" smtClean="0"/>
              <a:t> serait moindre. Selon vous, à quoi correspondent ces images ?</a:t>
            </a:r>
            <a:endParaRPr lang="fr-FR" dirty="0"/>
          </a:p>
        </p:txBody>
      </p:sp>
      <p:sp>
        <p:nvSpPr>
          <p:cNvPr id="4" name="Espace réservé du numéro de diapositive 3"/>
          <p:cNvSpPr>
            <a:spLocks noGrp="1"/>
          </p:cNvSpPr>
          <p:nvPr>
            <p:ph type="sldNum" sz="quarter" idx="10"/>
          </p:nvPr>
        </p:nvSpPr>
        <p:spPr/>
        <p:txBody>
          <a:bodyPr/>
          <a:lstStyle/>
          <a:p>
            <a:fld id="{371B7325-09B1-4C4F-930C-E233BCC500BD}" type="slidenum">
              <a:rPr lang="fr-FR" smtClean="0"/>
              <a:t>10</a:t>
            </a:fld>
            <a:endParaRPr lang="fr-FR"/>
          </a:p>
        </p:txBody>
      </p:sp>
    </p:spTree>
    <p:extLst>
      <p:ext uri="{BB962C8B-B14F-4D97-AF65-F5344CB8AC3E}">
        <p14:creationId xmlns:p14="http://schemas.microsoft.com/office/powerpoint/2010/main" val="6725801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Blablabla</a:t>
            </a:r>
            <a:endParaRPr lang="fr-FR" dirty="0"/>
          </a:p>
        </p:txBody>
      </p:sp>
      <p:sp>
        <p:nvSpPr>
          <p:cNvPr id="4" name="Espace réservé du numéro de diapositive 3"/>
          <p:cNvSpPr>
            <a:spLocks noGrp="1"/>
          </p:cNvSpPr>
          <p:nvPr>
            <p:ph type="sldNum" sz="quarter" idx="10"/>
          </p:nvPr>
        </p:nvSpPr>
        <p:spPr/>
        <p:txBody>
          <a:bodyPr/>
          <a:lstStyle/>
          <a:p>
            <a:fld id="{371B7325-09B1-4C4F-930C-E233BCC500BD}" type="slidenum">
              <a:rPr lang="fr-FR" smtClean="0"/>
              <a:t>11</a:t>
            </a:fld>
            <a:endParaRPr lang="fr-FR"/>
          </a:p>
        </p:txBody>
      </p:sp>
    </p:spTree>
    <p:extLst>
      <p:ext uri="{BB962C8B-B14F-4D97-AF65-F5344CB8AC3E}">
        <p14:creationId xmlns:p14="http://schemas.microsoft.com/office/powerpoint/2010/main" val="39950942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371B7325-09B1-4C4F-930C-E233BCC500BD}" type="slidenum">
              <a:rPr lang="fr-FR" smtClean="0"/>
              <a:t>16</a:t>
            </a:fld>
            <a:endParaRPr lang="fr-FR"/>
          </a:p>
        </p:txBody>
      </p:sp>
    </p:spTree>
    <p:extLst>
      <p:ext uri="{BB962C8B-B14F-4D97-AF65-F5344CB8AC3E}">
        <p14:creationId xmlns:p14="http://schemas.microsoft.com/office/powerpoint/2010/main" val="11812222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Il y a eu des audits au</a:t>
            </a:r>
            <a:r>
              <a:rPr lang="fr-FR" baseline="0" dirty="0" smtClean="0"/>
              <a:t> démarrage de la campagne qui ont permis de faire le point sur ce qui est déjà existant dans l’établissement et sur ce qu’on doit mettre en place.</a:t>
            </a:r>
            <a:endParaRPr lang="fr-FR" dirty="0"/>
          </a:p>
        </p:txBody>
      </p:sp>
      <p:sp>
        <p:nvSpPr>
          <p:cNvPr id="4" name="Espace réservé du numéro de diapositive 3"/>
          <p:cNvSpPr>
            <a:spLocks noGrp="1"/>
          </p:cNvSpPr>
          <p:nvPr>
            <p:ph type="sldNum" sz="quarter" idx="10"/>
          </p:nvPr>
        </p:nvSpPr>
        <p:spPr/>
        <p:txBody>
          <a:bodyPr/>
          <a:lstStyle/>
          <a:p>
            <a:fld id="{371B7325-09B1-4C4F-930C-E233BCC500BD}" type="slidenum">
              <a:rPr lang="fr-FR" smtClean="0"/>
              <a:t>17</a:t>
            </a:fld>
            <a:endParaRPr lang="fr-FR"/>
          </a:p>
        </p:txBody>
      </p:sp>
    </p:spTree>
    <p:extLst>
      <p:ext uri="{BB962C8B-B14F-4D97-AF65-F5344CB8AC3E}">
        <p14:creationId xmlns:p14="http://schemas.microsoft.com/office/powerpoint/2010/main" val="34239722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371B7325-09B1-4C4F-930C-E233BCC500BD}" type="slidenum">
              <a:rPr lang="fr-FR" smtClean="0"/>
              <a:t>18</a:t>
            </a:fld>
            <a:endParaRPr lang="fr-FR"/>
          </a:p>
        </p:txBody>
      </p:sp>
    </p:spTree>
    <p:extLst>
      <p:ext uri="{BB962C8B-B14F-4D97-AF65-F5344CB8AC3E}">
        <p14:creationId xmlns:p14="http://schemas.microsoft.com/office/powerpoint/2010/main" val="30138023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371B7325-09B1-4C4F-930C-E233BCC500BD}" type="slidenum">
              <a:rPr lang="fr-FR" smtClean="0"/>
              <a:t>19</a:t>
            </a:fld>
            <a:endParaRPr lang="fr-FR"/>
          </a:p>
        </p:txBody>
      </p:sp>
    </p:spTree>
    <p:extLst>
      <p:ext uri="{BB962C8B-B14F-4D97-AF65-F5344CB8AC3E}">
        <p14:creationId xmlns:p14="http://schemas.microsoft.com/office/powerpoint/2010/main" val="13239338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371B7325-09B1-4C4F-930C-E233BCC500BD}" type="slidenum">
              <a:rPr lang="fr-FR" smtClean="0"/>
              <a:t>20</a:t>
            </a:fld>
            <a:endParaRPr lang="fr-FR"/>
          </a:p>
        </p:txBody>
      </p:sp>
    </p:spTree>
    <p:extLst>
      <p:ext uri="{BB962C8B-B14F-4D97-AF65-F5344CB8AC3E}">
        <p14:creationId xmlns:p14="http://schemas.microsoft.com/office/powerpoint/2010/main" val="9814753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Tous les résidents ici sont à fort risque de chute, cependant certains demandent une attention particulière. Pour cela nous avons pensé à une signalétique, mais on a besoin de vos idées.</a:t>
            </a:r>
          </a:p>
          <a:p>
            <a:r>
              <a:rPr lang="fr-FR" dirty="0" smtClean="0"/>
              <a:t>Concernant l’analyse systémique, on a besoin de toutes</a:t>
            </a:r>
            <a:r>
              <a:rPr lang="fr-FR" baseline="0" dirty="0" smtClean="0"/>
              <a:t> vos informations (retour sur Titan, transmissions orales, déclarations de chute…)</a:t>
            </a:r>
            <a:endParaRPr lang="fr-FR" dirty="0"/>
          </a:p>
        </p:txBody>
      </p:sp>
      <p:sp>
        <p:nvSpPr>
          <p:cNvPr id="4" name="Espace réservé du numéro de diapositive 3"/>
          <p:cNvSpPr>
            <a:spLocks noGrp="1"/>
          </p:cNvSpPr>
          <p:nvPr>
            <p:ph type="sldNum" sz="quarter" idx="10"/>
          </p:nvPr>
        </p:nvSpPr>
        <p:spPr/>
        <p:txBody>
          <a:bodyPr/>
          <a:lstStyle/>
          <a:p>
            <a:fld id="{371B7325-09B1-4C4F-930C-E233BCC500BD}" type="slidenum">
              <a:rPr lang="fr-FR" smtClean="0"/>
              <a:t>21</a:t>
            </a:fld>
            <a:endParaRPr lang="fr-FR"/>
          </a:p>
        </p:txBody>
      </p:sp>
    </p:spTree>
    <p:extLst>
      <p:ext uri="{BB962C8B-B14F-4D97-AF65-F5344CB8AC3E}">
        <p14:creationId xmlns:p14="http://schemas.microsoft.com/office/powerpoint/2010/main" val="23028677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Il y a déjà pleins de choses mises en place</a:t>
            </a:r>
            <a:r>
              <a:rPr lang="fr-FR" baseline="0" dirty="0" smtClean="0"/>
              <a:t> qui sont bien et d’autres à améliorer.</a:t>
            </a:r>
            <a:endParaRPr lang="fr-FR" dirty="0"/>
          </a:p>
        </p:txBody>
      </p:sp>
      <p:sp>
        <p:nvSpPr>
          <p:cNvPr id="4" name="Espace réservé du numéro de diapositive 3"/>
          <p:cNvSpPr>
            <a:spLocks noGrp="1"/>
          </p:cNvSpPr>
          <p:nvPr>
            <p:ph type="sldNum" sz="quarter" idx="10"/>
          </p:nvPr>
        </p:nvSpPr>
        <p:spPr/>
        <p:txBody>
          <a:bodyPr/>
          <a:lstStyle/>
          <a:p>
            <a:fld id="{371B7325-09B1-4C4F-930C-E233BCC500BD}" type="slidenum">
              <a:rPr lang="fr-FR" smtClean="0"/>
              <a:t>22</a:t>
            </a:fld>
            <a:endParaRPr lang="fr-FR"/>
          </a:p>
        </p:txBody>
      </p:sp>
    </p:spTree>
    <p:extLst>
      <p:ext uri="{BB962C8B-B14F-4D97-AF65-F5344CB8AC3E}">
        <p14:creationId xmlns:p14="http://schemas.microsoft.com/office/powerpoint/2010/main" val="23033328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Développer Aménagement des locaux</a:t>
            </a:r>
            <a:endParaRPr lang="fr-FR" dirty="0"/>
          </a:p>
        </p:txBody>
      </p:sp>
      <p:sp>
        <p:nvSpPr>
          <p:cNvPr id="4" name="Espace réservé du numéro de diapositive 3"/>
          <p:cNvSpPr>
            <a:spLocks noGrp="1"/>
          </p:cNvSpPr>
          <p:nvPr>
            <p:ph type="sldNum" sz="quarter" idx="10"/>
          </p:nvPr>
        </p:nvSpPr>
        <p:spPr/>
        <p:txBody>
          <a:bodyPr/>
          <a:lstStyle/>
          <a:p>
            <a:fld id="{371B7325-09B1-4C4F-930C-E233BCC500BD}" type="slidenum">
              <a:rPr lang="fr-FR" smtClean="0"/>
              <a:t>23</a:t>
            </a:fld>
            <a:endParaRPr lang="fr-FR"/>
          </a:p>
        </p:txBody>
      </p:sp>
    </p:spTree>
    <p:extLst>
      <p:ext uri="{BB962C8B-B14F-4D97-AF65-F5344CB8AC3E}">
        <p14:creationId xmlns:p14="http://schemas.microsoft.com/office/powerpoint/2010/main" val="585573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371B7325-09B1-4C4F-930C-E233BCC500BD}" type="slidenum">
              <a:rPr lang="fr-FR" smtClean="0"/>
              <a:t>2</a:t>
            </a:fld>
            <a:endParaRPr lang="fr-FR"/>
          </a:p>
        </p:txBody>
      </p:sp>
    </p:spTree>
    <p:extLst>
      <p:ext uri="{BB962C8B-B14F-4D97-AF65-F5344CB8AC3E}">
        <p14:creationId xmlns:p14="http://schemas.microsoft.com/office/powerpoint/2010/main" val="4825298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371B7325-09B1-4C4F-930C-E233BCC500BD}" type="slidenum">
              <a:rPr lang="fr-FR" smtClean="0"/>
              <a:t>25</a:t>
            </a:fld>
            <a:endParaRPr lang="fr-FR"/>
          </a:p>
        </p:txBody>
      </p:sp>
    </p:spTree>
    <p:extLst>
      <p:ext uri="{BB962C8B-B14F-4D97-AF65-F5344CB8AC3E}">
        <p14:creationId xmlns:p14="http://schemas.microsoft.com/office/powerpoint/2010/main" val="34716482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371B7325-09B1-4C4F-930C-E233BCC500BD}" type="slidenum">
              <a:rPr lang="fr-FR" smtClean="0"/>
              <a:t>26</a:t>
            </a:fld>
            <a:endParaRPr lang="fr-FR"/>
          </a:p>
        </p:txBody>
      </p:sp>
    </p:spTree>
    <p:extLst>
      <p:ext uri="{BB962C8B-B14F-4D97-AF65-F5344CB8AC3E}">
        <p14:creationId xmlns:p14="http://schemas.microsoft.com/office/powerpoint/2010/main" val="25835103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Leur demander : selon vous, quels sont les principaux facteurs de risque de chute ? Les noter sur </a:t>
            </a:r>
            <a:r>
              <a:rPr lang="fr-FR" dirty="0" err="1" smtClean="0"/>
              <a:t>paper</a:t>
            </a:r>
            <a:r>
              <a:rPr lang="fr-FR" dirty="0" smtClean="0"/>
              <a:t> </a:t>
            </a:r>
            <a:r>
              <a:rPr lang="fr-FR" dirty="0" err="1" smtClean="0"/>
              <a:t>board</a:t>
            </a:r>
            <a:endParaRPr lang="fr-FR" dirty="0" smtClean="0"/>
          </a:p>
          <a:p>
            <a:endParaRPr lang="fr-FR" dirty="0"/>
          </a:p>
        </p:txBody>
      </p:sp>
      <p:sp>
        <p:nvSpPr>
          <p:cNvPr id="4" name="Espace réservé du numéro de diapositive 3"/>
          <p:cNvSpPr>
            <a:spLocks noGrp="1"/>
          </p:cNvSpPr>
          <p:nvPr>
            <p:ph type="sldNum" sz="quarter" idx="10"/>
          </p:nvPr>
        </p:nvSpPr>
        <p:spPr/>
        <p:txBody>
          <a:bodyPr/>
          <a:lstStyle/>
          <a:p>
            <a:fld id="{371B7325-09B1-4C4F-930C-E233BCC500BD}" type="slidenum">
              <a:rPr lang="fr-FR" smtClean="0"/>
              <a:t>3</a:t>
            </a:fld>
            <a:endParaRPr lang="fr-FR"/>
          </a:p>
        </p:txBody>
      </p:sp>
    </p:spTree>
    <p:extLst>
      <p:ext uri="{BB962C8B-B14F-4D97-AF65-F5344CB8AC3E}">
        <p14:creationId xmlns:p14="http://schemas.microsoft.com/office/powerpoint/2010/main" val="4583250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371B7325-09B1-4C4F-930C-E233BCC500BD}" type="slidenum">
              <a:rPr lang="fr-FR" smtClean="0"/>
              <a:t>4</a:t>
            </a:fld>
            <a:endParaRPr lang="fr-FR"/>
          </a:p>
        </p:txBody>
      </p:sp>
    </p:spTree>
    <p:extLst>
      <p:ext uri="{BB962C8B-B14F-4D97-AF65-F5344CB8AC3E}">
        <p14:creationId xmlns:p14="http://schemas.microsoft.com/office/powerpoint/2010/main" val="19404753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371B7325-09B1-4C4F-930C-E233BCC500BD}" type="slidenum">
              <a:rPr lang="fr-FR" smtClean="0"/>
              <a:t>5</a:t>
            </a:fld>
            <a:endParaRPr lang="fr-FR"/>
          </a:p>
        </p:txBody>
      </p:sp>
    </p:spTree>
    <p:extLst>
      <p:ext uri="{BB962C8B-B14F-4D97-AF65-F5344CB8AC3E}">
        <p14:creationId xmlns:p14="http://schemas.microsoft.com/office/powerpoint/2010/main" val="33599972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371B7325-09B1-4C4F-930C-E233BCC500BD}" type="slidenum">
              <a:rPr lang="fr-FR" smtClean="0"/>
              <a:t>6</a:t>
            </a:fld>
            <a:endParaRPr lang="fr-FR"/>
          </a:p>
        </p:txBody>
      </p:sp>
    </p:spTree>
    <p:extLst>
      <p:ext uri="{BB962C8B-B14F-4D97-AF65-F5344CB8AC3E}">
        <p14:creationId xmlns:p14="http://schemas.microsoft.com/office/powerpoint/2010/main" val="13735423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Il y a plusieurs conséquences liées aux chutes : hématome, fracture, décès, dévalorisation, confusion… On a choisi de développer deux conséquences importantes : le syndrome post-chute, moins connu et pourtant que l’on rencontre beaucoup ici,</a:t>
            </a:r>
            <a:r>
              <a:rPr lang="fr-FR" baseline="0" dirty="0" smtClean="0"/>
              <a:t> et la contention.</a:t>
            </a:r>
            <a:endParaRPr lang="fr-FR" dirty="0"/>
          </a:p>
        </p:txBody>
      </p:sp>
      <p:sp>
        <p:nvSpPr>
          <p:cNvPr id="4" name="Espace réservé du numéro de diapositive 3"/>
          <p:cNvSpPr>
            <a:spLocks noGrp="1"/>
          </p:cNvSpPr>
          <p:nvPr>
            <p:ph type="sldNum" sz="quarter" idx="10"/>
          </p:nvPr>
        </p:nvSpPr>
        <p:spPr/>
        <p:txBody>
          <a:bodyPr/>
          <a:lstStyle/>
          <a:p>
            <a:fld id="{371B7325-09B1-4C4F-930C-E233BCC500BD}" type="slidenum">
              <a:rPr lang="fr-FR" smtClean="0"/>
              <a:t>7</a:t>
            </a:fld>
            <a:endParaRPr lang="fr-FR"/>
          </a:p>
        </p:txBody>
      </p:sp>
    </p:spTree>
    <p:extLst>
      <p:ext uri="{BB962C8B-B14F-4D97-AF65-F5344CB8AC3E}">
        <p14:creationId xmlns:p14="http://schemas.microsoft.com/office/powerpoint/2010/main" val="9859870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Les laisser chercher les rébus.</a:t>
            </a:r>
            <a:endParaRPr lang="fr-FR" dirty="0"/>
          </a:p>
        </p:txBody>
      </p:sp>
      <p:sp>
        <p:nvSpPr>
          <p:cNvPr id="4" name="Espace réservé du numéro de diapositive 3"/>
          <p:cNvSpPr>
            <a:spLocks noGrp="1"/>
          </p:cNvSpPr>
          <p:nvPr>
            <p:ph type="sldNum" sz="quarter" idx="10"/>
          </p:nvPr>
        </p:nvSpPr>
        <p:spPr/>
        <p:txBody>
          <a:bodyPr/>
          <a:lstStyle/>
          <a:p>
            <a:fld id="{371B7325-09B1-4C4F-930C-E233BCC500BD}" type="slidenum">
              <a:rPr lang="fr-FR" smtClean="0"/>
              <a:t>8</a:t>
            </a:fld>
            <a:endParaRPr lang="fr-FR"/>
          </a:p>
        </p:txBody>
      </p:sp>
    </p:spTree>
    <p:extLst>
      <p:ext uri="{BB962C8B-B14F-4D97-AF65-F5344CB8AC3E}">
        <p14:creationId xmlns:p14="http://schemas.microsoft.com/office/powerpoint/2010/main" val="11787086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Centre de gravité déplacé vers l’arrière et polygone</a:t>
            </a:r>
            <a:r>
              <a:rPr lang="fr-FR" baseline="0" dirty="0" smtClean="0"/>
              <a:t> de sustentation élargi. Idem au FR. Ex : Mme </a:t>
            </a:r>
            <a:r>
              <a:rPr lang="fr-FR" baseline="0" dirty="0" err="1" smtClean="0"/>
              <a:t>Naeder</a:t>
            </a:r>
            <a:r>
              <a:rPr lang="fr-FR" baseline="0" dirty="0" smtClean="0"/>
              <a:t>, Mme </a:t>
            </a:r>
            <a:r>
              <a:rPr lang="fr-FR" baseline="0" dirty="0" err="1" smtClean="0"/>
              <a:t>Stroh</a:t>
            </a:r>
            <a:r>
              <a:rPr lang="fr-FR" baseline="0" dirty="0" smtClean="0"/>
              <a:t>. Marche à petits pas, sans décollement des pieds au sol. En tant qu’accompagnants, quelle est la meilleure posture à adopter ?</a:t>
            </a:r>
            <a:endParaRPr lang="fr-FR" dirty="0"/>
          </a:p>
        </p:txBody>
      </p:sp>
      <p:sp>
        <p:nvSpPr>
          <p:cNvPr id="4" name="Espace réservé du numéro de diapositive 3"/>
          <p:cNvSpPr>
            <a:spLocks noGrp="1"/>
          </p:cNvSpPr>
          <p:nvPr>
            <p:ph type="sldNum" sz="quarter" idx="10"/>
          </p:nvPr>
        </p:nvSpPr>
        <p:spPr/>
        <p:txBody>
          <a:bodyPr/>
          <a:lstStyle/>
          <a:p>
            <a:fld id="{371B7325-09B1-4C4F-930C-E233BCC500BD}" type="slidenum">
              <a:rPr lang="fr-FR" smtClean="0"/>
              <a:t>9</a:t>
            </a:fld>
            <a:endParaRPr lang="fr-FR"/>
          </a:p>
        </p:txBody>
      </p:sp>
    </p:spTree>
    <p:extLst>
      <p:ext uri="{BB962C8B-B14F-4D97-AF65-F5344CB8AC3E}">
        <p14:creationId xmlns:p14="http://schemas.microsoft.com/office/powerpoint/2010/main" val="14305873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Modifiez le style du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4" name="Espace réservé de la date 3"/>
          <p:cNvSpPr>
            <a:spLocks noGrp="1"/>
          </p:cNvSpPr>
          <p:nvPr>
            <p:ph type="dt" sz="half" idx="10"/>
          </p:nvPr>
        </p:nvSpPr>
        <p:spPr/>
        <p:txBody>
          <a:bodyPr/>
          <a:lstStyle/>
          <a:p>
            <a:fld id="{2CE04206-7C47-4535-AEB5-F22CB8B8A58D}" type="datetimeFigureOut">
              <a:rPr lang="fr-FR" smtClean="0"/>
              <a:pPr/>
              <a:t>20/09/2016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17F8042-B63B-446A-89B5-04692DBA81AD}" type="slidenum">
              <a:rPr lang="fr-FR" smtClean="0"/>
              <a:pPr/>
              <a:t>‹N°›</a:t>
            </a:fld>
            <a:endParaRPr lang="fr-FR"/>
          </a:p>
        </p:txBody>
      </p:sp>
    </p:spTree>
    <p:extLst>
      <p:ext uri="{BB962C8B-B14F-4D97-AF65-F5344CB8AC3E}">
        <p14:creationId xmlns:p14="http://schemas.microsoft.com/office/powerpoint/2010/main" val="954300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2CE04206-7C47-4535-AEB5-F22CB8B8A58D}" type="datetimeFigureOut">
              <a:rPr lang="fr-FR" smtClean="0"/>
              <a:pPr/>
              <a:t>20/09/2016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17F8042-B63B-446A-89B5-04692DBA81AD}" type="slidenum">
              <a:rPr lang="fr-FR" smtClean="0"/>
              <a:pPr/>
              <a:t>‹N°›</a:t>
            </a:fld>
            <a:endParaRPr lang="fr-FR"/>
          </a:p>
        </p:txBody>
      </p:sp>
    </p:spTree>
    <p:extLst>
      <p:ext uri="{BB962C8B-B14F-4D97-AF65-F5344CB8AC3E}">
        <p14:creationId xmlns:p14="http://schemas.microsoft.com/office/powerpoint/2010/main" val="28468373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2CE04206-7C47-4535-AEB5-F22CB8B8A58D}" type="datetimeFigureOut">
              <a:rPr lang="fr-FR" smtClean="0"/>
              <a:pPr/>
              <a:t>20/09/2016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17F8042-B63B-446A-89B5-04692DBA81AD}" type="slidenum">
              <a:rPr lang="fr-FR" smtClean="0"/>
              <a:pPr/>
              <a:t>‹N°›</a:t>
            </a:fld>
            <a:endParaRPr lang="fr-FR"/>
          </a:p>
        </p:txBody>
      </p:sp>
    </p:spTree>
    <p:extLst>
      <p:ext uri="{BB962C8B-B14F-4D97-AF65-F5344CB8AC3E}">
        <p14:creationId xmlns:p14="http://schemas.microsoft.com/office/powerpoint/2010/main" val="14997862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2CE04206-7C47-4535-AEB5-F22CB8B8A58D}" type="datetimeFigureOut">
              <a:rPr lang="fr-FR" smtClean="0"/>
              <a:pPr/>
              <a:t>20/09/2016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17F8042-B63B-446A-89B5-04692DBA81AD}" type="slidenum">
              <a:rPr lang="fr-FR" smtClean="0"/>
              <a:pPr/>
              <a:t>‹N°›</a:t>
            </a:fld>
            <a:endParaRPr lang="fr-FR"/>
          </a:p>
        </p:txBody>
      </p:sp>
    </p:spTree>
    <p:extLst>
      <p:ext uri="{BB962C8B-B14F-4D97-AF65-F5344CB8AC3E}">
        <p14:creationId xmlns:p14="http://schemas.microsoft.com/office/powerpoint/2010/main" val="31806218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Modifiez le style du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Modifiez les styles du texte du masque</a:t>
            </a:r>
          </a:p>
        </p:txBody>
      </p:sp>
      <p:sp>
        <p:nvSpPr>
          <p:cNvPr id="4" name="Espace réservé de la date 3"/>
          <p:cNvSpPr>
            <a:spLocks noGrp="1"/>
          </p:cNvSpPr>
          <p:nvPr>
            <p:ph type="dt" sz="half" idx="10"/>
          </p:nvPr>
        </p:nvSpPr>
        <p:spPr/>
        <p:txBody>
          <a:bodyPr/>
          <a:lstStyle/>
          <a:p>
            <a:fld id="{2CE04206-7C47-4535-AEB5-F22CB8B8A58D}" type="datetimeFigureOut">
              <a:rPr lang="fr-FR" smtClean="0"/>
              <a:pPr/>
              <a:t>20/09/2016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17F8042-B63B-446A-89B5-04692DBA81AD}" type="slidenum">
              <a:rPr lang="fr-FR" smtClean="0"/>
              <a:pPr/>
              <a:t>‹N°›</a:t>
            </a:fld>
            <a:endParaRPr lang="fr-FR"/>
          </a:p>
        </p:txBody>
      </p:sp>
    </p:spTree>
    <p:extLst>
      <p:ext uri="{BB962C8B-B14F-4D97-AF65-F5344CB8AC3E}">
        <p14:creationId xmlns:p14="http://schemas.microsoft.com/office/powerpoint/2010/main" val="593289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2CE04206-7C47-4535-AEB5-F22CB8B8A58D}" type="datetimeFigureOut">
              <a:rPr lang="fr-FR" smtClean="0"/>
              <a:pPr/>
              <a:t>20/09/2016</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C17F8042-B63B-446A-89B5-04692DBA81AD}" type="slidenum">
              <a:rPr lang="fr-FR" smtClean="0"/>
              <a:pPr/>
              <a:t>‹N°›</a:t>
            </a:fld>
            <a:endParaRPr lang="fr-FR"/>
          </a:p>
        </p:txBody>
      </p:sp>
    </p:spTree>
    <p:extLst>
      <p:ext uri="{BB962C8B-B14F-4D97-AF65-F5344CB8AC3E}">
        <p14:creationId xmlns:p14="http://schemas.microsoft.com/office/powerpoint/2010/main" val="30317500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Modifiez le style du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2CE04206-7C47-4535-AEB5-F22CB8B8A58D}" type="datetimeFigureOut">
              <a:rPr lang="fr-FR" smtClean="0"/>
              <a:pPr/>
              <a:t>20/09/2016</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C17F8042-B63B-446A-89B5-04692DBA81AD}" type="slidenum">
              <a:rPr lang="fr-FR" smtClean="0"/>
              <a:pPr/>
              <a:t>‹N°›</a:t>
            </a:fld>
            <a:endParaRPr lang="fr-FR"/>
          </a:p>
        </p:txBody>
      </p:sp>
    </p:spTree>
    <p:extLst>
      <p:ext uri="{BB962C8B-B14F-4D97-AF65-F5344CB8AC3E}">
        <p14:creationId xmlns:p14="http://schemas.microsoft.com/office/powerpoint/2010/main" val="36700643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2"/>
          <p:cNvSpPr>
            <a:spLocks noGrp="1"/>
          </p:cNvSpPr>
          <p:nvPr>
            <p:ph type="dt" sz="half" idx="10"/>
          </p:nvPr>
        </p:nvSpPr>
        <p:spPr/>
        <p:txBody>
          <a:bodyPr/>
          <a:lstStyle/>
          <a:p>
            <a:fld id="{2CE04206-7C47-4535-AEB5-F22CB8B8A58D}" type="datetimeFigureOut">
              <a:rPr lang="fr-FR" smtClean="0"/>
              <a:pPr/>
              <a:t>20/09/2016</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C17F8042-B63B-446A-89B5-04692DBA81AD}" type="slidenum">
              <a:rPr lang="fr-FR" smtClean="0"/>
              <a:pPr/>
              <a:t>‹N°›</a:t>
            </a:fld>
            <a:endParaRPr lang="fr-FR"/>
          </a:p>
        </p:txBody>
      </p:sp>
    </p:spTree>
    <p:extLst>
      <p:ext uri="{BB962C8B-B14F-4D97-AF65-F5344CB8AC3E}">
        <p14:creationId xmlns:p14="http://schemas.microsoft.com/office/powerpoint/2010/main" val="29412832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2CE04206-7C47-4535-AEB5-F22CB8B8A58D}" type="datetimeFigureOut">
              <a:rPr lang="fr-FR" smtClean="0"/>
              <a:pPr/>
              <a:t>20/09/2016</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C17F8042-B63B-446A-89B5-04692DBA81AD}" type="slidenum">
              <a:rPr lang="fr-FR" smtClean="0"/>
              <a:pPr/>
              <a:t>‹N°›</a:t>
            </a:fld>
            <a:endParaRPr lang="fr-FR"/>
          </a:p>
        </p:txBody>
      </p:sp>
    </p:spTree>
    <p:extLst>
      <p:ext uri="{BB962C8B-B14F-4D97-AF65-F5344CB8AC3E}">
        <p14:creationId xmlns:p14="http://schemas.microsoft.com/office/powerpoint/2010/main" val="4188353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Modifiez le style du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2CE04206-7C47-4535-AEB5-F22CB8B8A58D}" type="datetimeFigureOut">
              <a:rPr lang="fr-FR" smtClean="0"/>
              <a:pPr/>
              <a:t>20/09/2016</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C17F8042-B63B-446A-89B5-04692DBA81AD}" type="slidenum">
              <a:rPr lang="fr-FR" smtClean="0"/>
              <a:pPr/>
              <a:t>‹N°›</a:t>
            </a:fld>
            <a:endParaRPr lang="fr-FR"/>
          </a:p>
        </p:txBody>
      </p:sp>
    </p:spTree>
    <p:extLst>
      <p:ext uri="{BB962C8B-B14F-4D97-AF65-F5344CB8AC3E}">
        <p14:creationId xmlns:p14="http://schemas.microsoft.com/office/powerpoint/2010/main" val="19999516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Modifiez le style du titre</a:t>
            </a: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2CE04206-7C47-4535-AEB5-F22CB8B8A58D}" type="datetimeFigureOut">
              <a:rPr lang="fr-FR" smtClean="0"/>
              <a:pPr/>
              <a:t>20/09/2016</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C17F8042-B63B-446A-89B5-04692DBA81AD}" type="slidenum">
              <a:rPr lang="fr-FR" smtClean="0"/>
              <a:pPr/>
              <a:t>‹N°›</a:t>
            </a:fld>
            <a:endParaRPr lang="fr-FR"/>
          </a:p>
        </p:txBody>
      </p:sp>
    </p:spTree>
    <p:extLst>
      <p:ext uri="{BB962C8B-B14F-4D97-AF65-F5344CB8AC3E}">
        <p14:creationId xmlns:p14="http://schemas.microsoft.com/office/powerpoint/2010/main" val="30581912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E04206-7C47-4535-AEB5-F22CB8B8A58D}" type="datetimeFigureOut">
              <a:rPr lang="fr-FR" smtClean="0"/>
              <a:pPr/>
              <a:t>20/09/2016</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7F8042-B63B-446A-89B5-04692DBA81AD}" type="slidenum">
              <a:rPr lang="fr-FR" smtClean="0"/>
              <a:pPr/>
              <a:t>‹N°›</a:t>
            </a:fld>
            <a:endParaRPr lang="fr-FR"/>
          </a:p>
        </p:txBody>
      </p:sp>
    </p:spTree>
    <p:extLst>
      <p:ext uri="{BB962C8B-B14F-4D97-AF65-F5344CB8AC3E}">
        <p14:creationId xmlns:p14="http://schemas.microsoft.com/office/powerpoint/2010/main" val="38710273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41.jpeg"/><Relationship Id="rId3" Type="http://schemas.openxmlformats.org/officeDocument/2006/relationships/image" Target="../media/image36.jpeg"/><Relationship Id="rId7" Type="http://schemas.openxmlformats.org/officeDocument/2006/relationships/image" Target="../media/image40.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38.jpeg"/><Relationship Id="rId4" Type="http://schemas.openxmlformats.org/officeDocument/2006/relationships/image" Target="../media/image37.jpeg"/></Relationships>
</file>

<file path=ppt/slides/_rels/slide1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 Id="rId5" Type="http://schemas.openxmlformats.org/officeDocument/2006/relationships/image" Target="../media/image49.png"/><Relationship Id="rId4" Type="http://schemas.openxmlformats.org/officeDocument/2006/relationships/image" Target="../media/image48.png"/></Relationships>
</file>

<file path=ppt/slides/_rels/slide16.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54.png"/><Relationship Id="rId4" Type="http://schemas.openxmlformats.org/officeDocument/2006/relationships/image" Target="../media/image53.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55.jpeg"/><Relationship Id="rId7" Type="http://schemas.openxmlformats.org/officeDocument/2006/relationships/image" Target="../media/image59.jpe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jpeg"/></Relationships>
</file>

<file path=ppt/slides/_rels/slide2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8" Type="http://schemas.openxmlformats.org/officeDocument/2006/relationships/image" Target="../media/image68.jpeg"/><Relationship Id="rId13" Type="http://schemas.openxmlformats.org/officeDocument/2006/relationships/image" Target="../media/image73.jpeg"/><Relationship Id="rId3" Type="http://schemas.openxmlformats.org/officeDocument/2006/relationships/image" Target="../media/image63.jpeg"/><Relationship Id="rId7" Type="http://schemas.openxmlformats.org/officeDocument/2006/relationships/image" Target="../media/image67.jpeg"/><Relationship Id="rId12" Type="http://schemas.openxmlformats.org/officeDocument/2006/relationships/image" Target="../media/image72.jpe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66.jpeg"/><Relationship Id="rId11" Type="http://schemas.openxmlformats.org/officeDocument/2006/relationships/image" Target="../media/image71.gif"/><Relationship Id="rId5" Type="http://schemas.openxmlformats.org/officeDocument/2006/relationships/image" Target="../media/image65.jpeg"/><Relationship Id="rId10" Type="http://schemas.openxmlformats.org/officeDocument/2006/relationships/image" Target="../media/image70.gif"/><Relationship Id="rId4" Type="http://schemas.openxmlformats.org/officeDocument/2006/relationships/image" Target="../media/image64.jpeg"/><Relationship Id="rId9" Type="http://schemas.openxmlformats.org/officeDocument/2006/relationships/image" Target="../media/image69.jpeg"/></Relationships>
</file>

<file path=ppt/slides/_rels/slide26.xml.rels><?xml version="1.0" encoding="UTF-8" standalone="yes"?>
<Relationships xmlns="http://schemas.openxmlformats.org/package/2006/relationships"><Relationship Id="rId8" Type="http://schemas.openxmlformats.org/officeDocument/2006/relationships/hyperlink" Target="https://www.google.fr/url?url=https://www.ackermann-clino.com/fr/produits/solution-dappel-malade-filaire.html&amp;rct=j&amp;frm=1&amp;q=&amp;esrc=s&amp;sa=U&amp;ved=0ahUKEwjDjO7l2bjNAhWKOxoKHXaiAyoQwW4IGDAB&amp;usg=AFQjCNHCthPU9k06UFYo3uoWxta-EV2ZtA" TargetMode="External"/><Relationship Id="rId13" Type="http://schemas.openxmlformats.org/officeDocument/2006/relationships/image" Target="../media/image79.jpeg"/><Relationship Id="rId18" Type="http://schemas.openxmlformats.org/officeDocument/2006/relationships/hyperlink" Target="https://www.google.fr/url?url=https://www.pinterest.com/susie4618/etc-phone-home/&amp;rct=j&amp;frm=1&amp;q=&amp;esrc=s&amp;sa=U&amp;ved=0ahUKEwj77d3E2rjNAhWJtBoKHYK0BfAQwW4IKjAK&amp;usg=AFQjCNFW9sYSMQnm2yK0DH4hQbngXfMuyA" TargetMode="External"/><Relationship Id="rId3" Type="http://schemas.openxmlformats.org/officeDocument/2006/relationships/hyperlink" Target="//fr.aliexpress.com/item/2016-French-Wall-Sticker-wc-sticker-Wall-Stickers-Toilet-Stickers-Bathroom-Home-Decor-Toilet-Entrance-Sign/32613680197.html?spm=2114.44010408.3.4.CLAJo5" TargetMode="External"/><Relationship Id="rId21" Type="http://schemas.openxmlformats.org/officeDocument/2006/relationships/image" Target="../media/image83.jpeg"/><Relationship Id="rId7" Type="http://schemas.openxmlformats.org/officeDocument/2006/relationships/image" Target="../media/image76.jpeg"/><Relationship Id="rId12" Type="http://schemas.openxmlformats.org/officeDocument/2006/relationships/hyperlink" Target="http://www.google.fr/url?url=http://www.arnotts.com.au/products/&amp;rct=j&amp;frm=1&amp;q=&amp;esrc=s&amp;sa=U&amp;ved=0ahUKEwiliqKb2rjNAhULfRoKHU39AF8QwW4IGjAC&amp;usg=AFQjCNHOtPB6UxfNAzQOSMm2VJS4voekvw" TargetMode="External"/><Relationship Id="rId17" Type="http://schemas.openxmlformats.org/officeDocument/2006/relationships/image" Target="../media/image81.jpeg"/><Relationship Id="rId2" Type="http://schemas.openxmlformats.org/officeDocument/2006/relationships/notesSlide" Target="../notesSlides/notesSlide21.xml"/><Relationship Id="rId16" Type="http://schemas.openxmlformats.org/officeDocument/2006/relationships/hyperlink" Target="http://www.google.fr/url?url=http://www.bastideleconfortmedical.com/materiel-medical/mobilite-transfert/deambulateurs-et-accessoires.html&amp;rct=j&amp;frm=1&amp;q=&amp;esrc=s&amp;sa=U&amp;ved=0ahUKEwiajo232rjNAhXJCBoKHVEQD-QQwW4IGDAB&amp;usg=AFQjCNHqx270bo2oxAAX12LByULMN-2_Kg" TargetMode="External"/><Relationship Id="rId20" Type="http://schemas.openxmlformats.org/officeDocument/2006/relationships/hyperlink" Target="http://www.google.fr/url?url=http://www.bu.u-picardie.fr/BU/?p%3D3593&amp;rct=j&amp;frm=1&amp;q=&amp;esrc=s&amp;sa=U&amp;ved=0ahUKEwjJ2uLz2rjNAhWHMBoKHQHID_oQwW4IGjAC&amp;usg=AFQjCNFm4QPqdQHmJ0r-wZZoHl6wxvFyyA" TargetMode="External"/><Relationship Id="rId1" Type="http://schemas.openxmlformats.org/officeDocument/2006/relationships/slideLayout" Target="../slideLayouts/slideLayout7.xml"/><Relationship Id="rId6" Type="http://schemas.openxmlformats.org/officeDocument/2006/relationships/hyperlink" Target="http://www.google.fr/url?url=http://amelioretasante.com/pourquoi-vous-devriez-boire-un-verre-deau-jeun/&amp;rct=j&amp;frm=1&amp;q=&amp;esrc=s&amp;sa=U&amp;ved=0ahUKEwjA_Kmu2bjNAhXCuRoKHdrDBNQQwW4IKjAK&amp;usg=AFQjCNFTvJOOxhPEKQt5UZDlqH-CHqeI3g" TargetMode="External"/><Relationship Id="rId11" Type="http://schemas.openxmlformats.org/officeDocument/2006/relationships/image" Target="../media/image78.jpeg"/><Relationship Id="rId5" Type="http://schemas.openxmlformats.org/officeDocument/2006/relationships/image" Target="../media/image75.png"/><Relationship Id="rId15" Type="http://schemas.openxmlformats.org/officeDocument/2006/relationships/image" Target="../media/image80.jpeg"/><Relationship Id="rId10" Type="http://schemas.openxmlformats.org/officeDocument/2006/relationships/hyperlink" Target="https://www.google.fr/url?url=https://www.lavitrinemedicale.fr/category/location/fauteuils-roulants/&amp;rct=j&amp;frm=1&amp;q=&amp;esrc=s&amp;sa=U&amp;ved=0ahUKEwiz396K2rjNAhVDrRoKHY5sBcsQwW4IGjAC&amp;usg=AFQjCNGWz8EqRAO2eXg5Ehu7xzyXACBylw" TargetMode="External"/><Relationship Id="rId19" Type="http://schemas.openxmlformats.org/officeDocument/2006/relationships/image" Target="../media/image82.png"/><Relationship Id="rId4" Type="http://schemas.openxmlformats.org/officeDocument/2006/relationships/image" Target="../media/image74.jpeg"/><Relationship Id="rId9" Type="http://schemas.openxmlformats.org/officeDocument/2006/relationships/image" Target="../media/image77.jpeg"/><Relationship Id="rId14" Type="http://schemas.openxmlformats.org/officeDocument/2006/relationships/hyperlink" Target="http://www.google.fr/url?url=http://www.ma-canne-de-marche.fr/cannes_habill%C3%A9es.php&amp;rct=j&amp;frm=1&amp;q=&amp;esrc=s&amp;sa=U&amp;ved=0ahUKEwj41NWp2rjNAhWE5xoKHTMAAhYQwW4IHjAE&amp;usg=AFQjCNHY4r9QzX5ZEcPzBxhos1XNs_SH4w"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http://ekladata.com/Hlh7O6mLlcwUNElgQdPMq9qhtug.jpg" TargetMode="Externa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4.jpeg"/><Relationship Id="rId5" Type="http://schemas.openxmlformats.org/officeDocument/2006/relationships/hyperlink" Target="http://www.google.fr/url?url=http://latelierdenadege.over-blog.com/article-tomber-les-quatre-fers-en-l-air-46879786.html&amp;rct=j&amp;frm=1&amp;q=&amp;esrc=s&amp;sa=U&amp;ved=0ahUKEwik0KWy4bjNAhUCvRoKHcBgC7gQwW4IJDAH&amp;usg=AFQjCNFEUSXxjtWZHhSBqYSgEyQ05nrjUg" TargetMode="Externa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jpeg"/><Relationship Id="rId7"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7.jpeg"/><Relationship Id="rId7"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hyperlink" Target="http://www.smoby.com/plein-air/les-toboggans/toboggans-seuls/liste/toboggan-xl" TargetMode="External"/><Relationship Id="rId5" Type="http://schemas.openxmlformats.org/officeDocument/2006/relationships/image" Target="../media/image19.png"/><Relationship Id="rId10" Type="http://schemas.openxmlformats.org/officeDocument/2006/relationships/image" Target="../media/image23.jpeg"/><Relationship Id="rId4" Type="http://schemas.openxmlformats.org/officeDocument/2006/relationships/image" Target="../media/image18.png"/><Relationship Id="rId9" Type="http://schemas.openxmlformats.org/officeDocument/2006/relationships/image" Target="../media/image22.png"/></Relationships>
</file>

<file path=ppt/slides/_rels/slide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25.png"/><Relationship Id="rId7" Type="http://schemas.openxmlformats.org/officeDocument/2006/relationships/image" Target="../media/image29.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jpeg"/><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image" Target="../media/image31.gif"/><Relationship Id="rId7" Type="http://schemas.openxmlformats.org/officeDocument/2006/relationships/image" Target="../media/image35.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4.jpeg"/><Relationship Id="rId5" Type="http://schemas.openxmlformats.org/officeDocument/2006/relationships/image" Target="../media/image33.png"/><Relationship Id="rId4" Type="http://schemas.openxmlformats.org/officeDocument/2006/relationships/image" Target="../media/image32.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25000" r="-25000"/>
          </a:stretch>
        </a:blipFill>
        <a:effectLst/>
      </p:bgPr>
    </p:bg>
    <p:spTree>
      <p:nvGrpSpPr>
        <p:cNvPr id="1" name=""/>
        <p:cNvGrpSpPr/>
        <p:nvPr/>
      </p:nvGrpSpPr>
      <p:grpSpPr>
        <a:xfrm>
          <a:off x="0" y="0"/>
          <a:ext cx="0" cy="0"/>
          <a:chOff x="0" y="0"/>
          <a:chExt cx="0" cy="0"/>
        </a:xfrm>
      </p:grpSpPr>
      <p:sp>
        <p:nvSpPr>
          <p:cNvPr id="2" name="Titre 1"/>
          <p:cNvSpPr>
            <a:spLocks noGrp="1"/>
          </p:cNvSpPr>
          <p:nvPr>
            <p:ph type="ctrTitle"/>
          </p:nvPr>
        </p:nvSpPr>
        <p:spPr>
          <a:xfrm>
            <a:off x="685800" y="44625"/>
            <a:ext cx="7772400" cy="1656183"/>
          </a:xfrm>
        </p:spPr>
        <p:txBody>
          <a:bodyPr/>
          <a:lstStyle/>
          <a:p>
            <a:r>
              <a:rPr lang="fr-FR" b="1" dirty="0"/>
              <a:t>PARE A CHUTE</a:t>
            </a:r>
          </a:p>
        </p:txBody>
      </p:sp>
      <p:sp>
        <p:nvSpPr>
          <p:cNvPr id="3" name="Sous-titre 2"/>
          <p:cNvSpPr>
            <a:spLocks noGrp="1"/>
          </p:cNvSpPr>
          <p:nvPr>
            <p:ph type="subTitle" idx="1"/>
          </p:nvPr>
        </p:nvSpPr>
        <p:spPr>
          <a:xfrm>
            <a:off x="1371600" y="5733256"/>
            <a:ext cx="6400800" cy="1124744"/>
          </a:xfrm>
        </p:spPr>
        <p:txBody>
          <a:bodyPr>
            <a:normAutofit lnSpcReduction="10000"/>
          </a:bodyPr>
          <a:lstStyle/>
          <a:p>
            <a:r>
              <a:rPr lang="fr-FR" dirty="0"/>
              <a:t>        </a:t>
            </a:r>
            <a:r>
              <a:rPr lang="fr-FR" b="1" dirty="0">
                <a:solidFill>
                  <a:schemeClr val="tx1"/>
                </a:solidFill>
              </a:rPr>
              <a:t>Maitriser le risque de chute</a:t>
            </a:r>
          </a:p>
          <a:p>
            <a:r>
              <a:rPr lang="fr-FR" b="1" dirty="0">
                <a:solidFill>
                  <a:schemeClr val="tx1"/>
                </a:solidFill>
              </a:rPr>
              <a:t>       Eviter les chutes graves</a:t>
            </a:r>
          </a:p>
        </p:txBody>
      </p:sp>
    </p:spTree>
    <p:extLst>
      <p:ext uri="{BB962C8B-B14F-4D97-AF65-F5344CB8AC3E}">
        <p14:creationId xmlns:p14="http://schemas.microsoft.com/office/powerpoint/2010/main" val="196323963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Afficher l'image d'origine"/>
          <p:cNvPicPr>
            <a:picLocks noChangeAspect="1" noChangeArrowheads="1"/>
          </p:cNvPicPr>
          <p:nvPr/>
        </p:nvPicPr>
        <p:blipFill>
          <a:blip r:embed="rId3" cstate="print"/>
          <a:srcRect/>
          <a:stretch>
            <a:fillRect/>
          </a:stretch>
        </p:blipFill>
        <p:spPr bwMode="auto">
          <a:xfrm>
            <a:off x="5508104" y="1484784"/>
            <a:ext cx="3168352" cy="2376264"/>
          </a:xfrm>
          <a:prstGeom prst="rect">
            <a:avLst/>
          </a:prstGeom>
          <a:noFill/>
        </p:spPr>
      </p:pic>
      <p:pic>
        <p:nvPicPr>
          <p:cNvPr id="40964" name="Picture 4" descr="Afficher l'image d'origine"/>
          <p:cNvPicPr>
            <a:picLocks noChangeAspect="1" noChangeArrowheads="1"/>
          </p:cNvPicPr>
          <p:nvPr/>
        </p:nvPicPr>
        <p:blipFill>
          <a:blip r:embed="rId4" cstate="print"/>
          <a:srcRect/>
          <a:stretch>
            <a:fillRect/>
          </a:stretch>
        </p:blipFill>
        <p:spPr bwMode="auto">
          <a:xfrm>
            <a:off x="251520" y="1052736"/>
            <a:ext cx="2808312" cy="2832732"/>
          </a:xfrm>
          <a:prstGeom prst="rect">
            <a:avLst/>
          </a:prstGeom>
          <a:noFill/>
        </p:spPr>
      </p:pic>
      <p:pic>
        <p:nvPicPr>
          <p:cNvPr id="40966" name="Picture 6" descr="Afficher l'image d'origine"/>
          <p:cNvPicPr>
            <a:picLocks noChangeAspect="1" noChangeArrowheads="1"/>
          </p:cNvPicPr>
          <p:nvPr/>
        </p:nvPicPr>
        <p:blipFill>
          <a:blip r:embed="rId5" cstate="print"/>
          <a:srcRect/>
          <a:stretch>
            <a:fillRect/>
          </a:stretch>
        </p:blipFill>
        <p:spPr bwMode="auto">
          <a:xfrm>
            <a:off x="251520" y="4221088"/>
            <a:ext cx="2471936" cy="1853953"/>
          </a:xfrm>
          <a:prstGeom prst="rect">
            <a:avLst/>
          </a:prstGeom>
          <a:noFill/>
        </p:spPr>
      </p:pic>
      <p:pic>
        <p:nvPicPr>
          <p:cNvPr id="40968" name="Picture 8" descr="Afficher l'image d'origine"/>
          <p:cNvPicPr>
            <a:picLocks noChangeAspect="1" noChangeArrowheads="1"/>
          </p:cNvPicPr>
          <p:nvPr/>
        </p:nvPicPr>
        <p:blipFill>
          <a:blip r:embed="rId6" cstate="print"/>
          <a:srcRect/>
          <a:stretch>
            <a:fillRect/>
          </a:stretch>
        </p:blipFill>
        <p:spPr bwMode="auto">
          <a:xfrm>
            <a:off x="5868144" y="4338918"/>
            <a:ext cx="1440160" cy="1898393"/>
          </a:xfrm>
          <a:prstGeom prst="rect">
            <a:avLst/>
          </a:prstGeom>
          <a:noFill/>
        </p:spPr>
      </p:pic>
      <p:pic>
        <p:nvPicPr>
          <p:cNvPr id="40970" name="Picture 10" descr="Afficher l'image d'origine"/>
          <p:cNvPicPr>
            <a:picLocks noChangeAspect="1" noChangeArrowheads="1"/>
          </p:cNvPicPr>
          <p:nvPr/>
        </p:nvPicPr>
        <p:blipFill>
          <a:blip r:embed="rId7" cstate="print"/>
          <a:srcRect/>
          <a:stretch>
            <a:fillRect/>
          </a:stretch>
        </p:blipFill>
        <p:spPr bwMode="auto">
          <a:xfrm>
            <a:off x="7236296" y="4293096"/>
            <a:ext cx="1524000" cy="1781176"/>
          </a:xfrm>
          <a:prstGeom prst="rect">
            <a:avLst/>
          </a:prstGeom>
          <a:noFill/>
        </p:spPr>
      </p:pic>
      <p:pic>
        <p:nvPicPr>
          <p:cNvPr id="40972" name="Picture 12" descr="Afficher l'image d'origine"/>
          <p:cNvPicPr>
            <a:picLocks noChangeAspect="1" noChangeArrowheads="1"/>
          </p:cNvPicPr>
          <p:nvPr/>
        </p:nvPicPr>
        <p:blipFill>
          <a:blip r:embed="rId8" cstate="print"/>
          <a:srcRect/>
          <a:stretch>
            <a:fillRect/>
          </a:stretch>
        </p:blipFill>
        <p:spPr bwMode="auto">
          <a:xfrm>
            <a:off x="3707904" y="4293096"/>
            <a:ext cx="2088232" cy="1796851"/>
          </a:xfrm>
          <a:prstGeom prst="rect">
            <a:avLst/>
          </a:prstGeom>
          <a:noFill/>
        </p:spPr>
      </p:pic>
      <p:sp>
        <p:nvSpPr>
          <p:cNvPr id="8" name="ZoneTexte 7"/>
          <p:cNvSpPr txBox="1"/>
          <p:nvPr/>
        </p:nvSpPr>
        <p:spPr>
          <a:xfrm>
            <a:off x="2411760" y="332656"/>
            <a:ext cx="4752528" cy="584775"/>
          </a:xfrm>
          <a:prstGeom prst="rect">
            <a:avLst/>
          </a:prstGeom>
          <a:noFill/>
        </p:spPr>
        <p:txBody>
          <a:bodyPr wrap="square" rtlCol="0">
            <a:spAutoFit/>
          </a:bodyPr>
          <a:lstStyle/>
          <a:p>
            <a:r>
              <a:rPr lang="fr-FR" sz="3200" dirty="0" smtClean="0"/>
              <a:t>Symptômes psychologiques</a:t>
            </a:r>
            <a:endParaRPr lang="fr-FR" sz="3200" dirty="0"/>
          </a:p>
        </p:txBody>
      </p:sp>
      <p:sp>
        <p:nvSpPr>
          <p:cNvPr id="9" name="ZoneTexte 8"/>
          <p:cNvSpPr txBox="1"/>
          <p:nvPr/>
        </p:nvSpPr>
        <p:spPr>
          <a:xfrm>
            <a:off x="3203848" y="1988840"/>
            <a:ext cx="2232248" cy="1200329"/>
          </a:xfrm>
          <a:prstGeom prst="rect">
            <a:avLst/>
          </a:prstGeom>
          <a:noFill/>
        </p:spPr>
        <p:txBody>
          <a:bodyPr wrap="square" rtlCol="0">
            <a:spAutoFit/>
          </a:bodyPr>
          <a:lstStyle/>
          <a:p>
            <a:pPr algn="ctr"/>
            <a:r>
              <a:rPr lang="fr-FR" sz="2400" dirty="0" smtClean="0"/>
              <a:t>Choc émotionnel entrainant </a:t>
            </a:r>
            <a:endParaRPr lang="fr-FR" sz="2400" dirty="0"/>
          </a:p>
        </p:txBody>
      </p:sp>
      <p:cxnSp>
        <p:nvCxnSpPr>
          <p:cNvPr id="11" name="Connecteur droit avec flèche 10"/>
          <p:cNvCxnSpPr/>
          <p:nvPr/>
        </p:nvCxnSpPr>
        <p:spPr>
          <a:xfrm flipH="1" flipV="1">
            <a:off x="3203848" y="1700808"/>
            <a:ext cx="648072" cy="648072"/>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6" name="Connecteur droit avec flèche 15"/>
          <p:cNvCxnSpPr/>
          <p:nvPr/>
        </p:nvCxnSpPr>
        <p:spPr>
          <a:xfrm flipV="1">
            <a:off x="4716016" y="1916832"/>
            <a:ext cx="648072" cy="43204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7" name="Connecteur droit avec flèche 16"/>
          <p:cNvCxnSpPr/>
          <p:nvPr/>
        </p:nvCxnSpPr>
        <p:spPr>
          <a:xfrm>
            <a:off x="4788024" y="3212976"/>
            <a:ext cx="1224136" cy="1224136"/>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8" name="Connecteur droit avec flèche 17"/>
          <p:cNvCxnSpPr/>
          <p:nvPr/>
        </p:nvCxnSpPr>
        <p:spPr>
          <a:xfrm>
            <a:off x="4355976" y="3212976"/>
            <a:ext cx="144016" cy="93610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9" name="Connecteur droit avec flèche 18"/>
          <p:cNvCxnSpPr/>
          <p:nvPr/>
        </p:nvCxnSpPr>
        <p:spPr>
          <a:xfrm flipH="1">
            <a:off x="2843808" y="3140968"/>
            <a:ext cx="1296144" cy="1224136"/>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611560" y="260648"/>
            <a:ext cx="7776864" cy="2646878"/>
          </a:xfrm>
          <a:prstGeom prst="rect">
            <a:avLst/>
          </a:prstGeom>
          <a:noFill/>
        </p:spPr>
        <p:txBody>
          <a:bodyPr wrap="square" rtlCol="0">
            <a:spAutoFit/>
          </a:bodyPr>
          <a:lstStyle/>
          <a:p>
            <a:pPr algn="ctr"/>
            <a:r>
              <a:rPr lang="fr-FR" sz="4400" b="1" dirty="0"/>
              <a:t>Une </a:t>
            </a:r>
            <a:r>
              <a:rPr lang="fr-FR" sz="4400" b="1" dirty="0" smtClean="0"/>
              <a:t>autre incidence liée aux chutes</a:t>
            </a:r>
          </a:p>
          <a:p>
            <a:pPr algn="ctr"/>
            <a:endParaRPr lang="fr-FR" sz="2800" b="1" dirty="0" smtClean="0"/>
          </a:p>
          <a:p>
            <a:pPr algn="ctr"/>
            <a:r>
              <a:rPr lang="fr-FR" sz="3200" b="1" dirty="0" smtClean="0">
                <a:effectLst>
                  <a:outerShdw blurRad="38100" dist="38100" dir="2700000" algn="tl">
                    <a:srgbClr val="000000">
                      <a:alpha val="43137"/>
                    </a:srgbClr>
                  </a:outerShdw>
                </a:effectLst>
              </a:rPr>
              <a:t>La contention</a:t>
            </a:r>
            <a:endParaRPr lang="fr-FR" sz="3200" b="1" dirty="0">
              <a:effectLst>
                <a:outerShdw blurRad="38100" dist="38100" dir="2700000" algn="tl">
                  <a:srgbClr val="000000">
                    <a:alpha val="43137"/>
                  </a:srgbClr>
                </a:outerShdw>
              </a:effectLst>
            </a:endParaRPr>
          </a:p>
          <a:p>
            <a:endParaRPr lang="fr-FR" dirty="0"/>
          </a:p>
        </p:txBody>
      </p:sp>
      <p:pic>
        <p:nvPicPr>
          <p:cNvPr id="3" name="Picture 2" descr="Afficher l'image d'origine"/>
          <p:cNvPicPr>
            <a:picLocks noChangeAspect="1" noChangeArrowheads="1"/>
          </p:cNvPicPr>
          <p:nvPr/>
        </p:nvPicPr>
        <p:blipFill>
          <a:blip r:embed="rId3" cstate="print"/>
          <a:srcRect/>
          <a:stretch>
            <a:fillRect/>
          </a:stretch>
        </p:blipFill>
        <p:spPr bwMode="auto">
          <a:xfrm>
            <a:off x="2267744" y="3153748"/>
            <a:ext cx="4759318" cy="3392412"/>
          </a:xfrm>
          <a:prstGeom prst="rect">
            <a:avLst/>
          </a:prstGeom>
          <a:ln>
            <a:noFill/>
          </a:ln>
          <a:effectLst>
            <a:softEdge rad="112500"/>
          </a:effectLst>
        </p:spPr>
      </p:pic>
    </p:spTree>
    <p:extLst>
      <p:ext uri="{BB962C8B-B14F-4D97-AF65-F5344CB8AC3E}">
        <p14:creationId xmlns:p14="http://schemas.microsoft.com/office/powerpoint/2010/main" val="41675237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INTERROGATION ETHIQUE</a:t>
            </a:r>
            <a:endParaRPr lang="fr-FR" dirty="0"/>
          </a:p>
        </p:txBody>
      </p:sp>
      <p:sp>
        <p:nvSpPr>
          <p:cNvPr id="3" name="Espace réservé du contenu 2"/>
          <p:cNvSpPr>
            <a:spLocks noGrp="1"/>
          </p:cNvSpPr>
          <p:nvPr>
            <p:ph idx="1"/>
          </p:nvPr>
        </p:nvSpPr>
        <p:spPr/>
        <p:txBody>
          <a:bodyPr/>
          <a:lstStyle/>
          <a:p>
            <a:endParaRPr lang="fr-FR" dirty="0"/>
          </a:p>
        </p:txBody>
      </p:sp>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1179081"/>
            <a:ext cx="8568952" cy="5531887"/>
          </a:xfrm>
          <a:prstGeom prst="rect">
            <a:avLst/>
          </a:prstGeom>
        </p:spPr>
      </p:pic>
      <p:sp>
        <p:nvSpPr>
          <p:cNvPr id="5" name="ZoneTexte 4"/>
          <p:cNvSpPr txBox="1"/>
          <p:nvPr/>
        </p:nvSpPr>
        <p:spPr>
          <a:xfrm>
            <a:off x="395536" y="5085184"/>
            <a:ext cx="7416824" cy="1754326"/>
          </a:xfrm>
          <a:prstGeom prst="rect">
            <a:avLst/>
          </a:prstGeom>
          <a:noFill/>
        </p:spPr>
        <p:txBody>
          <a:bodyPr wrap="square" rtlCol="0">
            <a:spAutoFit/>
          </a:bodyPr>
          <a:lstStyle/>
          <a:p>
            <a:r>
              <a:rPr lang="fr-FR" b="1" dirty="0">
                <a:solidFill>
                  <a:srgbClr val="FF0000"/>
                </a:solidFill>
              </a:rPr>
              <a:t>Cadre de référence </a:t>
            </a:r>
            <a:endParaRPr lang="fr-FR" b="1" dirty="0" smtClean="0">
              <a:solidFill>
                <a:srgbClr val="FF0000"/>
              </a:solidFill>
            </a:endParaRPr>
          </a:p>
          <a:p>
            <a:r>
              <a:rPr lang="fr-FR" b="1" dirty="0" smtClean="0">
                <a:solidFill>
                  <a:srgbClr val="FF0000"/>
                </a:solidFill>
              </a:rPr>
              <a:t>pour </a:t>
            </a:r>
            <a:r>
              <a:rPr lang="fr-FR" b="1" dirty="0">
                <a:solidFill>
                  <a:srgbClr val="FF0000"/>
                </a:solidFill>
              </a:rPr>
              <a:t>la réflexion éthique</a:t>
            </a:r>
          </a:p>
          <a:p>
            <a:endParaRPr lang="fr-FR" b="1" dirty="0">
              <a:solidFill>
                <a:srgbClr val="FF0000"/>
              </a:solidFill>
            </a:endParaRPr>
          </a:p>
          <a:p>
            <a:r>
              <a:rPr lang="fr-FR" b="1" dirty="0">
                <a:solidFill>
                  <a:srgbClr val="FF0000"/>
                </a:solidFill>
              </a:rPr>
              <a:t>   </a:t>
            </a:r>
            <a:r>
              <a:rPr lang="fr-FR" b="1" dirty="0" smtClean="0">
                <a:solidFill>
                  <a:srgbClr val="FF0000"/>
                </a:solidFill>
              </a:rPr>
              <a:t>SELON </a:t>
            </a:r>
            <a:r>
              <a:rPr lang="fr-FR" b="1" dirty="0">
                <a:solidFill>
                  <a:srgbClr val="FF0000"/>
                </a:solidFill>
              </a:rPr>
              <a:t>NICOLE LERY</a:t>
            </a:r>
          </a:p>
          <a:p>
            <a:r>
              <a:rPr lang="fr-FR" b="1" dirty="0">
                <a:solidFill>
                  <a:srgbClr val="FF0000"/>
                </a:solidFill>
              </a:rPr>
              <a:t>            </a:t>
            </a:r>
            <a:r>
              <a:rPr lang="fr-FR" b="1" dirty="0" smtClean="0">
                <a:solidFill>
                  <a:srgbClr val="FF0000"/>
                </a:solidFill>
              </a:rPr>
              <a:t>SELON </a:t>
            </a:r>
            <a:r>
              <a:rPr lang="fr-FR" b="1" dirty="0">
                <a:solidFill>
                  <a:srgbClr val="FF0000"/>
                </a:solidFill>
              </a:rPr>
              <a:t>HUBERT DOUCET</a:t>
            </a:r>
          </a:p>
          <a:p>
            <a:r>
              <a:rPr lang="fr-FR" b="1" dirty="0">
                <a:solidFill>
                  <a:srgbClr val="FF0000"/>
                </a:solidFill>
              </a:rPr>
              <a:t>                   </a:t>
            </a:r>
            <a:r>
              <a:rPr lang="fr-FR" b="1" dirty="0" smtClean="0">
                <a:solidFill>
                  <a:srgbClr val="FF0000"/>
                </a:solidFill>
              </a:rPr>
              <a:t>LES </a:t>
            </a:r>
            <a:r>
              <a:rPr lang="fr-FR" b="1" dirty="0">
                <a:solidFill>
                  <a:srgbClr val="FF0000"/>
                </a:solidFill>
              </a:rPr>
              <a:t>PRINCIPES ETHIQUES</a:t>
            </a:r>
          </a:p>
        </p:txBody>
      </p:sp>
    </p:spTree>
    <p:extLst>
      <p:ext uri="{BB962C8B-B14F-4D97-AF65-F5344CB8AC3E}">
        <p14:creationId xmlns:p14="http://schemas.microsoft.com/office/powerpoint/2010/main" val="112073418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t>Toujours raisonner en fonction des divers acteurs concernés</a:t>
            </a:r>
            <a:endParaRPr lang="fr-FR" dirty="0"/>
          </a:p>
        </p:txBody>
      </p:sp>
      <p:sp>
        <p:nvSpPr>
          <p:cNvPr id="3" name="Espace réservé du contenu 2"/>
          <p:cNvSpPr>
            <a:spLocks noGrp="1"/>
          </p:cNvSpPr>
          <p:nvPr>
            <p:ph idx="1"/>
          </p:nvPr>
        </p:nvSpPr>
        <p:spPr>
          <a:xfrm>
            <a:off x="457200" y="1600200"/>
            <a:ext cx="8229600" cy="4781128"/>
          </a:xfrm>
        </p:spPr>
        <p:txBody>
          <a:bodyPr>
            <a:normAutofit fontScale="92500" lnSpcReduction="20000"/>
          </a:bodyPr>
          <a:lstStyle/>
          <a:p>
            <a:pPr marL="0" indent="0">
              <a:buNone/>
            </a:pPr>
            <a:endParaRPr lang="fr-FR" dirty="0" smtClean="0"/>
          </a:p>
          <a:p>
            <a:pPr marL="0" indent="0">
              <a:buNone/>
            </a:pPr>
            <a:endParaRPr lang="fr-FR" dirty="0"/>
          </a:p>
          <a:p>
            <a:pPr marL="0" indent="0">
              <a:buNone/>
            </a:pPr>
            <a:r>
              <a:rPr lang="fr-FR" dirty="0" smtClean="0"/>
              <a:t>		</a:t>
            </a:r>
            <a:r>
              <a:rPr lang="fr-FR" b="1" dirty="0" smtClean="0"/>
              <a:t>FLEUR RELATIONNELLE</a:t>
            </a:r>
          </a:p>
          <a:p>
            <a:pPr marL="0" indent="0">
              <a:buNone/>
            </a:pPr>
            <a:endParaRPr lang="fr-FR" b="1" dirty="0"/>
          </a:p>
          <a:p>
            <a:pPr marL="0" indent="0">
              <a:buNone/>
            </a:pPr>
            <a:r>
              <a:rPr lang="fr-FR" sz="2400" dirty="0" smtClean="0"/>
              <a:t>			</a:t>
            </a:r>
          </a:p>
          <a:p>
            <a:pPr marL="0" indent="0">
              <a:buNone/>
            </a:pPr>
            <a:endParaRPr lang="fr-FR" sz="2400" dirty="0"/>
          </a:p>
          <a:p>
            <a:pPr marL="0" indent="0">
              <a:buNone/>
            </a:pPr>
            <a:endParaRPr lang="fr-FR" sz="2400" dirty="0" smtClean="0"/>
          </a:p>
          <a:p>
            <a:pPr marL="0" indent="0">
              <a:buNone/>
            </a:pPr>
            <a:endParaRPr lang="fr-FR" sz="2400" dirty="0" smtClean="0"/>
          </a:p>
          <a:p>
            <a:pPr marL="0" indent="0">
              <a:buNone/>
            </a:pPr>
            <a:endParaRPr lang="fr-FR" sz="2400" dirty="0"/>
          </a:p>
          <a:p>
            <a:pPr marL="0" indent="0">
              <a:buNone/>
            </a:pPr>
            <a:endParaRPr lang="fr-FR" sz="2400" dirty="0" smtClean="0"/>
          </a:p>
          <a:p>
            <a:pPr marL="0" indent="0">
              <a:buNone/>
            </a:pPr>
            <a:endParaRPr lang="fr-FR" sz="2400" dirty="0"/>
          </a:p>
          <a:p>
            <a:pPr marL="0" indent="0">
              <a:buNone/>
            </a:pPr>
            <a:r>
              <a:rPr lang="fr-FR" sz="2400" dirty="0" smtClean="0"/>
              <a:t>			</a:t>
            </a:r>
            <a:r>
              <a:rPr lang="fr-FR" sz="3000" b="1" dirty="0" smtClean="0"/>
              <a:t>N’oublier personne</a:t>
            </a:r>
            <a:endParaRPr lang="fr-FR" sz="3000" b="1"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1556791"/>
            <a:ext cx="6172200" cy="3952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0525191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6000" b="1" dirty="0" smtClean="0"/>
              <a:t>Méthodologie</a:t>
            </a:r>
            <a:endParaRPr lang="fr-FR" sz="6000" b="1"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1745557"/>
            <a:ext cx="5220072" cy="34800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ZoneTexte 3"/>
          <p:cNvSpPr txBox="1"/>
          <p:nvPr/>
        </p:nvSpPr>
        <p:spPr>
          <a:xfrm>
            <a:off x="4102529" y="1776509"/>
            <a:ext cx="3096344" cy="369332"/>
          </a:xfrm>
          <a:prstGeom prst="rect">
            <a:avLst/>
          </a:prstGeom>
          <a:noFill/>
        </p:spPr>
        <p:txBody>
          <a:bodyPr wrap="square" rtlCol="0">
            <a:spAutoFit/>
          </a:bodyPr>
          <a:lstStyle/>
          <a:p>
            <a:r>
              <a:rPr lang="fr-FR" b="1" dirty="0" smtClean="0">
                <a:solidFill>
                  <a:srgbClr val="FF0000"/>
                </a:solidFill>
              </a:rPr>
              <a:t>Synthèse en équipe</a:t>
            </a:r>
            <a:endParaRPr lang="fr-FR" b="1" dirty="0">
              <a:solidFill>
                <a:srgbClr val="FF0000"/>
              </a:solidFill>
            </a:endParaRPr>
          </a:p>
        </p:txBody>
      </p:sp>
      <p:sp>
        <p:nvSpPr>
          <p:cNvPr id="5" name="ZoneTexte 4"/>
          <p:cNvSpPr txBox="1"/>
          <p:nvPr/>
        </p:nvSpPr>
        <p:spPr>
          <a:xfrm>
            <a:off x="1043608" y="5589240"/>
            <a:ext cx="7200800" cy="369332"/>
          </a:xfrm>
          <a:prstGeom prst="rect">
            <a:avLst/>
          </a:prstGeom>
          <a:noFill/>
        </p:spPr>
        <p:txBody>
          <a:bodyPr wrap="square" rtlCol="0">
            <a:spAutoFit/>
          </a:bodyPr>
          <a:lstStyle/>
          <a:p>
            <a:r>
              <a:rPr lang="fr-FR" dirty="0" smtClean="0"/>
              <a:t>Quelle  ligne de conduite  l’équipe de soins peut elle choisir? </a:t>
            </a:r>
            <a:endParaRPr lang="fr-FR" dirty="0"/>
          </a:p>
        </p:txBody>
      </p:sp>
    </p:spTree>
    <p:extLst>
      <p:ext uri="{BB962C8B-B14F-4D97-AF65-F5344CB8AC3E}">
        <p14:creationId xmlns:p14="http://schemas.microsoft.com/office/powerpoint/2010/main" val="2772435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930226"/>
          </a:xfrm>
        </p:spPr>
        <p:txBody>
          <a:bodyPr>
            <a:normAutofit fontScale="90000"/>
          </a:bodyPr>
          <a:lstStyle/>
          <a:p>
            <a:r>
              <a:rPr lang="fr-FR" sz="5300" b="1" dirty="0" smtClean="0"/>
              <a:t>Les valeurs et principes moraux privilégiés et négligés</a:t>
            </a:r>
            <a:r>
              <a:rPr lang="fr-FR" dirty="0" smtClean="0"/>
              <a:t/>
            </a:r>
            <a:br>
              <a:rPr lang="fr-FR" dirty="0" smtClean="0"/>
            </a:br>
            <a:endParaRPr lang="fr-FR" dirty="0"/>
          </a:p>
        </p:txBody>
      </p:sp>
      <p:sp>
        <p:nvSpPr>
          <p:cNvPr id="3" name="Espace réservé du contenu 2"/>
          <p:cNvSpPr>
            <a:spLocks noGrp="1"/>
          </p:cNvSpPr>
          <p:nvPr>
            <p:ph idx="1"/>
          </p:nvPr>
        </p:nvSpPr>
        <p:spPr>
          <a:xfrm>
            <a:off x="457200" y="2060848"/>
            <a:ext cx="8229600" cy="4065315"/>
          </a:xfrm>
        </p:spPr>
        <p:txBody>
          <a:bodyPr>
            <a:normAutofit/>
          </a:bodyPr>
          <a:lstStyle/>
          <a:p>
            <a:r>
              <a:rPr lang="fr-FR" sz="4400" dirty="0" smtClean="0"/>
              <a:t>Le respect de l’autonomie </a:t>
            </a:r>
          </a:p>
          <a:p>
            <a:r>
              <a:rPr lang="fr-FR" sz="4400" dirty="0" smtClean="0"/>
              <a:t>La bienfaisance </a:t>
            </a:r>
          </a:p>
          <a:p>
            <a:r>
              <a:rPr lang="fr-FR" sz="4400" dirty="0" smtClean="0"/>
              <a:t>La non malfaisance  </a:t>
            </a:r>
          </a:p>
          <a:p>
            <a:r>
              <a:rPr lang="fr-FR" sz="4400" dirty="0" smtClean="0"/>
              <a:t>La justice  </a:t>
            </a:r>
            <a:endParaRPr lang="fr-FR" sz="44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59495" y="4653136"/>
            <a:ext cx="714375" cy="714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4938" y="2786063"/>
            <a:ext cx="858961" cy="8589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08304" y="2296734"/>
            <a:ext cx="781050" cy="438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21464" y="3634788"/>
            <a:ext cx="1181100" cy="1181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ZoneTexte 3"/>
          <p:cNvSpPr txBox="1"/>
          <p:nvPr/>
        </p:nvSpPr>
        <p:spPr>
          <a:xfrm>
            <a:off x="6054391" y="3729806"/>
            <a:ext cx="1108524" cy="923330"/>
          </a:xfrm>
          <a:prstGeom prst="rect">
            <a:avLst/>
          </a:prstGeom>
          <a:noFill/>
        </p:spPr>
        <p:txBody>
          <a:bodyPr wrap="square" rtlCol="0">
            <a:spAutoFit/>
          </a:bodyPr>
          <a:lstStyle/>
          <a:p>
            <a:r>
              <a:rPr lang="fr-FR" b="1" dirty="0" smtClean="0"/>
              <a:t>\</a:t>
            </a:r>
          </a:p>
          <a:p>
            <a:r>
              <a:rPr lang="fr-FR" b="1" dirty="0" smtClean="0"/>
              <a:t>  \</a:t>
            </a:r>
          </a:p>
          <a:p>
            <a:r>
              <a:rPr lang="fr-FR" b="1" dirty="0"/>
              <a:t> </a:t>
            </a:r>
            <a:r>
              <a:rPr lang="fr-FR" b="1" dirty="0" smtClean="0"/>
              <a:t>   \</a:t>
            </a:r>
            <a:endParaRPr lang="fr-FR" b="1" dirty="0"/>
          </a:p>
        </p:txBody>
      </p:sp>
      <p:sp>
        <p:nvSpPr>
          <p:cNvPr id="5" name="ZoneTexte 4"/>
          <p:cNvSpPr txBox="1"/>
          <p:nvPr/>
        </p:nvSpPr>
        <p:spPr>
          <a:xfrm>
            <a:off x="5424523" y="3778405"/>
            <a:ext cx="648072" cy="646331"/>
          </a:xfrm>
          <a:prstGeom prst="rect">
            <a:avLst/>
          </a:prstGeom>
          <a:noFill/>
        </p:spPr>
        <p:txBody>
          <a:bodyPr wrap="square" rtlCol="0">
            <a:spAutoFit/>
          </a:bodyPr>
          <a:lstStyle/>
          <a:p>
            <a:r>
              <a:rPr lang="fr-FR" b="1" dirty="0" smtClean="0"/>
              <a:t>     </a:t>
            </a:r>
          </a:p>
          <a:p>
            <a:r>
              <a:rPr lang="fr-FR" b="1" dirty="0"/>
              <a:t> </a:t>
            </a:r>
            <a:r>
              <a:rPr lang="fr-FR" b="1" dirty="0" smtClean="0"/>
              <a:t>    </a:t>
            </a:r>
            <a:endParaRPr lang="fr-FR" b="1" dirty="0"/>
          </a:p>
        </p:txBody>
      </p:sp>
    </p:spTree>
    <p:extLst>
      <p:ext uri="{BB962C8B-B14F-4D97-AF65-F5344CB8AC3E}">
        <p14:creationId xmlns:p14="http://schemas.microsoft.com/office/powerpoint/2010/main" val="265024565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En partenariat avec l’ARS</a:t>
            </a:r>
            <a:endParaRPr lang="fr-FR" dirty="0"/>
          </a:p>
        </p:txBody>
      </p:sp>
      <p:sp>
        <p:nvSpPr>
          <p:cNvPr id="3" name="Espace réservé du contenu 2"/>
          <p:cNvSpPr>
            <a:spLocks noGrp="1"/>
          </p:cNvSpPr>
          <p:nvPr>
            <p:ph idx="1"/>
          </p:nvPr>
        </p:nvSpPr>
        <p:spPr/>
        <p:txBody>
          <a:bodyPr>
            <a:normAutofit/>
          </a:bodyPr>
          <a:lstStyle/>
          <a:p>
            <a:pPr marL="0" indent="0" algn="ctr">
              <a:buNone/>
            </a:pPr>
            <a:r>
              <a:rPr lang="fr-FR" i="1" dirty="0"/>
              <a:t>M</a:t>
            </a:r>
            <a:r>
              <a:rPr lang="fr-FR" i="1" dirty="0" smtClean="0"/>
              <a:t>ise </a:t>
            </a:r>
            <a:r>
              <a:rPr lang="fr-FR" i="1" dirty="0"/>
              <a:t>en œuvre </a:t>
            </a:r>
            <a:r>
              <a:rPr lang="fr-FR" i="1" dirty="0" smtClean="0"/>
              <a:t>d’un </a:t>
            </a:r>
            <a:r>
              <a:rPr lang="fr-FR" i="1" dirty="0"/>
              <a:t>programme visant </a:t>
            </a:r>
            <a:r>
              <a:rPr lang="fr-FR" i="1" dirty="0" smtClean="0"/>
              <a:t>d’une part à faire l’état des lieux à l’ Hôpital, en EHPAD, à domicile et d’autre part  à réduire </a:t>
            </a:r>
            <a:r>
              <a:rPr lang="fr-FR" i="1" dirty="0"/>
              <a:t>le risque d</a:t>
            </a:r>
            <a:r>
              <a:rPr lang="fr-FR" i="1" dirty="0" smtClean="0"/>
              <a:t>e chute grave.</a:t>
            </a:r>
          </a:p>
          <a:p>
            <a:pPr marL="0" indent="0" algn="ctr">
              <a:buNone/>
            </a:pPr>
            <a:r>
              <a:rPr lang="fr-FR" b="1" i="1" dirty="0" smtClean="0"/>
              <a:t>PROGRAMME PARE A CHUTE</a:t>
            </a:r>
            <a:endParaRPr lang="fr-FR" b="1" dirty="0"/>
          </a:p>
        </p:txBody>
      </p:sp>
      <p:pic>
        <p:nvPicPr>
          <p:cNvPr id="7170" name="Picture 2" descr="Afficher l'image d'origine"/>
          <p:cNvPicPr>
            <a:picLocks noChangeAspect="1" noChangeArrowheads="1"/>
          </p:cNvPicPr>
          <p:nvPr/>
        </p:nvPicPr>
        <p:blipFill>
          <a:blip r:embed="rId3" cstate="print"/>
          <a:srcRect/>
          <a:stretch>
            <a:fillRect/>
          </a:stretch>
        </p:blipFill>
        <p:spPr bwMode="auto">
          <a:xfrm>
            <a:off x="3059832" y="4221088"/>
            <a:ext cx="3096344" cy="2322258"/>
          </a:xfrm>
          <a:prstGeom prst="rect">
            <a:avLst/>
          </a:prstGeom>
          <a:ln>
            <a:noFill/>
          </a:ln>
          <a:effectLst>
            <a:softEdge rad="112500"/>
          </a:effectLst>
        </p:spPr>
      </p:pic>
    </p:spTree>
    <p:extLst>
      <p:ext uri="{BB962C8B-B14F-4D97-AF65-F5344CB8AC3E}">
        <p14:creationId xmlns:p14="http://schemas.microsoft.com/office/powerpoint/2010/main" val="235797364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2290266"/>
          </a:xfrm>
        </p:spPr>
        <p:txBody>
          <a:bodyPr/>
          <a:lstStyle/>
          <a:p>
            <a:r>
              <a:rPr lang="fr-FR" dirty="0" smtClean="0"/>
              <a:t>OBJECTIFS et MOYENS </a:t>
            </a:r>
            <a:r>
              <a:rPr lang="fr-FR" dirty="0"/>
              <a:t>de la campagne</a:t>
            </a:r>
            <a:br>
              <a:rPr lang="fr-FR" dirty="0"/>
            </a:br>
            <a:endParaRPr lang="fr-FR" dirty="0"/>
          </a:p>
        </p:txBody>
      </p:sp>
      <p:sp>
        <p:nvSpPr>
          <p:cNvPr id="3" name="Espace réservé du contenu 2"/>
          <p:cNvSpPr>
            <a:spLocks noGrp="1"/>
          </p:cNvSpPr>
          <p:nvPr>
            <p:ph idx="1"/>
          </p:nvPr>
        </p:nvSpPr>
        <p:spPr>
          <a:xfrm>
            <a:off x="457200" y="4509120"/>
            <a:ext cx="8229600" cy="1833067"/>
          </a:xfrm>
        </p:spPr>
        <p:txBody>
          <a:bodyPr/>
          <a:lstStyle/>
          <a:p>
            <a:r>
              <a:rPr lang="fr-FR" dirty="0"/>
              <a:t> D’une part au niveau institutionnel</a:t>
            </a:r>
          </a:p>
          <a:p>
            <a:r>
              <a:rPr lang="fr-FR" dirty="0"/>
              <a:t> D’autre part au niveau du résident</a:t>
            </a:r>
          </a:p>
        </p:txBody>
      </p:sp>
      <p:pic>
        <p:nvPicPr>
          <p:cNvPr id="4" name="Imag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80944" y="1844824"/>
            <a:ext cx="3182112" cy="2400300"/>
          </a:xfrm>
          <a:prstGeom prst="rect">
            <a:avLst/>
          </a:prstGeom>
        </p:spPr>
      </p:pic>
    </p:spTree>
    <p:extLst>
      <p:ext uri="{BB962C8B-B14F-4D97-AF65-F5344CB8AC3E}">
        <p14:creationId xmlns:p14="http://schemas.microsoft.com/office/powerpoint/2010/main" val="426490520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AU NIVEAU INSTITUTIONNEL</a:t>
            </a:r>
            <a:endParaRPr lang="fr-FR" dirty="0"/>
          </a:p>
        </p:txBody>
      </p:sp>
      <p:sp>
        <p:nvSpPr>
          <p:cNvPr id="3" name="Espace réservé du contenu 2"/>
          <p:cNvSpPr>
            <a:spLocks noGrp="1"/>
          </p:cNvSpPr>
          <p:nvPr>
            <p:ph idx="1"/>
          </p:nvPr>
        </p:nvSpPr>
        <p:spPr/>
        <p:txBody>
          <a:bodyPr>
            <a:normAutofit/>
          </a:bodyPr>
          <a:lstStyle/>
          <a:p>
            <a:pPr algn="ctr">
              <a:buNone/>
            </a:pPr>
            <a:r>
              <a:rPr lang="fr-FR" dirty="0"/>
              <a:t>A partir d’un audit de démarrage: dégager 5 pratiques institutionnelles à améliorer sur une </a:t>
            </a:r>
            <a:r>
              <a:rPr lang="fr-FR" dirty="0" smtClean="0"/>
              <a:t>année</a:t>
            </a:r>
          </a:p>
          <a:p>
            <a:pPr algn="ctr">
              <a:buNone/>
            </a:pPr>
            <a:endParaRPr lang="fr-FR" dirty="0"/>
          </a:p>
          <a:p>
            <a:pPr marL="0" indent="0">
              <a:buNone/>
            </a:pPr>
            <a:r>
              <a:rPr lang="fr-FR" dirty="0"/>
              <a:t>1) </a:t>
            </a:r>
            <a:r>
              <a:rPr lang="fr-FR" dirty="0" smtClean="0"/>
              <a:t>	</a:t>
            </a:r>
            <a:r>
              <a:rPr lang="fr-FR" sz="3100" dirty="0" smtClean="0"/>
              <a:t>Inscrire </a:t>
            </a:r>
            <a:r>
              <a:rPr lang="fr-FR" sz="3100" dirty="0"/>
              <a:t>la gestion du risque de chute dans </a:t>
            </a:r>
            <a:r>
              <a:rPr lang="fr-FR" sz="3100" dirty="0" smtClean="0"/>
              <a:t>	le </a:t>
            </a:r>
            <a:r>
              <a:rPr lang="fr-FR" sz="3100" dirty="0"/>
              <a:t>projet d’établissement</a:t>
            </a:r>
          </a:p>
          <a:p>
            <a:pPr marL="0" indent="0">
              <a:buNone/>
            </a:pPr>
            <a:r>
              <a:rPr lang="fr-FR" sz="3100" dirty="0"/>
              <a:t>2) </a:t>
            </a:r>
            <a:r>
              <a:rPr lang="fr-FR" sz="3100" dirty="0" smtClean="0"/>
              <a:t>	Identifier </a:t>
            </a:r>
            <a:r>
              <a:rPr lang="fr-FR" sz="3100" dirty="0"/>
              <a:t>les environnements à risque et </a:t>
            </a:r>
            <a:r>
              <a:rPr lang="fr-FR" sz="3100" dirty="0" smtClean="0"/>
              <a:t>	les </a:t>
            </a:r>
            <a:r>
              <a:rPr lang="fr-FR" sz="3100" dirty="0"/>
              <a:t>signaler</a:t>
            </a:r>
          </a:p>
          <a:p>
            <a:pPr marL="0" indent="0">
              <a:buNone/>
            </a:pPr>
            <a:endParaRPr lang="fr-FR" dirty="0"/>
          </a:p>
        </p:txBody>
      </p:sp>
    </p:spTree>
    <p:extLst>
      <p:ext uri="{BB962C8B-B14F-4D97-AF65-F5344CB8AC3E}">
        <p14:creationId xmlns:p14="http://schemas.microsoft.com/office/powerpoint/2010/main" val="187963511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539552" y="1268760"/>
            <a:ext cx="8136904" cy="4248472"/>
          </a:xfrm>
        </p:spPr>
        <p:txBody>
          <a:bodyPr>
            <a:normAutofit fontScale="92500"/>
          </a:bodyPr>
          <a:lstStyle/>
          <a:p>
            <a:pPr marL="514350" indent="-514350">
              <a:buAutoNum type="arabicParenR" startAt="3"/>
            </a:pPr>
            <a:r>
              <a:rPr lang="fr-FR" sz="3400" dirty="0"/>
              <a:t>P</a:t>
            </a:r>
            <a:r>
              <a:rPr lang="fr-FR" sz="3400" dirty="0" smtClean="0"/>
              <a:t>rendre </a:t>
            </a:r>
            <a:r>
              <a:rPr lang="fr-FR" sz="3400" dirty="0"/>
              <a:t>en compte le risque </a:t>
            </a:r>
            <a:r>
              <a:rPr lang="fr-FR" sz="3400" dirty="0" smtClean="0"/>
              <a:t>de </a:t>
            </a:r>
            <a:r>
              <a:rPr lang="fr-FR" sz="3400" dirty="0"/>
              <a:t>chute </a:t>
            </a:r>
            <a:r>
              <a:rPr lang="fr-FR" sz="3400" dirty="0" smtClean="0"/>
              <a:t>dans </a:t>
            </a:r>
            <a:r>
              <a:rPr lang="fr-FR" sz="3400" dirty="0"/>
              <a:t>le cahier des </a:t>
            </a:r>
            <a:r>
              <a:rPr lang="fr-FR" sz="3400" dirty="0" smtClean="0"/>
              <a:t>charges de l’hygiène </a:t>
            </a:r>
            <a:r>
              <a:rPr lang="fr-FR" sz="3400" dirty="0"/>
              <a:t>des locaux </a:t>
            </a:r>
          </a:p>
          <a:p>
            <a:pPr marL="514350" indent="-514350">
              <a:buNone/>
            </a:pPr>
            <a:endParaRPr lang="fr-FR" dirty="0" smtClean="0"/>
          </a:p>
          <a:p>
            <a:pPr marL="0" indent="0">
              <a:buNone/>
            </a:pPr>
            <a:r>
              <a:rPr lang="fr-FR" sz="3400" dirty="0" smtClean="0"/>
              <a:t>4) Former/informer </a:t>
            </a:r>
            <a:r>
              <a:rPr lang="fr-FR" sz="3400" dirty="0"/>
              <a:t>sur le risque de </a:t>
            </a:r>
            <a:r>
              <a:rPr lang="fr-FR" sz="3400" dirty="0" smtClean="0"/>
              <a:t>chutes</a:t>
            </a:r>
          </a:p>
          <a:p>
            <a:pPr marL="0" indent="0">
              <a:buNone/>
            </a:pPr>
            <a:endParaRPr lang="fr-FR" dirty="0"/>
          </a:p>
          <a:p>
            <a:pPr marL="0" indent="0">
              <a:buNone/>
            </a:pPr>
            <a:r>
              <a:rPr lang="fr-FR" sz="3400" dirty="0" smtClean="0"/>
              <a:t>5)</a:t>
            </a:r>
            <a:r>
              <a:rPr lang="fr-FR" sz="3400" dirty="0"/>
              <a:t> </a:t>
            </a:r>
            <a:r>
              <a:rPr lang="fr-FR" sz="3400" dirty="0" smtClean="0"/>
              <a:t>Prévoir une manifestation en </a:t>
            </a:r>
            <a:r>
              <a:rPr lang="fr-FR" sz="3400" dirty="0"/>
              <a:t>soirée pour </a:t>
            </a:r>
            <a:r>
              <a:rPr lang="fr-FR" sz="3400" dirty="0" smtClean="0"/>
              <a:t>communiquer </a:t>
            </a:r>
            <a:r>
              <a:rPr lang="fr-FR" sz="3400" dirty="0"/>
              <a:t>à </a:t>
            </a:r>
            <a:r>
              <a:rPr lang="fr-FR" sz="3400" dirty="0" smtClean="0"/>
              <a:t>un auditoire </a:t>
            </a:r>
            <a:r>
              <a:rPr lang="fr-FR" sz="3400" dirty="0"/>
              <a:t>le plus </a:t>
            </a:r>
            <a:r>
              <a:rPr lang="fr-FR" sz="3400" dirty="0" smtClean="0"/>
              <a:t>large possible </a:t>
            </a:r>
            <a:r>
              <a:rPr lang="fr-FR" sz="3400" dirty="0"/>
              <a:t>(résidents, soignants, familles)</a:t>
            </a:r>
          </a:p>
          <a:p>
            <a:pPr marL="0" indent="0">
              <a:buNone/>
            </a:pPr>
            <a:endParaRPr lang="fr-FR" sz="3400" dirty="0"/>
          </a:p>
        </p:txBody>
      </p:sp>
    </p:spTree>
    <p:extLst>
      <p:ext uri="{BB962C8B-B14F-4D97-AF65-F5344CB8AC3E}">
        <p14:creationId xmlns:p14="http://schemas.microsoft.com/office/powerpoint/2010/main" val="31874700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498178"/>
          </a:xfrm>
        </p:spPr>
        <p:txBody>
          <a:bodyPr>
            <a:normAutofit/>
          </a:bodyPr>
          <a:lstStyle/>
          <a:p>
            <a:r>
              <a:rPr lang="fr-FR" dirty="0" smtClean="0"/>
              <a:t>La chute en EHPAD ou ailleurs…</a:t>
            </a:r>
            <a:r>
              <a:rPr lang="fr-FR" dirty="0"/>
              <a:t/>
            </a:r>
            <a:br>
              <a:rPr lang="fr-FR" dirty="0"/>
            </a:br>
            <a:endParaRPr lang="fr-FR" dirty="0"/>
          </a:p>
        </p:txBody>
      </p:sp>
      <p:sp>
        <p:nvSpPr>
          <p:cNvPr id="3" name="Espace réservé du contenu 2"/>
          <p:cNvSpPr>
            <a:spLocks noGrp="1"/>
          </p:cNvSpPr>
          <p:nvPr>
            <p:ph idx="1"/>
          </p:nvPr>
        </p:nvSpPr>
        <p:spPr>
          <a:xfrm>
            <a:off x="457200" y="1196753"/>
            <a:ext cx="8229600" cy="2880320"/>
          </a:xfrm>
        </p:spPr>
        <p:txBody>
          <a:bodyPr>
            <a:normAutofit/>
          </a:bodyPr>
          <a:lstStyle/>
          <a:p>
            <a:pPr algn="ctr">
              <a:buNone/>
            </a:pPr>
            <a:r>
              <a:rPr lang="fr-FR" sz="3600" i="1" dirty="0" smtClean="0"/>
              <a:t>La chute constitue une véritable menace non seulement en risque de </a:t>
            </a:r>
            <a:r>
              <a:rPr lang="fr-FR" sz="3600" i="1" dirty="0" err="1" smtClean="0"/>
              <a:t>morbimortalité</a:t>
            </a:r>
            <a:r>
              <a:rPr lang="fr-FR" sz="3600" i="1" dirty="0" smtClean="0"/>
              <a:t> mais aussi pour l’indépendance et la qualité de vie du résident. </a:t>
            </a:r>
          </a:p>
        </p:txBody>
      </p:sp>
      <p:pic>
        <p:nvPicPr>
          <p:cNvPr id="15362" name="Picture 2"/>
          <p:cNvPicPr>
            <a:picLocks noChangeAspect="1" noChangeArrowheads="1"/>
          </p:cNvPicPr>
          <p:nvPr/>
        </p:nvPicPr>
        <p:blipFill>
          <a:blip r:embed="rId3" cstate="print"/>
          <a:srcRect/>
          <a:stretch>
            <a:fillRect/>
          </a:stretch>
        </p:blipFill>
        <p:spPr bwMode="auto">
          <a:xfrm>
            <a:off x="3419872" y="4077072"/>
            <a:ext cx="2526605" cy="2214520"/>
          </a:xfrm>
          <a:prstGeom prst="rect">
            <a:avLst/>
          </a:prstGeom>
          <a:noFill/>
          <a:ln w="9525">
            <a:noFill/>
            <a:miter lim="800000"/>
            <a:headEnd/>
            <a:tailEnd/>
          </a:ln>
        </p:spPr>
      </p:pic>
    </p:spTree>
    <p:extLst>
      <p:ext uri="{BB962C8B-B14F-4D97-AF65-F5344CB8AC3E}">
        <p14:creationId xmlns:p14="http://schemas.microsoft.com/office/powerpoint/2010/main" val="353904386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AU NIVEAU DU RESIDENT</a:t>
            </a:r>
          </a:p>
        </p:txBody>
      </p:sp>
      <p:sp>
        <p:nvSpPr>
          <p:cNvPr id="3" name="Espace réservé du contenu 2"/>
          <p:cNvSpPr>
            <a:spLocks noGrp="1"/>
          </p:cNvSpPr>
          <p:nvPr>
            <p:ph idx="1"/>
          </p:nvPr>
        </p:nvSpPr>
        <p:spPr/>
        <p:txBody>
          <a:bodyPr>
            <a:normAutofit fontScale="92500" lnSpcReduction="10000"/>
          </a:bodyPr>
          <a:lstStyle/>
          <a:p>
            <a:pPr algn="ctr">
              <a:buNone/>
            </a:pPr>
            <a:r>
              <a:rPr lang="fr-FR" dirty="0" smtClean="0"/>
              <a:t>	A </a:t>
            </a:r>
            <a:r>
              <a:rPr lang="fr-FR" dirty="0"/>
              <a:t>partir d’un audit de départ 5 pratiques à fort impact sont identifiées et mise en place dans l’année</a:t>
            </a:r>
          </a:p>
          <a:p>
            <a:pPr marL="514350" indent="-514350">
              <a:buAutoNum type="arabicParenR"/>
            </a:pPr>
            <a:r>
              <a:rPr lang="fr-FR" dirty="0"/>
              <a:t>Le programme universel contre les </a:t>
            </a:r>
            <a:r>
              <a:rPr lang="fr-FR" dirty="0" smtClean="0"/>
              <a:t>chutes (PUC): </a:t>
            </a:r>
            <a:r>
              <a:rPr lang="fr-FR" dirty="0"/>
              <a:t>diffusion, appropriation par les soignants</a:t>
            </a:r>
          </a:p>
          <a:p>
            <a:pPr marL="514350" indent="-514350">
              <a:buAutoNum type="arabicParenR"/>
            </a:pPr>
            <a:r>
              <a:rPr lang="fr-FR" dirty="0"/>
              <a:t>Diffusion et appropriation des </a:t>
            </a:r>
            <a:r>
              <a:rPr lang="fr-FR" dirty="0" smtClean="0"/>
              <a:t>dix </a:t>
            </a:r>
            <a:r>
              <a:rPr lang="fr-FR" dirty="0"/>
              <a:t>recommandations pour éviter les chutes des résidents</a:t>
            </a:r>
          </a:p>
          <a:p>
            <a:pPr marL="514350" indent="-514350">
              <a:buFont typeface="Arial" panose="020B0604020202020204" pitchFamily="34" charset="0"/>
              <a:buAutoNum type="arabicParenR"/>
            </a:pPr>
            <a:r>
              <a:rPr lang="fr-FR" dirty="0"/>
              <a:t>Mise en place d’une sensibilisation </a:t>
            </a:r>
            <a:r>
              <a:rPr lang="fr-FR" dirty="0" smtClean="0"/>
              <a:t>résidents/soignants/famille</a:t>
            </a:r>
            <a:endParaRPr lang="fr-FR" dirty="0"/>
          </a:p>
        </p:txBody>
      </p:sp>
      <p:pic>
        <p:nvPicPr>
          <p:cNvPr id="32770" name="Picture 2"/>
          <p:cNvPicPr>
            <a:picLocks noChangeAspect="1" noChangeArrowheads="1"/>
          </p:cNvPicPr>
          <p:nvPr/>
        </p:nvPicPr>
        <p:blipFill>
          <a:blip r:embed="rId3" cstate="print"/>
          <a:srcRect/>
          <a:stretch>
            <a:fillRect/>
          </a:stretch>
        </p:blipFill>
        <p:spPr bwMode="auto">
          <a:xfrm>
            <a:off x="6588224" y="4797152"/>
            <a:ext cx="2007493" cy="1765927"/>
          </a:xfrm>
          <a:prstGeom prst="rect">
            <a:avLst/>
          </a:prstGeom>
          <a:noFill/>
          <a:ln w="9525">
            <a:noFill/>
            <a:miter lim="800000"/>
            <a:headEnd/>
            <a:tailEnd/>
          </a:ln>
        </p:spPr>
      </p:pic>
    </p:spTree>
    <p:extLst>
      <p:ext uri="{BB962C8B-B14F-4D97-AF65-F5344CB8AC3E}">
        <p14:creationId xmlns:p14="http://schemas.microsoft.com/office/powerpoint/2010/main" val="250104347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539552" y="476672"/>
            <a:ext cx="8229600" cy="5832648"/>
          </a:xfrm>
        </p:spPr>
        <p:txBody>
          <a:bodyPr>
            <a:normAutofit/>
          </a:bodyPr>
          <a:lstStyle/>
          <a:p>
            <a:pPr marL="0" indent="0">
              <a:buNone/>
            </a:pPr>
            <a:r>
              <a:rPr lang="fr-FR" dirty="0"/>
              <a:t>4) La signalisation du résident à risque de chutes</a:t>
            </a:r>
          </a:p>
          <a:p>
            <a:pPr marL="0" indent="0">
              <a:buNone/>
            </a:pPr>
            <a:endParaRPr lang="fr-FR" dirty="0"/>
          </a:p>
          <a:p>
            <a:pPr marL="0" indent="0">
              <a:buNone/>
            </a:pPr>
            <a:endParaRPr lang="fr-FR" dirty="0"/>
          </a:p>
          <a:p>
            <a:pPr marL="0" indent="0">
              <a:buNone/>
            </a:pPr>
            <a:endParaRPr lang="fr-FR" dirty="0"/>
          </a:p>
          <a:p>
            <a:pPr marL="0" indent="0">
              <a:buNone/>
            </a:pPr>
            <a:endParaRPr lang="fr-FR" dirty="0"/>
          </a:p>
          <a:p>
            <a:pPr marL="0" indent="0">
              <a:buNone/>
            </a:pPr>
            <a:endParaRPr lang="fr-FR" dirty="0"/>
          </a:p>
          <a:p>
            <a:pPr marL="0" indent="0">
              <a:buNone/>
            </a:pPr>
            <a:r>
              <a:rPr lang="fr-FR" dirty="0"/>
              <a:t>5) Analyse systémique des chutes graves en équipe pluridisciplinaire</a:t>
            </a:r>
          </a:p>
        </p:txBody>
      </p:sp>
      <p:pic>
        <p:nvPicPr>
          <p:cNvPr id="4" name="Imag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7584" y="1340768"/>
            <a:ext cx="2592288" cy="1955390"/>
          </a:xfrm>
          <a:prstGeom prst="rect">
            <a:avLst/>
          </a:prstGeom>
        </p:spPr>
      </p:pic>
      <p:pic>
        <p:nvPicPr>
          <p:cNvPr id="5" name="Imag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27984" y="980728"/>
            <a:ext cx="4493808" cy="2808312"/>
          </a:xfrm>
          <a:prstGeom prst="rect">
            <a:avLst/>
          </a:prstGeom>
        </p:spPr>
      </p:pic>
      <p:pic>
        <p:nvPicPr>
          <p:cNvPr id="7" name="Espace réservé du contenu 3"/>
          <p:cNvPicPr>
            <a:picLocks noChangeAspect="1"/>
          </p:cNvPicPr>
          <p:nvPr/>
        </p:nvPicPr>
        <p:blipFill>
          <a:blip r:embed="rId5" cstate="print"/>
          <a:stretch>
            <a:fillRect/>
          </a:stretch>
        </p:blipFill>
        <p:spPr>
          <a:xfrm>
            <a:off x="4788024" y="4509120"/>
            <a:ext cx="3412793" cy="1872208"/>
          </a:xfrm>
          <a:prstGeom prst="rect">
            <a:avLst/>
          </a:prstGeom>
        </p:spPr>
      </p:pic>
    </p:spTree>
    <p:extLst>
      <p:ext uri="{BB962C8B-B14F-4D97-AF65-F5344CB8AC3E}">
        <p14:creationId xmlns:p14="http://schemas.microsoft.com/office/powerpoint/2010/main" val="358336092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916491" y="2492896"/>
            <a:ext cx="7488832" cy="1446550"/>
          </a:xfrm>
          <a:prstGeom prst="rect">
            <a:avLst/>
          </a:prstGeom>
          <a:noFill/>
        </p:spPr>
        <p:txBody>
          <a:bodyPr wrap="square" rtlCol="0">
            <a:spAutoFit/>
          </a:bodyPr>
          <a:lstStyle/>
          <a:p>
            <a:pPr algn="ctr"/>
            <a:r>
              <a:rPr lang="fr-FR" sz="4400" dirty="0" smtClean="0"/>
              <a:t>PLAN D’ACTION DU PROGRAMME PARE-A-CHUTE</a:t>
            </a:r>
            <a:endParaRPr lang="fr-FR" sz="4400" dirty="0"/>
          </a:p>
        </p:txBody>
      </p:sp>
    </p:spTree>
    <p:extLst>
      <p:ext uri="{BB962C8B-B14F-4D97-AF65-F5344CB8AC3E}">
        <p14:creationId xmlns:p14="http://schemas.microsoft.com/office/powerpoint/2010/main" val="383237604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Afficher l'image d'origine"/>
          <p:cNvPicPr>
            <a:picLocks noChangeAspect="1" noChangeArrowheads="1"/>
          </p:cNvPicPr>
          <p:nvPr/>
        </p:nvPicPr>
        <p:blipFill>
          <a:blip r:embed="rId3" cstate="print"/>
          <a:srcRect/>
          <a:stretch>
            <a:fillRect/>
          </a:stretch>
        </p:blipFill>
        <p:spPr bwMode="auto">
          <a:xfrm>
            <a:off x="0" y="1196752"/>
            <a:ext cx="2627784" cy="2299311"/>
          </a:xfrm>
          <a:prstGeom prst="rect">
            <a:avLst/>
          </a:prstGeom>
          <a:noFill/>
        </p:spPr>
      </p:pic>
      <p:pic>
        <p:nvPicPr>
          <p:cNvPr id="41988" name="Picture 4" descr="Afficher l'image d'origine"/>
          <p:cNvPicPr>
            <a:picLocks noChangeAspect="1" noChangeArrowheads="1"/>
          </p:cNvPicPr>
          <p:nvPr/>
        </p:nvPicPr>
        <p:blipFill>
          <a:blip r:embed="rId4" cstate="print"/>
          <a:srcRect/>
          <a:stretch>
            <a:fillRect/>
          </a:stretch>
        </p:blipFill>
        <p:spPr bwMode="auto">
          <a:xfrm>
            <a:off x="3635896" y="1484784"/>
            <a:ext cx="1926129" cy="1944216"/>
          </a:xfrm>
          <a:prstGeom prst="rect">
            <a:avLst/>
          </a:prstGeom>
          <a:noFill/>
        </p:spPr>
      </p:pic>
      <p:sp>
        <p:nvSpPr>
          <p:cNvPr id="4" name="Pentagone régulier 3"/>
          <p:cNvSpPr/>
          <p:nvPr/>
        </p:nvSpPr>
        <p:spPr>
          <a:xfrm>
            <a:off x="6012160" y="1340768"/>
            <a:ext cx="2664296" cy="2016224"/>
          </a:xfrm>
          <a:prstGeom prst="pentag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b="1" dirty="0" smtClean="0">
                <a:latin typeface="Arial Narrow" pitchFamily="34" charset="0"/>
              </a:rPr>
              <a:t>Aménagement de l’environnement</a:t>
            </a:r>
            <a:endParaRPr lang="fr-FR" b="1" dirty="0">
              <a:latin typeface="Arial Narrow" pitchFamily="34" charset="0"/>
            </a:endParaRPr>
          </a:p>
        </p:txBody>
      </p:sp>
      <p:sp>
        <p:nvSpPr>
          <p:cNvPr id="5" name="Rectangle 4"/>
          <p:cNvSpPr/>
          <p:nvPr/>
        </p:nvSpPr>
        <p:spPr>
          <a:xfrm>
            <a:off x="539552" y="260648"/>
            <a:ext cx="8280920" cy="954107"/>
          </a:xfrm>
          <a:prstGeom prst="rect">
            <a:avLst/>
          </a:prstGeom>
        </p:spPr>
        <p:txBody>
          <a:bodyPr wrap="square">
            <a:spAutoFit/>
          </a:bodyPr>
          <a:lstStyle/>
          <a:p>
            <a:pPr algn="ctr"/>
            <a:r>
              <a:rPr lang="fr-FR" sz="2800" i="1" dirty="0" smtClean="0"/>
              <a:t>La mise en œuvre de programme visant à réduire le risque de chute en EHPAD doit inclure diverses actions </a:t>
            </a:r>
            <a:endParaRPr lang="fr-FR" sz="2800" dirty="0"/>
          </a:p>
        </p:txBody>
      </p:sp>
      <p:pic>
        <p:nvPicPr>
          <p:cNvPr id="41992" name="Picture 8" descr="Afficher l'image d'origine"/>
          <p:cNvPicPr>
            <a:picLocks noChangeAspect="1" noChangeArrowheads="1"/>
          </p:cNvPicPr>
          <p:nvPr/>
        </p:nvPicPr>
        <p:blipFill>
          <a:blip r:embed="rId5" cstate="print"/>
          <a:srcRect/>
          <a:stretch>
            <a:fillRect/>
          </a:stretch>
        </p:blipFill>
        <p:spPr bwMode="auto">
          <a:xfrm>
            <a:off x="179512" y="4581127"/>
            <a:ext cx="2592288" cy="2013345"/>
          </a:xfrm>
          <a:prstGeom prst="rect">
            <a:avLst/>
          </a:prstGeom>
          <a:noFill/>
        </p:spPr>
      </p:pic>
      <p:pic>
        <p:nvPicPr>
          <p:cNvPr id="41994" name="Picture 10" descr="Afficher l'image d'origine"/>
          <p:cNvPicPr>
            <a:picLocks noChangeAspect="1" noChangeArrowheads="1"/>
          </p:cNvPicPr>
          <p:nvPr/>
        </p:nvPicPr>
        <p:blipFill>
          <a:blip r:embed="rId6" cstate="print"/>
          <a:srcRect/>
          <a:stretch>
            <a:fillRect/>
          </a:stretch>
        </p:blipFill>
        <p:spPr bwMode="auto">
          <a:xfrm>
            <a:off x="3491880" y="4725144"/>
            <a:ext cx="2232248" cy="1840552"/>
          </a:xfrm>
          <a:prstGeom prst="rect">
            <a:avLst/>
          </a:prstGeom>
          <a:noFill/>
        </p:spPr>
      </p:pic>
      <p:pic>
        <p:nvPicPr>
          <p:cNvPr id="41996" name="Picture 12" descr="Afficher l'image d'origine"/>
          <p:cNvPicPr>
            <a:picLocks noChangeAspect="1" noChangeArrowheads="1"/>
          </p:cNvPicPr>
          <p:nvPr/>
        </p:nvPicPr>
        <p:blipFill>
          <a:blip r:embed="rId7" cstate="print"/>
          <a:srcRect/>
          <a:stretch>
            <a:fillRect/>
          </a:stretch>
        </p:blipFill>
        <p:spPr bwMode="auto">
          <a:xfrm>
            <a:off x="7020272" y="5013176"/>
            <a:ext cx="1656184" cy="1496989"/>
          </a:xfrm>
          <a:prstGeom prst="rect">
            <a:avLst/>
          </a:prstGeom>
          <a:noFill/>
        </p:spPr>
      </p:pic>
      <p:pic>
        <p:nvPicPr>
          <p:cNvPr id="41998" name="Picture 14" descr="Afficher l'image d'origine"/>
          <p:cNvPicPr>
            <a:picLocks noChangeAspect="1" noChangeArrowheads="1"/>
          </p:cNvPicPr>
          <p:nvPr/>
        </p:nvPicPr>
        <p:blipFill>
          <a:blip r:embed="rId8" cstate="print"/>
          <a:srcRect/>
          <a:stretch>
            <a:fillRect/>
          </a:stretch>
        </p:blipFill>
        <p:spPr bwMode="auto">
          <a:xfrm>
            <a:off x="5004048" y="3429000"/>
            <a:ext cx="2291435" cy="1672580"/>
          </a:xfrm>
          <a:prstGeom prst="rect">
            <a:avLst/>
          </a:prstGeom>
          <a:noFill/>
        </p:spPr>
      </p:pic>
      <p:sp>
        <p:nvSpPr>
          <p:cNvPr id="11" name="Flèche droite 10"/>
          <p:cNvSpPr/>
          <p:nvPr/>
        </p:nvSpPr>
        <p:spPr>
          <a:xfrm>
            <a:off x="611560" y="3068960"/>
            <a:ext cx="3168352" cy="1944216"/>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Repérage et prise en charge personnalisé des personnes à haut risque</a:t>
            </a:r>
            <a:endParaRPr lang="fr-FR"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Afficher l'image d'origine"/>
          <p:cNvPicPr>
            <a:picLocks noChangeAspect="1" noChangeArrowheads="1"/>
          </p:cNvPicPr>
          <p:nvPr/>
        </p:nvPicPr>
        <p:blipFill>
          <a:blip r:embed="rId2" cstate="print"/>
          <a:srcRect t="26639" r="881" b="29803"/>
          <a:stretch>
            <a:fillRect/>
          </a:stretch>
        </p:blipFill>
        <p:spPr bwMode="auto">
          <a:xfrm>
            <a:off x="2555776" y="1124744"/>
            <a:ext cx="4077007" cy="1312934"/>
          </a:xfrm>
          <a:prstGeom prst="rect">
            <a:avLst/>
          </a:prstGeom>
          <a:noFill/>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5063" y="2925763"/>
            <a:ext cx="4333875"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2133312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6" name="Picture 6" descr="Afficher l'image d'origine"/>
          <p:cNvPicPr>
            <a:picLocks noChangeAspect="1" noChangeArrowheads="1"/>
          </p:cNvPicPr>
          <p:nvPr/>
        </p:nvPicPr>
        <p:blipFill>
          <a:blip r:embed="rId3" cstate="print"/>
          <a:srcRect/>
          <a:stretch>
            <a:fillRect/>
          </a:stretch>
        </p:blipFill>
        <p:spPr bwMode="auto">
          <a:xfrm>
            <a:off x="285216" y="4941168"/>
            <a:ext cx="2071916" cy="1545158"/>
          </a:xfrm>
          <a:prstGeom prst="rect">
            <a:avLst/>
          </a:prstGeom>
          <a:noFill/>
        </p:spPr>
      </p:pic>
      <p:pic>
        <p:nvPicPr>
          <p:cNvPr id="40968" name="Picture 8" descr="Afficher l'image d'origine"/>
          <p:cNvPicPr>
            <a:picLocks noChangeAspect="1" noChangeArrowheads="1"/>
          </p:cNvPicPr>
          <p:nvPr/>
        </p:nvPicPr>
        <p:blipFill>
          <a:blip r:embed="rId4" cstate="print"/>
          <a:srcRect/>
          <a:stretch>
            <a:fillRect/>
          </a:stretch>
        </p:blipFill>
        <p:spPr bwMode="auto">
          <a:xfrm>
            <a:off x="7130912" y="3554084"/>
            <a:ext cx="1990569" cy="1309795"/>
          </a:xfrm>
          <a:prstGeom prst="rect">
            <a:avLst/>
          </a:prstGeom>
          <a:noFill/>
        </p:spPr>
      </p:pic>
      <p:pic>
        <p:nvPicPr>
          <p:cNvPr id="40970" name="Picture 10" descr="Afficher l'image d'origine"/>
          <p:cNvPicPr>
            <a:picLocks noChangeAspect="1" noChangeArrowheads="1"/>
          </p:cNvPicPr>
          <p:nvPr/>
        </p:nvPicPr>
        <p:blipFill>
          <a:blip r:embed="rId5" cstate="print"/>
          <a:srcRect/>
          <a:stretch>
            <a:fillRect/>
          </a:stretch>
        </p:blipFill>
        <p:spPr bwMode="auto">
          <a:xfrm>
            <a:off x="4932040" y="4700811"/>
            <a:ext cx="1668589" cy="1990776"/>
          </a:xfrm>
          <a:prstGeom prst="rect">
            <a:avLst/>
          </a:prstGeom>
          <a:noFill/>
        </p:spPr>
      </p:pic>
      <p:pic>
        <p:nvPicPr>
          <p:cNvPr id="40972" name="Picture 12" descr="Afficher l'image d'origine"/>
          <p:cNvPicPr>
            <a:picLocks noChangeAspect="1" noChangeArrowheads="1"/>
          </p:cNvPicPr>
          <p:nvPr/>
        </p:nvPicPr>
        <p:blipFill>
          <a:blip r:embed="rId6" cstate="print"/>
          <a:srcRect/>
          <a:stretch>
            <a:fillRect/>
          </a:stretch>
        </p:blipFill>
        <p:spPr bwMode="auto">
          <a:xfrm>
            <a:off x="6941890" y="4867476"/>
            <a:ext cx="1872208" cy="1868829"/>
          </a:xfrm>
          <a:prstGeom prst="rect">
            <a:avLst/>
          </a:prstGeom>
          <a:noFill/>
        </p:spPr>
      </p:pic>
      <p:pic>
        <p:nvPicPr>
          <p:cNvPr id="40974" name="Picture 14" descr="Afficher l'image d'origine"/>
          <p:cNvPicPr>
            <a:picLocks noChangeAspect="1" noChangeArrowheads="1"/>
          </p:cNvPicPr>
          <p:nvPr/>
        </p:nvPicPr>
        <p:blipFill>
          <a:blip r:embed="rId7" cstate="print"/>
          <a:srcRect/>
          <a:stretch>
            <a:fillRect/>
          </a:stretch>
        </p:blipFill>
        <p:spPr bwMode="auto">
          <a:xfrm>
            <a:off x="2901574" y="5007762"/>
            <a:ext cx="2016224" cy="1478564"/>
          </a:xfrm>
          <a:prstGeom prst="rect">
            <a:avLst/>
          </a:prstGeom>
          <a:noFill/>
        </p:spPr>
      </p:pic>
      <p:pic>
        <p:nvPicPr>
          <p:cNvPr id="40976" name="Picture 16" descr="Afficher l'image d'origine"/>
          <p:cNvPicPr>
            <a:picLocks noChangeAspect="1" noChangeArrowheads="1"/>
          </p:cNvPicPr>
          <p:nvPr/>
        </p:nvPicPr>
        <p:blipFill>
          <a:blip r:embed="rId8" cstate="print"/>
          <a:srcRect/>
          <a:stretch>
            <a:fillRect/>
          </a:stretch>
        </p:blipFill>
        <p:spPr bwMode="auto">
          <a:xfrm>
            <a:off x="285216" y="182038"/>
            <a:ext cx="1492874" cy="1802836"/>
          </a:xfrm>
          <a:prstGeom prst="rect">
            <a:avLst/>
          </a:prstGeom>
          <a:noFill/>
        </p:spPr>
      </p:pic>
      <p:pic>
        <p:nvPicPr>
          <p:cNvPr id="40980" name="Picture 20" descr="Afficher l'image d'origine"/>
          <p:cNvPicPr>
            <a:picLocks noChangeAspect="1" noChangeArrowheads="1"/>
          </p:cNvPicPr>
          <p:nvPr/>
        </p:nvPicPr>
        <p:blipFill>
          <a:blip r:embed="rId9" cstate="print"/>
          <a:srcRect/>
          <a:stretch>
            <a:fillRect/>
          </a:stretch>
        </p:blipFill>
        <p:spPr bwMode="auto">
          <a:xfrm>
            <a:off x="6798067" y="1879132"/>
            <a:ext cx="2291893" cy="1620671"/>
          </a:xfrm>
          <a:prstGeom prst="rect">
            <a:avLst/>
          </a:prstGeom>
          <a:noFill/>
        </p:spPr>
      </p:pic>
      <p:pic>
        <p:nvPicPr>
          <p:cNvPr id="40982" name="Picture 22" descr="Afficher l'image d'origine"/>
          <p:cNvPicPr>
            <a:picLocks noChangeAspect="1" noChangeArrowheads="1"/>
          </p:cNvPicPr>
          <p:nvPr/>
        </p:nvPicPr>
        <p:blipFill>
          <a:blip r:embed="rId10" cstate="print"/>
          <a:srcRect/>
          <a:stretch>
            <a:fillRect/>
          </a:stretch>
        </p:blipFill>
        <p:spPr bwMode="auto">
          <a:xfrm>
            <a:off x="1851247" y="146699"/>
            <a:ext cx="2720754" cy="1728871"/>
          </a:xfrm>
          <a:prstGeom prst="rect">
            <a:avLst/>
          </a:prstGeom>
          <a:noFill/>
        </p:spPr>
      </p:pic>
      <p:pic>
        <p:nvPicPr>
          <p:cNvPr id="40978" name="Picture 18" descr="Afficher l'image d'origine"/>
          <p:cNvPicPr>
            <a:picLocks noChangeAspect="1" noChangeArrowheads="1"/>
          </p:cNvPicPr>
          <p:nvPr/>
        </p:nvPicPr>
        <p:blipFill>
          <a:blip r:embed="rId11" cstate="print"/>
          <a:srcRect/>
          <a:stretch>
            <a:fillRect/>
          </a:stretch>
        </p:blipFill>
        <p:spPr bwMode="auto">
          <a:xfrm>
            <a:off x="4932040" y="146699"/>
            <a:ext cx="1911066" cy="2022291"/>
          </a:xfrm>
          <a:prstGeom prst="rect">
            <a:avLst/>
          </a:prstGeom>
          <a:noFill/>
        </p:spPr>
      </p:pic>
      <p:pic>
        <p:nvPicPr>
          <p:cNvPr id="40962" name="Picture 2" descr="Afficher l'image d'origine"/>
          <p:cNvPicPr>
            <a:picLocks noChangeAspect="1" noChangeArrowheads="1"/>
          </p:cNvPicPr>
          <p:nvPr/>
        </p:nvPicPr>
        <p:blipFill>
          <a:blip r:embed="rId12" cstate="print"/>
          <a:srcRect/>
          <a:stretch>
            <a:fillRect/>
          </a:stretch>
        </p:blipFill>
        <p:spPr bwMode="auto">
          <a:xfrm>
            <a:off x="7007525" y="208998"/>
            <a:ext cx="1740939" cy="1805420"/>
          </a:xfrm>
          <a:prstGeom prst="rect">
            <a:avLst/>
          </a:prstGeom>
          <a:noFill/>
        </p:spPr>
      </p:pic>
      <p:sp>
        <p:nvSpPr>
          <p:cNvPr id="14" name="ZoneTexte 13"/>
          <p:cNvSpPr txBox="1"/>
          <p:nvPr/>
        </p:nvSpPr>
        <p:spPr>
          <a:xfrm>
            <a:off x="3104515" y="3499803"/>
            <a:ext cx="3980644" cy="830997"/>
          </a:xfrm>
          <a:prstGeom prst="rect">
            <a:avLst/>
          </a:prstGeom>
          <a:noFill/>
        </p:spPr>
        <p:txBody>
          <a:bodyPr wrap="square" rtlCol="0">
            <a:spAutoFit/>
          </a:bodyPr>
          <a:lstStyle/>
          <a:p>
            <a:pPr algn="ctr"/>
            <a:r>
              <a:rPr lang="fr-FR" sz="2400" b="1" dirty="0" smtClean="0">
                <a:solidFill>
                  <a:srgbClr val="C00000"/>
                </a:solidFill>
              </a:rPr>
              <a:t>Sans oublier la responsable de soins et l’animatrice</a:t>
            </a:r>
          </a:p>
        </p:txBody>
      </p:sp>
      <p:pic>
        <p:nvPicPr>
          <p:cNvPr id="15" name="Picture 4" descr="Afficher l'image d'origine"/>
          <p:cNvPicPr/>
          <p:nvPr/>
        </p:nvPicPr>
        <p:blipFill rotWithShape="1">
          <a:blip r:embed="rId13" cstate="print"/>
          <a:srcRect t="4110" b="19863"/>
          <a:stretch/>
        </p:blipFill>
        <p:spPr bwMode="auto">
          <a:xfrm>
            <a:off x="0" y="2248851"/>
            <a:ext cx="3104515" cy="2360295"/>
          </a:xfrm>
          <a:prstGeom prst="rect">
            <a:avLst/>
          </a:prstGeom>
          <a:noFill/>
          <a:ln>
            <a:noFill/>
          </a:ln>
          <a:extLst>
            <a:ext uri="{53640926-AAD7-44D8-BBD7-CCE9431645EC}">
              <a14:shadowObscured xmlns:a14="http://schemas.microsoft.com/office/drawing/2010/main"/>
            </a:ext>
          </a:ex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3233390" y="1259477"/>
            <a:ext cx="2448272" cy="1446550"/>
          </a:xfrm>
          <a:prstGeom prst="rect">
            <a:avLst/>
          </a:prstGeom>
          <a:noFill/>
        </p:spPr>
        <p:txBody>
          <a:bodyPr wrap="square" rtlCol="0">
            <a:spAutoFit/>
          </a:bodyPr>
          <a:lstStyle/>
          <a:p>
            <a:pPr algn="ctr"/>
            <a:r>
              <a:rPr lang="fr-FR" sz="4400" b="1" dirty="0" smtClean="0">
                <a:solidFill>
                  <a:srgbClr val="C00000"/>
                </a:solidFill>
              </a:rPr>
              <a:t>Les 3 questions</a:t>
            </a:r>
            <a:endParaRPr lang="fr-FR" sz="4400" b="1" dirty="0">
              <a:solidFill>
                <a:srgbClr val="C00000"/>
              </a:solidFill>
            </a:endParaRPr>
          </a:p>
        </p:txBody>
      </p:sp>
      <p:pic>
        <p:nvPicPr>
          <p:cNvPr id="2052" name="Picture 4" descr="2016 français Wall Sticker autocollant wc Stickers muraux autocollants toilettes salle de bains Home Decor toilettes panneau d'entrée pour boutique bureau café(China (Mainland))">
            <a:hlinkClick r:id="rId3"/>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9728" t="26611" r="35136" b="30481"/>
          <a:stretch/>
        </p:blipFill>
        <p:spPr bwMode="auto">
          <a:xfrm>
            <a:off x="6516216" y="610932"/>
            <a:ext cx="1944216" cy="2374309"/>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www.youstudio.fr/wp-content/uploads/2012/12/Point-dinterrogation.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17133" y="4077072"/>
            <a:ext cx="1343747" cy="1343747"/>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Résultat de recherche d'images pour &quot;verre d'eau&quot;">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156441" y="4453022"/>
            <a:ext cx="1238250" cy="8286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5" name="Picture 6" descr="Résultat de recherche d'images pour &quot;appel malade&quot;">
            <a:hlinkClick r:id="rId8"/>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47016" y="3212976"/>
            <a:ext cx="895350" cy="7524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2056" name="Picture 8" descr="Résultat de recherche d'images pour &quot;fauteuil roulant&quot;">
            <a:hlinkClick r:id="rId10"/>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467804" y="2838822"/>
            <a:ext cx="1238250" cy="12382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2058" name="Picture 10" descr="Résultat de recherche d'images pour &quot;biscuits&quot;">
            <a:hlinkClick r:id="rId12"/>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756516" y="5615731"/>
            <a:ext cx="1085850" cy="8286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2060" name="Picture 12" descr="Résultat de recherche d'images pour &quot;canne&quot;">
            <a:hlinkClick r:id="rId14"/>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482986" y="5631865"/>
            <a:ext cx="623261" cy="97384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2062" name="Picture 14" descr="Résultat de recherche d'images pour &quot;déambulateur&quot;">
            <a:hlinkClick r:id="rId16"/>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246930" y="4158483"/>
            <a:ext cx="1095375" cy="10953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2064" name="Picture 16" descr="Résultat de recherche d'images pour &quot;etc...&quot;">
            <a:hlinkClick r:id="rId18"/>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938413" y="5787181"/>
            <a:ext cx="1038225" cy="657226"/>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Résultat de recherche d'images pour &quot;douleur&quot;">
            <a:hlinkClick r:id="rId20"/>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395536" y="902129"/>
            <a:ext cx="2061368" cy="20613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905774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flipH="1">
            <a:off x="2339752" y="1992304"/>
            <a:ext cx="4464496" cy="1446550"/>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fr-FR" sz="8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FIN</a:t>
            </a:r>
            <a:endParaRPr lang="fr-FR" sz="8800" dirty="0">
              <a:solidFill>
                <a:sysClr val="windowText" lastClr="000000"/>
              </a:solidFill>
            </a:endParaRPr>
          </a:p>
        </p:txBody>
      </p:sp>
    </p:spTree>
    <p:extLst>
      <p:ext uri="{BB962C8B-B14F-4D97-AF65-F5344CB8AC3E}">
        <p14:creationId xmlns:p14="http://schemas.microsoft.com/office/powerpoint/2010/main" val="29055923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luedo">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11646" y="116632"/>
            <a:ext cx="6664724" cy="6624736"/>
          </a:xfrm>
          <a:prstGeom prst="rect">
            <a:avLst/>
          </a:prstGeom>
          <a:noFill/>
          <a:extLst>
            <a:ext uri="{909E8E84-426E-40DD-AFC4-6F175D3DCCD1}">
              <a14:hiddenFill xmlns:a14="http://schemas.microsoft.com/office/drawing/2010/main">
                <a:solidFill>
                  <a:srgbClr val="FFFFFF"/>
                </a:solidFill>
              </a14:hiddenFill>
            </a:ext>
          </a:extLst>
        </p:spPr>
      </p:pic>
      <p:sp>
        <p:nvSpPr>
          <p:cNvPr id="4" name="ZoneTexte 3"/>
          <p:cNvSpPr txBox="1"/>
          <p:nvPr/>
        </p:nvSpPr>
        <p:spPr>
          <a:xfrm>
            <a:off x="1475656" y="3300632"/>
            <a:ext cx="1835115" cy="1200329"/>
          </a:xfrm>
          <a:prstGeom prst="rect">
            <a:avLst/>
          </a:prstGeom>
          <a:solidFill>
            <a:srgbClr val="C4BAC0"/>
          </a:solidFill>
        </p:spPr>
        <p:txBody>
          <a:bodyPr wrap="square" rtlCol="0">
            <a:spAutoFit/>
          </a:bodyPr>
          <a:lstStyle/>
          <a:p>
            <a:pPr algn="ctr"/>
            <a:endParaRPr lang="fr-FR" b="1" dirty="0" smtClean="0">
              <a:solidFill>
                <a:srgbClr val="C00000"/>
              </a:solidFill>
            </a:endParaRPr>
          </a:p>
          <a:p>
            <a:pPr algn="ctr"/>
            <a:r>
              <a:rPr lang="fr-FR" b="1" dirty="0" smtClean="0">
                <a:solidFill>
                  <a:srgbClr val="C00000"/>
                </a:solidFill>
              </a:rPr>
              <a:t>De 5 à 29 chutes graves par an</a:t>
            </a:r>
            <a:endParaRPr lang="fr-FR" b="1" dirty="0" smtClean="0">
              <a:solidFill>
                <a:srgbClr val="C00000"/>
              </a:solidFill>
            </a:endParaRPr>
          </a:p>
          <a:p>
            <a:pPr algn="ctr"/>
            <a:endParaRPr lang="fr-FR" b="1" dirty="0" smtClean="0">
              <a:solidFill>
                <a:srgbClr val="C00000"/>
              </a:solidFill>
            </a:endParaRPr>
          </a:p>
        </p:txBody>
      </p:sp>
      <p:sp>
        <p:nvSpPr>
          <p:cNvPr id="6" name="ZoneTexte 5"/>
          <p:cNvSpPr txBox="1"/>
          <p:nvPr/>
        </p:nvSpPr>
        <p:spPr>
          <a:xfrm flipH="1">
            <a:off x="1475656" y="1340768"/>
            <a:ext cx="1736098" cy="923330"/>
          </a:xfrm>
          <a:prstGeom prst="rect">
            <a:avLst/>
          </a:prstGeom>
          <a:solidFill>
            <a:srgbClr val="C4BAC0"/>
          </a:solidFill>
        </p:spPr>
        <p:txBody>
          <a:bodyPr wrap="square" rtlCol="0">
            <a:spAutoFit/>
          </a:bodyPr>
          <a:lstStyle/>
          <a:p>
            <a:pPr algn="ctr"/>
            <a:endParaRPr lang="fr-FR" b="1" dirty="0" smtClean="0">
              <a:solidFill>
                <a:srgbClr val="C00000"/>
              </a:solidFill>
            </a:endParaRPr>
          </a:p>
          <a:p>
            <a:pPr algn="ctr"/>
            <a:r>
              <a:rPr lang="fr-FR" b="1" dirty="0" smtClean="0">
                <a:solidFill>
                  <a:srgbClr val="C00000"/>
                </a:solidFill>
              </a:rPr>
              <a:t>De 130 à 78 chutes par an</a:t>
            </a:r>
            <a:endParaRPr lang="fr-FR" b="1" dirty="0">
              <a:solidFill>
                <a:srgbClr val="C00000"/>
              </a:solidFill>
            </a:endParaRPr>
          </a:p>
        </p:txBody>
      </p:sp>
      <p:sp>
        <p:nvSpPr>
          <p:cNvPr id="8" name="ZoneTexte 7"/>
          <p:cNvSpPr txBox="1"/>
          <p:nvPr/>
        </p:nvSpPr>
        <p:spPr>
          <a:xfrm>
            <a:off x="1475655" y="5914669"/>
            <a:ext cx="2088231" cy="646331"/>
          </a:xfrm>
          <a:prstGeom prst="rect">
            <a:avLst/>
          </a:prstGeom>
          <a:solidFill>
            <a:srgbClr val="C4BAC0"/>
          </a:solidFill>
        </p:spPr>
        <p:txBody>
          <a:bodyPr wrap="square" rtlCol="0">
            <a:spAutoFit/>
          </a:bodyPr>
          <a:lstStyle/>
          <a:p>
            <a:pPr algn="ctr"/>
            <a:r>
              <a:rPr lang="fr-FR" b="1" dirty="0" smtClean="0">
                <a:solidFill>
                  <a:srgbClr val="C00000"/>
                </a:solidFill>
              </a:rPr>
              <a:t>121 chutes depuis le 1/01/2016</a:t>
            </a:r>
          </a:p>
        </p:txBody>
      </p:sp>
      <p:sp>
        <p:nvSpPr>
          <p:cNvPr id="9" name="ZoneTexte 8"/>
          <p:cNvSpPr txBox="1"/>
          <p:nvPr/>
        </p:nvSpPr>
        <p:spPr>
          <a:xfrm>
            <a:off x="4123604" y="4745119"/>
            <a:ext cx="1221145" cy="1492716"/>
          </a:xfrm>
          <a:prstGeom prst="rect">
            <a:avLst/>
          </a:prstGeom>
          <a:solidFill>
            <a:srgbClr val="C4BAC0"/>
          </a:solidFill>
        </p:spPr>
        <p:txBody>
          <a:bodyPr wrap="square" rtlCol="0">
            <a:spAutoFit/>
          </a:bodyPr>
          <a:lstStyle/>
          <a:p>
            <a:pPr algn="ctr"/>
            <a:endParaRPr lang="fr-FR" sz="1000" b="1" dirty="0" smtClean="0">
              <a:solidFill>
                <a:srgbClr val="C00000"/>
              </a:solidFill>
            </a:endParaRPr>
          </a:p>
          <a:p>
            <a:pPr algn="ctr"/>
            <a:r>
              <a:rPr lang="fr-FR" b="1" dirty="0" smtClean="0">
                <a:solidFill>
                  <a:srgbClr val="C05B08"/>
                </a:solidFill>
              </a:rPr>
              <a:t>Chambre</a:t>
            </a:r>
          </a:p>
          <a:p>
            <a:pPr algn="ctr"/>
            <a:endParaRPr lang="fr-FR" b="1" dirty="0" smtClean="0">
              <a:solidFill>
                <a:srgbClr val="C05B08"/>
              </a:solidFill>
            </a:endParaRPr>
          </a:p>
          <a:p>
            <a:pPr algn="ctr"/>
            <a:r>
              <a:rPr lang="fr-FR" b="1" dirty="0" smtClean="0">
                <a:solidFill>
                  <a:srgbClr val="C05B08"/>
                </a:solidFill>
              </a:rPr>
              <a:t>6% chutes du lit</a:t>
            </a:r>
          </a:p>
          <a:p>
            <a:pPr algn="ctr"/>
            <a:endParaRPr lang="fr-FR" sz="900" b="1" dirty="0" smtClean="0">
              <a:solidFill>
                <a:srgbClr val="C00000"/>
              </a:solidFill>
            </a:endParaRPr>
          </a:p>
        </p:txBody>
      </p:sp>
      <p:sp>
        <p:nvSpPr>
          <p:cNvPr id="10" name="ZoneTexte 9"/>
          <p:cNvSpPr txBox="1"/>
          <p:nvPr/>
        </p:nvSpPr>
        <p:spPr>
          <a:xfrm>
            <a:off x="6182460" y="3742873"/>
            <a:ext cx="1221145" cy="923330"/>
          </a:xfrm>
          <a:prstGeom prst="rect">
            <a:avLst/>
          </a:prstGeom>
          <a:solidFill>
            <a:srgbClr val="C4BAC0"/>
          </a:solidFill>
        </p:spPr>
        <p:txBody>
          <a:bodyPr wrap="square" rtlCol="0">
            <a:spAutoFit/>
          </a:bodyPr>
          <a:lstStyle/>
          <a:p>
            <a:pPr algn="ctr"/>
            <a:r>
              <a:rPr lang="fr-FR" b="1" dirty="0" smtClean="0">
                <a:solidFill>
                  <a:srgbClr val="C05B08"/>
                </a:solidFill>
              </a:rPr>
              <a:t>Salle de bain</a:t>
            </a:r>
          </a:p>
          <a:p>
            <a:pPr algn="ctr"/>
            <a:r>
              <a:rPr lang="fr-FR" b="1" dirty="0" smtClean="0">
                <a:solidFill>
                  <a:srgbClr val="C05B08"/>
                </a:solidFill>
              </a:rPr>
              <a:t>16%</a:t>
            </a:r>
          </a:p>
        </p:txBody>
      </p:sp>
      <p:sp>
        <p:nvSpPr>
          <p:cNvPr id="11" name="ZoneTexte 10"/>
          <p:cNvSpPr txBox="1"/>
          <p:nvPr/>
        </p:nvSpPr>
        <p:spPr>
          <a:xfrm>
            <a:off x="6196665" y="2297336"/>
            <a:ext cx="1221145" cy="923330"/>
          </a:xfrm>
          <a:prstGeom prst="rect">
            <a:avLst/>
          </a:prstGeom>
          <a:solidFill>
            <a:srgbClr val="C4BAC0"/>
          </a:solidFill>
        </p:spPr>
        <p:txBody>
          <a:bodyPr wrap="square" rtlCol="0">
            <a:spAutoFit/>
          </a:bodyPr>
          <a:lstStyle/>
          <a:p>
            <a:pPr algn="ctr"/>
            <a:r>
              <a:rPr lang="fr-FR" b="1" dirty="0" smtClean="0">
                <a:solidFill>
                  <a:srgbClr val="C05B08"/>
                </a:solidFill>
              </a:rPr>
              <a:t>Chaises ou fauteuils</a:t>
            </a:r>
          </a:p>
          <a:p>
            <a:pPr algn="ctr"/>
            <a:r>
              <a:rPr lang="fr-FR" b="1" dirty="0" smtClean="0">
                <a:solidFill>
                  <a:srgbClr val="C05B08"/>
                </a:solidFill>
              </a:rPr>
              <a:t>31%</a:t>
            </a:r>
          </a:p>
        </p:txBody>
      </p:sp>
      <p:sp>
        <p:nvSpPr>
          <p:cNvPr id="12" name="ZoneTexte 11"/>
          <p:cNvSpPr txBox="1"/>
          <p:nvPr/>
        </p:nvSpPr>
        <p:spPr>
          <a:xfrm>
            <a:off x="3779913" y="789077"/>
            <a:ext cx="1728192" cy="1384995"/>
          </a:xfrm>
          <a:prstGeom prst="rect">
            <a:avLst/>
          </a:prstGeom>
          <a:solidFill>
            <a:srgbClr val="C4BAC0"/>
          </a:solidFill>
        </p:spPr>
        <p:txBody>
          <a:bodyPr wrap="square" rtlCol="0">
            <a:spAutoFit/>
          </a:bodyPr>
          <a:lstStyle/>
          <a:p>
            <a:pPr algn="ctr"/>
            <a:r>
              <a:rPr lang="fr-FR" sz="1600" b="1" dirty="0" smtClean="0">
                <a:solidFill>
                  <a:srgbClr val="C05B08"/>
                </a:solidFill>
              </a:rPr>
              <a:t>Hall, salle à manger, jardin, escaliers, …</a:t>
            </a:r>
          </a:p>
          <a:p>
            <a:pPr algn="ctr"/>
            <a:r>
              <a:rPr lang="fr-FR" b="1" dirty="0" smtClean="0">
                <a:solidFill>
                  <a:srgbClr val="C05B08"/>
                </a:solidFill>
              </a:rPr>
              <a:t>47%</a:t>
            </a:r>
            <a:r>
              <a:rPr lang="fr-FR" sz="1600" b="1" dirty="0" smtClean="0">
                <a:solidFill>
                  <a:srgbClr val="C05B08"/>
                </a:solidFill>
              </a:rPr>
              <a:t> au cours des </a:t>
            </a:r>
            <a:r>
              <a:rPr lang="fr-FR" b="1" dirty="0" smtClean="0">
                <a:solidFill>
                  <a:srgbClr val="C05B08"/>
                </a:solidFill>
              </a:rPr>
              <a:t>déplacements</a:t>
            </a:r>
          </a:p>
        </p:txBody>
      </p:sp>
      <p:sp>
        <p:nvSpPr>
          <p:cNvPr id="13" name="ZoneTexte 12"/>
          <p:cNvSpPr txBox="1"/>
          <p:nvPr/>
        </p:nvSpPr>
        <p:spPr>
          <a:xfrm>
            <a:off x="4050101" y="3373541"/>
            <a:ext cx="1368152" cy="830997"/>
          </a:xfrm>
          <a:prstGeom prst="rect">
            <a:avLst/>
          </a:prstGeom>
          <a:solidFill>
            <a:srgbClr val="C4BAC0"/>
          </a:solidFill>
        </p:spPr>
        <p:txBody>
          <a:bodyPr wrap="square" rtlCol="0">
            <a:spAutoFit/>
          </a:bodyPr>
          <a:lstStyle/>
          <a:p>
            <a:pPr algn="ctr"/>
            <a:r>
              <a:rPr lang="fr-FR" sz="2400" dirty="0" smtClean="0"/>
              <a:t>Quelques chiffres</a:t>
            </a:r>
          </a:p>
        </p:txBody>
      </p:sp>
      <p:pic>
        <p:nvPicPr>
          <p:cNvPr id="4100" name="Picture 4" descr="Résultat de recherche d'images pour &quot;tomber&quot;">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22505" y="593129"/>
            <a:ext cx="1181100" cy="1038225"/>
          </a:xfrm>
          <a:prstGeom prst="rect">
            <a:avLst/>
          </a:prstGeom>
          <a:noFill/>
          <a:extLst>
            <a:ext uri="{909E8E84-426E-40DD-AFC4-6F175D3DCCD1}">
              <a14:hiddenFill xmlns:a14="http://schemas.microsoft.com/office/drawing/2010/main">
                <a:solidFill>
                  <a:srgbClr val="FFFFFF"/>
                </a:solidFill>
              </a14:hiddenFill>
            </a:ext>
          </a:extLst>
        </p:spPr>
      </p:pic>
      <p:sp>
        <p:nvSpPr>
          <p:cNvPr id="14" name="ZoneTexte 13"/>
          <p:cNvSpPr txBox="1"/>
          <p:nvPr/>
        </p:nvSpPr>
        <p:spPr>
          <a:xfrm>
            <a:off x="6168936" y="5373216"/>
            <a:ext cx="1373544" cy="646331"/>
          </a:xfrm>
          <a:prstGeom prst="rect">
            <a:avLst/>
          </a:prstGeom>
          <a:solidFill>
            <a:srgbClr val="C4BAC0"/>
          </a:solidFill>
        </p:spPr>
        <p:txBody>
          <a:bodyPr wrap="square" rtlCol="0">
            <a:spAutoFit/>
          </a:bodyPr>
          <a:lstStyle/>
          <a:p>
            <a:pPr algn="ctr"/>
            <a:r>
              <a:rPr lang="fr-FR" b="1" dirty="0" smtClean="0">
                <a:solidFill>
                  <a:srgbClr val="C05B08"/>
                </a:solidFill>
              </a:rPr>
              <a:t>WC</a:t>
            </a:r>
          </a:p>
          <a:p>
            <a:pPr algn="ctr"/>
            <a:r>
              <a:rPr lang="fr-FR" b="1" dirty="0" smtClean="0">
                <a:solidFill>
                  <a:srgbClr val="C05B08"/>
                </a:solidFill>
              </a:rPr>
              <a:t>15%</a:t>
            </a:r>
          </a:p>
        </p:txBody>
      </p:sp>
    </p:spTree>
    <p:extLst>
      <p:ext uri="{BB962C8B-B14F-4D97-AF65-F5344CB8AC3E}">
        <p14:creationId xmlns:p14="http://schemas.microsoft.com/office/powerpoint/2010/main" val="34292793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27784" y="2564904"/>
            <a:ext cx="3960440" cy="1384995"/>
          </a:xfrm>
          <a:prstGeom prst="rect">
            <a:avLst/>
          </a:prstGeom>
        </p:spPr>
        <p:txBody>
          <a:bodyPr wrap="square">
            <a:spAutoFit/>
          </a:bodyPr>
          <a:lstStyle/>
          <a:p>
            <a:pPr algn="ctr"/>
            <a:r>
              <a:rPr lang="fr-FR" sz="2800" i="1" dirty="0" smtClean="0"/>
              <a:t>Les principaux facteurs de risque de chutes et de fractures incluent </a:t>
            </a:r>
            <a:endParaRPr lang="fr-FR" sz="2800" dirty="0"/>
          </a:p>
        </p:txBody>
      </p:sp>
      <p:pic>
        <p:nvPicPr>
          <p:cNvPr id="43010" name="Picture 2" descr="Afficher l'image d'origine"/>
          <p:cNvPicPr>
            <a:picLocks noChangeAspect="1" noChangeArrowheads="1"/>
          </p:cNvPicPr>
          <p:nvPr/>
        </p:nvPicPr>
        <p:blipFill>
          <a:blip r:embed="rId3" cstate="print"/>
          <a:srcRect/>
          <a:stretch>
            <a:fillRect/>
          </a:stretch>
        </p:blipFill>
        <p:spPr bwMode="auto">
          <a:xfrm>
            <a:off x="0" y="0"/>
            <a:ext cx="3384376" cy="2256251"/>
          </a:xfrm>
          <a:prstGeom prst="rect">
            <a:avLst/>
          </a:prstGeom>
          <a:noFill/>
        </p:spPr>
      </p:pic>
      <p:pic>
        <p:nvPicPr>
          <p:cNvPr id="43012" name="Picture 4" descr="Afficher l'image d'origine"/>
          <p:cNvPicPr>
            <a:picLocks noChangeAspect="1" noChangeArrowheads="1"/>
          </p:cNvPicPr>
          <p:nvPr/>
        </p:nvPicPr>
        <p:blipFill>
          <a:blip r:embed="rId4" cstate="print"/>
          <a:srcRect/>
          <a:stretch>
            <a:fillRect/>
          </a:stretch>
        </p:blipFill>
        <p:spPr bwMode="auto">
          <a:xfrm>
            <a:off x="3491880" y="332656"/>
            <a:ext cx="2448272" cy="1836204"/>
          </a:xfrm>
          <a:prstGeom prst="rect">
            <a:avLst/>
          </a:prstGeom>
          <a:noFill/>
        </p:spPr>
      </p:pic>
      <p:pic>
        <p:nvPicPr>
          <p:cNvPr id="43014" name="Picture 6" descr="Afficher l'image d'origine"/>
          <p:cNvPicPr>
            <a:picLocks noChangeAspect="1" noChangeArrowheads="1"/>
          </p:cNvPicPr>
          <p:nvPr/>
        </p:nvPicPr>
        <p:blipFill>
          <a:blip r:embed="rId5" cstate="print"/>
          <a:srcRect/>
          <a:stretch>
            <a:fillRect/>
          </a:stretch>
        </p:blipFill>
        <p:spPr bwMode="auto">
          <a:xfrm>
            <a:off x="6551712" y="260648"/>
            <a:ext cx="2592288" cy="1729542"/>
          </a:xfrm>
          <a:prstGeom prst="rect">
            <a:avLst/>
          </a:prstGeom>
          <a:noFill/>
        </p:spPr>
      </p:pic>
      <p:pic>
        <p:nvPicPr>
          <p:cNvPr id="43016" name="Picture 8" descr="Afficher l'image d'origine"/>
          <p:cNvPicPr>
            <a:picLocks noChangeAspect="1" noChangeArrowheads="1"/>
          </p:cNvPicPr>
          <p:nvPr/>
        </p:nvPicPr>
        <p:blipFill>
          <a:blip r:embed="rId6" cstate="print"/>
          <a:srcRect/>
          <a:stretch>
            <a:fillRect/>
          </a:stretch>
        </p:blipFill>
        <p:spPr bwMode="auto">
          <a:xfrm>
            <a:off x="395536" y="4005064"/>
            <a:ext cx="2483768" cy="2483768"/>
          </a:xfrm>
          <a:prstGeom prst="rect">
            <a:avLst/>
          </a:prstGeom>
          <a:noFill/>
        </p:spPr>
      </p:pic>
      <p:pic>
        <p:nvPicPr>
          <p:cNvPr id="43018" name="Picture 10" descr="Afficher l'image d'origine"/>
          <p:cNvPicPr>
            <a:picLocks noChangeAspect="1" noChangeArrowheads="1"/>
          </p:cNvPicPr>
          <p:nvPr/>
        </p:nvPicPr>
        <p:blipFill>
          <a:blip r:embed="rId7" cstate="print"/>
          <a:srcRect t="-532" r="41304"/>
          <a:stretch>
            <a:fillRect/>
          </a:stretch>
        </p:blipFill>
        <p:spPr bwMode="auto">
          <a:xfrm>
            <a:off x="3707904" y="4293096"/>
            <a:ext cx="2016224" cy="2071994"/>
          </a:xfrm>
          <a:prstGeom prst="rect">
            <a:avLst/>
          </a:prstGeom>
          <a:noFill/>
        </p:spPr>
      </p:pic>
      <p:pic>
        <p:nvPicPr>
          <p:cNvPr id="43020" name="Picture 12" descr="Afficher l'image d'origine"/>
          <p:cNvPicPr>
            <a:picLocks noChangeAspect="1" noChangeArrowheads="1"/>
          </p:cNvPicPr>
          <p:nvPr/>
        </p:nvPicPr>
        <p:blipFill>
          <a:blip r:embed="rId8" cstate="print"/>
          <a:srcRect/>
          <a:stretch>
            <a:fillRect/>
          </a:stretch>
        </p:blipFill>
        <p:spPr bwMode="auto">
          <a:xfrm>
            <a:off x="6115050" y="3789040"/>
            <a:ext cx="3028950" cy="2600325"/>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3419872" y="2780928"/>
            <a:ext cx="2448272" cy="523220"/>
          </a:xfrm>
          <a:prstGeom prst="rect">
            <a:avLst/>
          </a:prstGeom>
          <a:noFill/>
        </p:spPr>
        <p:txBody>
          <a:bodyPr wrap="square" rtlCol="0">
            <a:spAutoFit/>
          </a:bodyPr>
          <a:lstStyle/>
          <a:p>
            <a:pPr algn="ctr"/>
            <a:r>
              <a:rPr lang="fr-FR" sz="2800" i="1" dirty="0" smtClean="0"/>
              <a:t>Mais aussi</a:t>
            </a:r>
            <a:endParaRPr lang="fr-FR" sz="2800" i="1" dirty="0"/>
          </a:p>
        </p:txBody>
      </p:sp>
      <p:pic>
        <p:nvPicPr>
          <p:cNvPr id="3" name="Picture 14" descr="Afficher l'image d'origine"/>
          <p:cNvPicPr>
            <a:picLocks noChangeAspect="1" noChangeArrowheads="1"/>
          </p:cNvPicPr>
          <p:nvPr/>
        </p:nvPicPr>
        <p:blipFill>
          <a:blip r:embed="rId3" cstate="print"/>
          <a:srcRect l="68039" b="9936"/>
          <a:stretch>
            <a:fillRect/>
          </a:stretch>
        </p:blipFill>
        <p:spPr bwMode="auto">
          <a:xfrm>
            <a:off x="611560" y="404664"/>
            <a:ext cx="1826568" cy="2376264"/>
          </a:xfrm>
          <a:prstGeom prst="rect">
            <a:avLst/>
          </a:prstGeom>
          <a:noFill/>
        </p:spPr>
      </p:pic>
      <p:pic>
        <p:nvPicPr>
          <p:cNvPr id="44034" name="Picture 2" descr="Afficher l'image d'origine"/>
          <p:cNvPicPr>
            <a:picLocks noChangeAspect="1" noChangeArrowheads="1"/>
          </p:cNvPicPr>
          <p:nvPr/>
        </p:nvPicPr>
        <p:blipFill>
          <a:blip r:embed="rId4" cstate="print"/>
          <a:srcRect/>
          <a:stretch>
            <a:fillRect/>
          </a:stretch>
        </p:blipFill>
        <p:spPr bwMode="auto">
          <a:xfrm>
            <a:off x="2987824" y="548680"/>
            <a:ext cx="2857500" cy="1905000"/>
          </a:xfrm>
          <a:prstGeom prst="rect">
            <a:avLst/>
          </a:prstGeom>
          <a:noFill/>
        </p:spPr>
      </p:pic>
      <p:pic>
        <p:nvPicPr>
          <p:cNvPr id="44036" name="Picture 4" descr="Afficher l'image d'origine"/>
          <p:cNvPicPr>
            <a:picLocks noChangeAspect="1" noChangeArrowheads="1"/>
          </p:cNvPicPr>
          <p:nvPr/>
        </p:nvPicPr>
        <p:blipFill>
          <a:blip r:embed="rId5" cstate="print"/>
          <a:srcRect/>
          <a:stretch>
            <a:fillRect/>
          </a:stretch>
        </p:blipFill>
        <p:spPr bwMode="auto">
          <a:xfrm>
            <a:off x="6084168" y="692696"/>
            <a:ext cx="2857500" cy="2295526"/>
          </a:xfrm>
          <a:prstGeom prst="rect">
            <a:avLst/>
          </a:prstGeom>
          <a:noFill/>
        </p:spPr>
      </p:pic>
      <p:pic>
        <p:nvPicPr>
          <p:cNvPr id="44038" name="Picture 6" descr="Afficher l'image d'origine"/>
          <p:cNvPicPr>
            <a:picLocks noChangeAspect="1" noChangeArrowheads="1"/>
          </p:cNvPicPr>
          <p:nvPr/>
        </p:nvPicPr>
        <p:blipFill>
          <a:blip r:embed="rId6" cstate="print"/>
          <a:srcRect/>
          <a:stretch>
            <a:fillRect/>
          </a:stretch>
        </p:blipFill>
        <p:spPr bwMode="auto">
          <a:xfrm>
            <a:off x="3275856" y="3933056"/>
            <a:ext cx="2459955" cy="2382642"/>
          </a:xfrm>
          <a:prstGeom prst="rect">
            <a:avLst/>
          </a:prstGeom>
          <a:noFill/>
        </p:spPr>
      </p:pic>
      <p:pic>
        <p:nvPicPr>
          <p:cNvPr id="44040" name="Picture 8" descr="Afficher l'image d'origine"/>
          <p:cNvPicPr>
            <a:picLocks noChangeAspect="1" noChangeArrowheads="1"/>
          </p:cNvPicPr>
          <p:nvPr/>
        </p:nvPicPr>
        <p:blipFill>
          <a:blip r:embed="rId7" cstate="print"/>
          <a:srcRect l="52247" t="-2000"/>
          <a:stretch>
            <a:fillRect/>
          </a:stretch>
        </p:blipFill>
        <p:spPr bwMode="auto">
          <a:xfrm>
            <a:off x="323528" y="3573016"/>
            <a:ext cx="2592522" cy="2952379"/>
          </a:xfrm>
          <a:prstGeom prst="rect">
            <a:avLst/>
          </a:prstGeom>
          <a:noFill/>
        </p:spPr>
      </p:pic>
      <p:pic>
        <p:nvPicPr>
          <p:cNvPr id="44042" name="Picture 10" descr="Afficher l'image d'origine"/>
          <p:cNvPicPr>
            <a:picLocks noChangeAspect="1" noChangeArrowheads="1"/>
          </p:cNvPicPr>
          <p:nvPr/>
        </p:nvPicPr>
        <p:blipFill>
          <a:blip r:embed="rId8" cstate="print"/>
          <a:srcRect/>
          <a:stretch>
            <a:fillRect/>
          </a:stretch>
        </p:blipFill>
        <p:spPr bwMode="auto">
          <a:xfrm>
            <a:off x="5940152" y="4149080"/>
            <a:ext cx="2949724" cy="1846676"/>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 12" descr="Y:\Temp\1\caroline.goubaud\Temporary Internet Files\Content.Word\20160621_151022.jpg"/>
          <p:cNvPicPr/>
          <p:nvPr/>
        </p:nvPicPr>
        <p:blipFill rotWithShape="1">
          <a:blip r:embed="rId3" cstate="print">
            <a:extLst>
              <a:ext uri="{28A0092B-C50C-407E-A947-70E740481C1C}">
                <a14:useLocalDpi xmlns:a14="http://schemas.microsoft.com/office/drawing/2010/main" val="0"/>
              </a:ext>
            </a:extLst>
          </a:blip>
          <a:srcRect b="8760"/>
          <a:stretch/>
        </p:blipFill>
        <p:spPr bwMode="auto">
          <a:xfrm>
            <a:off x="3562896" y="1425862"/>
            <a:ext cx="2881312" cy="18541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53640926-AAD7-44D8-BBD7-CCE9431645EC}">
              <a14:shadowObscured xmlns:a14="http://schemas.microsoft.com/office/drawing/2010/main"/>
            </a:ext>
          </a:extLst>
        </p:spPr>
      </p:pic>
      <p:pic>
        <p:nvPicPr>
          <p:cNvPr id="16" name="Image 15"/>
          <p:cNvPicPr/>
          <p:nvPr/>
        </p:nvPicPr>
        <p:blipFill rotWithShape="1">
          <a:blip r:embed="rId4" cstate="print"/>
          <a:srcRect l="30745" t="22934" r="30907" b="22727"/>
          <a:stretch/>
        </p:blipFill>
        <p:spPr bwMode="auto">
          <a:xfrm>
            <a:off x="2362834" y="4293096"/>
            <a:ext cx="2209165" cy="2505075"/>
          </a:xfrm>
          <a:prstGeom prst="rect">
            <a:avLst/>
          </a:prstGeom>
          <a:ln>
            <a:noFill/>
          </a:ln>
          <a:extLst>
            <a:ext uri="{53640926-AAD7-44D8-BBD7-CCE9431645EC}">
              <a14:shadowObscured xmlns:a14="http://schemas.microsoft.com/office/drawing/2010/main"/>
            </a:ext>
          </a:extLst>
        </p:spPr>
      </p:pic>
      <p:sp>
        <p:nvSpPr>
          <p:cNvPr id="2" name="Titre 1"/>
          <p:cNvSpPr>
            <a:spLocks noGrp="1"/>
          </p:cNvSpPr>
          <p:nvPr>
            <p:ph type="title"/>
          </p:nvPr>
        </p:nvSpPr>
        <p:spPr/>
        <p:txBody>
          <a:bodyPr/>
          <a:lstStyle/>
          <a:p>
            <a:r>
              <a:rPr lang="fr-FR" dirty="0" smtClean="0"/>
              <a:t>Facteurs environnementaux </a:t>
            </a:r>
            <a:endParaRPr lang="fr-FR" dirty="0"/>
          </a:p>
        </p:txBody>
      </p:sp>
      <p:pic>
        <p:nvPicPr>
          <p:cNvPr id="7170" name="Picture 2"/>
          <p:cNvPicPr>
            <a:picLocks noGrp="1" noChangeAspect="1" noChangeArrowheads="1"/>
          </p:cNvPicPr>
          <p:nvPr>
            <p:ph idx="1"/>
          </p:nvPr>
        </p:nvPicPr>
        <p:blipFill>
          <a:blip r:embed="rId5" cstate="print">
            <a:extLst>
              <a:ext uri="{28A0092B-C50C-407E-A947-70E740481C1C}">
                <a14:useLocalDpi xmlns:a14="http://schemas.microsoft.com/office/drawing/2010/main" val="0"/>
              </a:ext>
            </a:extLst>
          </a:blip>
          <a:srcRect/>
          <a:stretch>
            <a:fillRect/>
          </a:stretch>
        </p:blipFill>
        <p:spPr bwMode="auto">
          <a:xfrm>
            <a:off x="251520" y="1700808"/>
            <a:ext cx="3060378" cy="17811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6" name="Connecteur droit 5"/>
          <p:cNvCxnSpPr/>
          <p:nvPr/>
        </p:nvCxnSpPr>
        <p:spPr>
          <a:xfrm>
            <a:off x="467544" y="1412776"/>
            <a:ext cx="2592288" cy="2088232"/>
          </a:xfrm>
          <a:prstGeom prst="line">
            <a:avLst/>
          </a:prstGeom>
        </p:spPr>
        <p:style>
          <a:lnRef idx="3">
            <a:schemeClr val="accent2"/>
          </a:lnRef>
          <a:fillRef idx="0">
            <a:schemeClr val="accent2"/>
          </a:fillRef>
          <a:effectRef idx="2">
            <a:schemeClr val="accent2"/>
          </a:effectRef>
          <a:fontRef idx="minor">
            <a:schemeClr val="tx1"/>
          </a:fontRef>
        </p:style>
      </p:cxnSp>
      <p:cxnSp>
        <p:nvCxnSpPr>
          <p:cNvPr id="8" name="Connecteur droit 7"/>
          <p:cNvCxnSpPr/>
          <p:nvPr/>
        </p:nvCxnSpPr>
        <p:spPr>
          <a:xfrm flipH="1">
            <a:off x="323528" y="1412776"/>
            <a:ext cx="2808312" cy="2088232"/>
          </a:xfrm>
          <a:prstGeom prst="line">
            <a:avLst/>
          </a:prstGeom>
        </p:spPr>
        <p:style>
          <a:lnRef idx="3">
            <a:schemeClr val="accent2"/>
          </a:lnRef>
          <a:fillRef idx="0">
            <a:schemeClr val="accent2"/>
          </a:fillRef>
          <a:effectRef idx="2">
            <a:schemeClr val="accent2"/>
          </a:effectRef>
          <a:fontRef idx="minor">
            <a:schemeClr val="tx1"/>
          </a:fontRef>
        </p:style>
      </p:cxnSp>
      <p:pic>
        <p:nvPicPr>
          <p:cNvPr id="7172" name="Picture 4" descr="Toboggan XL">
            <a:hlinkClick r:id="rId6" tooltip="Toboggan XL"/>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788426" y="1425862"/>
            <a:ext cx="2110625" cy="2110626"/>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http://www.hellopro.fr/images/produit-2/0/1/7/marquage-attention-sol-glissant-sol-5386710.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79512" y="4367323"/>
            <a:ext cx="2191151" cy="2186558"/>
          </a:xfrm>
          <a:prstGeom prst="rect">
            <a:avLst/>
          </a:prstGeom>
          <a:noFill/>
          <a:extLst>
            <a:ext uri="{909E8E84-426E-40DD-AFC4-6F175D3DCCD1}">
              <a14:hiddenFill xmlns:a14="http://schemas.microsoft.com/office/drawing/2010/main">
                <a:solidFill>
                  <a:srgbClr val="FFFFFF"/>
                </a:solidFill>
              </a14:hiddenFill>
            </a:ext>
          </a:extLst>
        </p:spPr>
      </p:pic>
      <p:pic>
        <p:nvPicPr>
          <p:cNvPr id="14" name="Image 13" descr="Lumière, Ampoule, Lampe, Énergie, Électriques"/>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941637" y="3592017"/>
            <a:ext cx="2502571" cy="2277441"/>
          </a:xfrm>
          <a:prstGeom prst="rect">
            <a:avLst/>
          </a:prstGeom>
          <a:noFill/>
          <a:ln>
            <a:noFill/>
          </a:ln>
        </p:spPr>
      </p:pic>
      <p:sp>
        <p:nvSpPr>
          <p:cNvPr id="3" name="Flèche droite 2"/>
          <p:cNvSpPr/>
          <p:nvPr/>
        </p:nvSpPr>
        <p:spPr>
          <a:xfrm>
            <a:off x="5955004" y="1972258"/>
            <a:ext cx="978408" cy="304613"/>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4" name="Ellipse 3"/>
          <p:cNvSpPr/>
          <p:nvPr/>
        </p:nvSpPr>
        <p:spPr>
          <a:xfrm>
            <a:off x="5292080" y="1412776"/>
            <a:ext cx="360040" cy="216024"/>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pic>
        <p:nvPicPr>
          <p:cNvPr id="1026" name="Picture 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588224" y="3666120"/>
            <a:ext cx="2251922" cy="30025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Ellipse 4"/>
          <p:cNvSpPr/>
          <p:nvPr/>
        </p:nvSpPr>
        <p:spPr>
          <a:xfrm>
            <a:off x="7308304" y="4108538"/>
            <a:ext cx="607442" cy="576064"/>
          </a:xfrm>
          <a:prstGeom prst="ellipse">
            <a:avLst/>
          </a:prstGeom>
          <a:noFill/>
          <a:ln w="66675"/>
        </p:spPr>
        <p:style>
          <a:lnRef idx="2">
            <a:schemeClr val="accent2"/>
          </a:lnRef>
          <a:fillRef idx="1">
            <a:schemeClr val="lt1"/>
          </a:fillRef>
          <a:effectRef idx="0">
            <a:schemeClr val="accent2"/>
          </a:effectRef>
          <a:fontRef idx="minor">
            <a:schemeClr val="dk1"/>
          </a:fontRef>
        </p:style>
        <p:txBody>
          <a:bodyPr rtlCol="0" anchor="ctr"/>
          <a:lstStyle/>
          <a:p>
            <a:pPr algn="ctr"/>
            <a:endParaRPr lang="fr-FR"/>
          </a:p>
        </p:txBody>
      </p:sp>
    </p:spTree>
    <p:extLst>
      <p:ext uri="{BB962C8B-B14F-4D97-AF65-F5344CB8AC3E}">
        <p14:creationId xmlns:p14="http://schemas.microsoft.com/office/powerpoint/2010/main" val="236817953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332656"/>
            <a:ext cx="8229600" cy="6192688"/>
          </a:xfrm>
        </p:spPr>
        <p:txBody>
          <a:bodyPr>
            <a:normAutofit/>
          </a:bodyPr>
          <a:lstStyle/>
          <a:p>
            <a:pPr marL="0" indent="0" algn="ctr">
              <a:buNone/>
            </a:pPr>
            <a:r>
              <a:rPr lang="fr-FR" sz="4400" b="1" dirty="0" smtClean="0"/>
              <a:t>Une des conséquences liées aux chutes</a:t>
            </a:r>
          </a:p>
          <a:p>
            <a:pPr marL="0" indent="0" algn="ctr">
              <a:buNone/>
            </a:pPr>
            <a:r>
              <a:rPr lang="fr-FR" b="1" dirty="0" smtClean="0">
                <a:effectLst>
                  <a:outerShdw blurRad="38100" dist="38100" dir="2700000" algn="tl">
                    <a:srgbClr val="000000">
                      <a:alpha val="43137"/>
                    </a:srgbClr>
                  </a:outerShdw>
                </a:effectLst>
              </a:rPr>
              <a:t>Le Syndrome post-chute</a:t>
            </a:r>
            <a:r>
              <a:rPr lang="fr-FR" b="1" dirty="0" smtClean="0"/>
              <a:t> </a:t>
            </a:r>
          </a:p>
          <a:p>
            <a:pPr marL="0" indent="0">
              <a:buNone/>
            </a:pPr>
            <a:endParaRPr lang="fr-FR" dirty="0"/>
          </a:p>
          <a:p>
            <a:endParaRPr lang="fr-FR" dirty="0"/>
          </a:p>
        </p:txBody>
      </p:sp>
      <p:pic>
        <p:nvPicPr>
          <p:cNvPr id="4" name="shTopImg" descr="http://muriel-boulmier.com/wp-content/uploads/2010/06/Syndrome-post-chute.jpg"/>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flipH="1" flipV="1">
            <a:off x="2123727" y="2564904"/>
            <a:ext cx="5112568" cy="4104456"/>
          </a:xfrm>
          <a:prstGeom prst="rect">
            <a:avLst/>
          </a:prstGeom>
          <a:noFill/>
          <a:ln>
            <a:noFill/>
          </a:ln>
        </p:spPr>
      </p:pic>
    </p:spTree>
    <p:extLst>
      <p:ext uri="{BB962C8B-B14F-4D97-AF65-F5344CB8AC3E}">
        <p14:creationId xmlns:p14="http://schemas.microsoft.com/office/powerpoint/2010/main" val="1170650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p:cNvPicPr>
            <a:picLocks noChangeAspect="1" noChangeArrowheads="1"/>
          </p:cNvPicPr>
          <p:nvPr/>
        </p:nvPicPr>
        <p:blipFill>
          <a:blip r:embed="rId3" cstate="print"/>
          <a:srcRect/>
          <a:stretch>
            <a:fillRect/>
          </a:stretch>
        </p:blipFill>
        <p:spPr bwMode="auto">
          <a:xfrm>
            <a:off x="251520" y="1556792"/>
            <a:ext cx="3145532" cy="2359149"/>
          </a:xfrm>
          <a:prstGeom prst="rect">
            <a:avLst/>
          </a:prstGeom>
          <a:noFill/>
          <a:ln w="9525">
            <a:noFill/>
            <a:miter lim="800000"/>
            <a:headEnd/>
            <a:tailEnd/>
          </a:ln>
        </p:spPr>
      </p:pic>
      <p:sp>
        <p:nvSpPr>
          <p:cNvPr id="5" name="Rectangle 4"/>
          <p:cNvSpPr/>
          <p:nvPr/>
        </p:nvSpPr>
        <p:spPr>
          <a:xfrm>
            <a:off x="1331640" y="332656"/>
            <a:ext cx="6696744" cy="1200329"/>
          </a:xfrm>
          <a:prstGeom prst="rect">
            <a:avLst/>
          </a:prstGeom>
        </p:spPr>
        <p:txBody>
          <a:bodyPr wrap="square">
            <a:spAutoFit/>
          </a:bodyPr>
          <a:lstStyle/>
          <a:p>
            <a:pPr algn="ctr">
              <a:buNone/>
            </a:pPr>
            <a:r>
              <a:rPr lang="fr-FR" sz="3600" dirty="0" smtClean="0"/>
              <a:t>Evènements pouvant engendrer un syndrome post-chute</a:t>
            </a:r>
          </a:p>
        </p:txBody>
      </p:sp>
      <p:cxnSp>
        <p:nvCxnSpPr>
          <p:cNvPr id="7" name="Connecteur droit 6"/>
          <p:cNvCxnSpPr/>
          <p:nvPr/>
        </p:nvCxnSpPr>
        <p:spPr>
          <a:xfrm>
            <a:off x="467544" y="1628800"/>
            <a:ext cx="3096344" cy="2232248"/>
          </a:xfrm>
          <a:prstGeom prst="line">
            <a:avLst/>
          </a:prstGeom>
        </p:spPr>
        <p:style>
          <a:lnRef idx="2">
            <a:schemeClr val="accent2"/>
          </a:lnRef>
          <a:fillRef idx="0">
            <a:schemeClr val="accent2"/>
          </a:fillRef>
          <a:effectRef idx="1">
            <a:schemeClr val="accent2"/>
          </a:effectRef>
          <a:fontRef idx="minor">
            <a:schemeClr val="tx1"/>
          </a:fontRef>
        </p:style>
      </p:cxnSp>
      <p:cxnSp>
        <p:nvCxnSpPr>
          <p:cNvPr id="8" name="Connecteur droit 7"/>
          <p:cNvCxnSpPr/>
          <p:nvPr/>
        </p:nvCxnSpPr>
        <p:spPr>
          <a:xfrm flipH="1">
            <a:off x="467544" y="1700808"/>
            <a:ext cx="2736304" cy="2088232"/>
          </a:xfrm>
          <a:prstGeom prst="line">
            <a:avLst/>
          </a:prstGeom>
        </p:spPr>
        <p:style>
          <a:lnRef idx="2">
            <a:schemeClr val="accent2"/>
          </a:lnRef>
          <a:fillRef idx="0">
            <a:schemeClr val="accent2"/>
          </a:fillRef>
          <a:effectRef idx="1">
            <a:schemeClr val="accent2"/>
          </a:effectRef>
          <a:fontRef idx="minor">
            <a:schemeClr val="tx1"/>
          </a:fontRef>
        </p:style>
      </p:cxnSp>
      <p:pic>
        <p:nvPicPr>
          <p:cNvPr id="35843" name="Picture 3" descr="C:\Users\Valérie\Downloads\IMG_0240.PNG"/>
          <p:cNvPicPr>
            <a:picLocks noChangeAspect="1" noChangeArrowheads="1"/>
          </p:cNvPicPr>
          <p:nvPr/>
        </p:nvPicPr>
        <p:blipFill>
          <a:blip r:embed="rId4" cstate="print"/>
          <a:srcRect/>
          <a:stretch>
            <a:fillRect/>
          </a:stretch>
        </p:blipFill>
        <p:spPr bwMode="auto">
          <a:xfrm>
            <a:off x="1475656" y="4437112"/>
            <a:ext cx="1300942" cy="1764532"/>
          </a:xfrm>
          <a:prstGeom prst="rect">
            <a:avLst/>
          </a:prstGeom>
          <a:noFill/>
        </p:spPr>
      </p:pic>
      <p:pic>
        <p:nvPicPr>
          <p:cNvPr id="35844" name="Picture 4" descr="C:\Users\Valérie\Downloads\IMG_0238.JPG"/>
          <p:cNvPicPr>
            <a:picLocks noChangeAspect="1" noChangeArrowheads="1"/>
          </p:cNvPicPr>
          <p:nvPr/>
        </p:nvPicPr>
        <p:blipFill>
          <a:blip r:embed="rId5" cstate="print"/>
          <a:srcRect/>
          <a:stretch>
            <a:fillRect/>
          </a:stretch>
        </p:blipFill>
        <p:spPr bwMode="auto">
          <a:xfrm>
            <a:off x="3419871" y="4293096"/>
            <a:ext cx="2068939" cy="1794805"/>
          </a:xfrm>
          <a:prstGeom prst="rect">
            <a:avLst/>
          </a:prstGeom>
          <a:noFill/>
        </p:spPr>
      </p:pic>
      <p:pic>
        <p:nvPicPr>
          <p:cNvPr id="35845" name="Picture 5" descr="C:\Users\Valérie\Downloads\IMG_0239.PNG"/>
          <p:cNvPicPr>
            <a:picLocks noChangeAspect="1" noChangeArrowheads="1"/>
          </p:cNvPicPr>
          <p:nvPr/>
        </p:nvPicPr>
        <p:blipFill>
          <a:blip r:embed="rId6" cstate="print"/>
          <a:srcRect/>
          <a:stretch>
            <a:fillRect/>
          </a:stretch>
        </p:blipFill>
        <p:spPr bwMode="auto">
          <a:xfrm>
            <a:off x="6084168" y="4149080"/>
            <a:ext cx="2088232" cy="2088232"/>
          </a:xfrm>
          <a:prstGeom prst="rect">
            <a:avLst/>
          </a:prstGeom>
          <a:noFill/>
        </p:spPr>
      </p:pic>
      <p:pic>
        <p:nvPicPr>
          <p:cNvPr id="35847" name="Picture 7" descr="Afficher l'image d'origine"/>
          <p:cNvPicPr>
            <a:picLocks noChangeAspect="1" noChangeArrowheads="1"/>
          </p:cNvPicPr>
          <p:nvPr/>
        </p:nvPicPr>
        <p:blipFill>
          <a:blip r:embed="rId7" cstate="print"/>
          <a:srcRect/>
          <a:stretch>
            <a:fillRect/>
          </a:stretch>
        </p:blipFill>
        <p:spPr bwMode="auto">
          <a:xfrm>
            <a:off x="4572000" y="1772816"/>
            <a:ext cx="2095500" cy="1628776"/>
          </a:xfrm>
          <a:prstGeom prst="rect">
            <a:avLst/>
          </a:prstGeom>
          <a:noFill/>
        </p:spPr>
      </p:pic>
      <p:pic>
        <p:nvPicPr>
          <p:cNvPr id="35849" name="Picture 9" descr="Afficher l'image d'origine"/>
          <p:cNvPicPr>
            <a:picLocks noChangeAspect="1" noChangeArrowheads="1"/>
          </p:cNvPicPr>
          <p:nvPr/>
        </p:nvPicPr>
        <p:blipFill>
          <a:blip r:embed="rId8" cstate="print"/>
          <a:srcRect/>
          <a:stretch>
            <a:fillRect/>
          </a:stretch>
        </p:blipFill>
        <p:spPr bwMode="auto">
          <a:xfrm>
            <a:off x="7020273" y="1713554"/>
            <a:ext cx="1512168" cy="1836641"/>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l_fi" descr="Afficher l'image d'origine"/>
          <p:cNvPicPr/>
          <p:nvPr/>
        </p:nvPicPr>
        <p:blipFill>
          <a:blip r:embed="rId3" cstate="print">
            <a:extLst>
              <a:ext uri="{28A0092B-C50C-407E-A947-70E740481C1C}">
                <a14:useLocalDpi xmlns:a14="http://schemas.microsoft.com/office/drawing/2010/main" val="0"/>
              </a:ext>
            </a:extLst>
          </a:blip>
          <a:srcRect l="13513" t="10616" r="16216" b="13304"/>
          <a:stretch>
            <a:fillRect/>
          </a:stretch>
        </p:blipFill>
        <p:spPr bwMode="auto">
          <a:xfrm>
            <a:off x="2123728" y="1124744"/>
            <a:ext cx="1872208" cy="3456384"/>
          </a:xfrm>
          <a:prstGeom prst="rect">
            <a:avLst/>
          </a:prstGeom>
          <a:noFill/>
          <a:ln>
            <a:noFill/>
          </a:ln>
        </p:spPr>
      </p:pic>
      <p:pic>
        <p:nvPicPr>
          <p:cNvPr id="10241" name="Picture 1" descr="C:\Users\Valérie\Downloads\IMG_0237.JPG"/>
          <p:cNvPicPr>
            <a:picLocks noChangeAspect="1" noChangeArrowheads="1"/>
          </p:cNvPicPr>
          <p:nvPr/>
        </p:nvPicPr>
        <p:blipFill>
          <a:blip r:embed="rId4" cstate="print"/>
          <a:srcRect l="6475" t="2172" r="28772"/>
          <a:stretch>
            <a:fillRect/>
          </a:stretch>
        </p:blipFill>
        <p:spPr bwMode="auto">
          <a:xfrm>
            <a:off x="323528" y="4725144"/>
            <a:ext cx="1601098" cy="1802532"/>
          </a:xfrm>
          <a:prstGeom prst="rect">
            <a:avLst/>
          </a:prstGeom>
          <a:noFill/>
        </p:spPr>
      </p:pic>
      <p:sp>
        <p:nvSpPr>
          <p:cNvPr id="7" name="ZoneTexte 6"/>
          <p:cNvSpPr txBox="1"/>
          <p:nvPr/>
        </p:nvSpPr>
        <p:spPr>
          <a:xfrm>
            <a:off x="1475656" y="188640"/>
            <a:ext cx="5760640" cy="892552"/>
          </a:xfrm>
          <a:prstGeom prst="rect">
            <a:avLst/>
          </a:prstGeom>
          <a:noFill/>
        </p:spPr>
        <p:txBody>
          <a:bodyPr wrap="square" rtlCol="0">
            <a:spAutoFit/>
          </a:bodyPr>
          <a:lstStyle/>
          <a:p>
            <a:pPr algn="ctr"/>
            <a:r>
              <a:rPr lang="fr-FR" sz="3200" dirty="0" smtClean="0"/>
              <a:t>Symptômes physiques</a:t>
            </a:r>
          </a:p>
          <a:p>
            <a:pPr algn="ctr"/>
            <a:r>
              <a:rPr lang="fr-FR" sz="2000" dirty="0" smtClean="0"/>
              <a:t>La posture du véliplanchiste</a:t>
            </a:r>
            <a:endParaRPr lang="fr-FR" sz="2000" dirty="0"/>
          </a:p>
        </p:txBody>
      </p:sp>
      <p:pic>
        <p:nvPicPr>
          <p:cNvPr id="11266" name="Picture 2" descr="Afficher l'image d'origine"/>
          <p:cNvPicPr>
            <a:picLocks noChangeAspect="1" noChangeArrowheads="1"/>
          </p:cNvPicPr>
          <p:nvPr/>
        </p:nvPicPr>
        <p:blipFill>
          <a:blip r:embed="rId5" cstate="print"/>
          <a:srcRect l="17640" r="37001"/>
          <a:stretch>
            <a:fillRect/>
          </a:stretch>
        </p:blipFill>
        <p:spPr bwMode="auto">
          <a:xfrm>
            <a:off x="0" y="476672"/>
            <a:ext cx="1656184" cy="3639080"/>
          </a:xfrm>
          <a:prstGeom prst="rect">
            <a:avLst/>
          </a:prstGeom>
          <a:noFill/>
        </p:spPr>
      </p:pic>
      <p:pic>
        <p:nvPicPr>
          <p:cNvPr id="11268" name="Picture 4" descr="Afficher l'image d'origine"/>
          <p:cNvPicPr>
            <a:picLocks noChangeAspect="1" noChangeArrowheads="1"/>
          </p:cNvPicPr>
          <p:nvPr/>
        </p:nvPicPr>
        <p:blipFill>
          <a:blip r:embed="rId6" cstate="print"/>
          <a:srcRect l="17484" r="20190"/>
          <a:stretch>
            <a:fillRect/>
          </a:stretch>
        </p:blipFill>
        <p:spPr bwMode="auto">
          <a:xfrm>
            <a:off x="6372200" y="2348880"/>
            <a:ext cx="2520280" cy="2469444"/>
          </a:xfrm>
          <a:prstGeom prst="rect">
            <a:avLst/>
          </a:prstGeom>
          <a:noFill/>
        </p:spPr>
      </p:pic>
      <p:pic>
        <p:nvPicPr>
          <p:cNvPr id="11270" name="Picture 6" descr="Afficher l'image d'origine"/>
          <p:cNvPicPr>
            <a:picLocks noChangeAspect="1" noChangeArrowheads="1"/>
          </p:cNvPicPr>
          <p:nvPr/>
        </p:nvPicPr>
        <p:blipFill>
          <a:blip r:embed="rId7" cstate="print"/>
          <a:srcRect l="11454" t="8247" r="70219" b="23027"/>
          <a:stretch>
            <a:fillRect/>
          </a:stretch>
        </p:blipFill>
        <p:spPr bwMode="auto">
          <a:xfrm>
            <a:off x="4427984" y="1844824"/>
            <a:ext cx="1224136" cy="3825425"/>
          </a:xfrm>
          <a:prstGeom prst="rect">
            <a:avLst/>
          </a:prstGeom>
          <a:noFill/>
        </p:spPr>
      </p:pic>
    </p:spTree>
    <p:extLst>
      <p:ext uri="{BB962C8B-B14F-4D97-AF65-F5344CB8AC3E}">
        <p14:creationId xmlns:p14="http://schemas.microsoft.com/office/powerpoint/2010/main" val="2027778253"/>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1649</TotalTime>
  <Words>747</Words>
  <Application>Microsoft Office PowerPoint</Application>
  <PresentationFormat>Affichage à l'écran (4:3)</PresentationFormat>
  <Paragraphs>137</Paragraphs>
  <Slides>27</Slides>
  <Notes>21</Notes>
  <HiddenSlides>0</HiddenSlides>
  <MMClips>0</MMClips>
  <ScaleCrop>false</ScaleCrop>
  <HeadingPairs>
    <vt:vector size="4" baseType="variant">
      <vt:variant>
        <vt:lpstr>Thème</vt:lpstr>
      </vt:variant>
      <vt:variant>
        <vt:i4>1</vt:i4>
      </vt:variant>
      <vt:variant>
        <vt:lpstr>Titres des diapositives</vt:lpstr>
      </vt:variant>
      <vt:variant>
        <vt:i4>27</vt:i4>
      </vt:variant>
    </vt:vector>
  </HeadingPairs>
  <TitlesOfParts>
    <vt:vector size="28" baseType="lpstr">
      <vt:lpstr>Thème Office</vt:lpstr>
      <vt:lpstr>PARE A CHUTE</vt:lpstr>
      <vt:lpstr>La chute en EHPAD ou ailleurs… </vt:lpstr>
      <vt:lpstr>Présentation PowerPoint</vt:lpstr>
      <vt:lpstr>Présentation PowerPoint</vt:lpstr>
      <vt:lpstr>Présentation PowerPoint</vt:lpstr>
      <vt:lpstr>Facteurs environnementaux </vt:lpstr>
      <vt:lpstr>Présentation PowerPoint</vt:lpstr>
      <vt:lpstr>Présentation PowerPoint</vt:lpstr>
      <vt:lpstr>Présentation PowerPoint</vt:lpstr>
      <vt:lpstr>Présentation PowerPoint</vt:lpstr>
      <vt:lpstr>Présentation PowerPoint</vt:lpstr>
      <vt:lpstr>INTERROGATION ETHIQUE</vt:lpstr>
      <vt:lpstr>Toujours raisonner en fonction des divers acteurs concernés</vt:lpstr>
      <vt:lpstr>Méthodologie</vt:lpstr>
      <vt:lpstr>Les valeurs et principes moraux privilégiés et négligés </vt:lpstr>
      <vt:lpstr>En partenariat avec l’ARS</vt:lpstr>
      <vt:lpstr>OBJECTIFS et MOYENS de la campagne </vt:lpstr>
      <vt:lpstr>AU NIVEAU INSTITUTIONNEL</vt:lpstr>
      <vt:lpstr>Présentation PowerPoint</vt:lpstr>
      <vt:lpstr>AU NIVEAU DU RESIDENT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PARE A CHUTE</dc:title>
  <dc:creator>utilisateur</dc:creator>
  <cp:lastModifiedBy>bruno.guillemot</cp:lastModifiedBy>
  <cp:revision>103</cp:revision>
  <cp:lastPrinted>2016-06-23T13:01:58Z</cp:lastPrinted>
  <dcterms:created xsi:type="dcterms:W3CDTF">2016-06-03T07:01:36Z</dcterms:created>
  <dcterms:modified xsi:type="dcterms:W3CDTF">2016-09-20T09:06:52Z</dcterms:modified>
</cp:coreProperties>
</file>