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6" r:id="rId5"/>
    <p:sldId id="257" r:id="rId6"/>
    <p:sldId id="269" r:id="rId7"/>
    <p:sldId id="258" r:id="rId8"/>
    <p:sldId id="261" r:id="rId9"/>
    <p:sldId id="259" r:id="rId10"/>
    <p:sldId id="265" r:id="rId11"/>
    <p:sldId id="264" r:id="rId12"/>
    <p:sldId id="278" r:id="rId13"/>
    <p:sldId id="272" r:id="rId14"/>
    <p:sldId id="275" r:id="rId15"/>
    <p:sldId id="273" r:id="rId16"/>
    <p:sldId id="276" r:id="rId17"/>
    <p:sldId id="277" r:id="rId18"/>
    <p:sldId id="263" r:id="rId19"/>
    <p:sldId id="267" r:id="rId20"/>
    <p:sldId id="270" r:id="rId21"/>
    <p:sldId id="271"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4996BB-483A-064B-8C2D-D60E0AF9AB42}" v="2" dt="2021-06-16T12:53:46.41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76"/>
    <p:restoredTop sz="53934"/>
  </p:normalViewPr>
  <p:slideViewPr>
    <p:cSldViewPr snapToGrid="0" snapToObjects="1">
      <p:cViewPr varScale="1">
        <p:scale>
          <a:sx n="53" d="100"/>
          <a:sy n="53" d="100"/>
        </p:scale>
        <p:origin x="2000" y="176"/>
      </p:cViewPr>
      <p:guideLst/>
    </p:cSldViewPr>
  </p:slideViewPr>
  <p:notesTextViewPr>
    <p:cViewPr>
      <p:scale>
        <a:sx n="1" d="1"/>
        <a:sy n="1" d="1"/>
      </p:scale>
      <p:origin x="0" y="0"/>
    </p:cViewPr>
  </p:notesTextViewPr>
  <p:notesViewPr>
    <p:cSldViewPr snapToGrid="0" snapToObjects="1">
      <p:cViewPr varScale="1">
        <p:scale>
          <a:sx n="79" d="100"/>
          <a:sy n="79" d="100"/>
        </p:scale>
        <p:origin x="3224"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6AEB15-8142-964C-848D-64C066D2C67F}" type="datetimeFigureOut">
              <a:rPr lang="fr-FR" smtClean="0"/>
              <a:t>16/06/2021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62559A-C7C2-2946-88FC-A2ADC1911699}" type="slidenum">
              <a:rPr lang="fr-FR" smtClean="0"/>
              <a:t>‹N°›</a:t>
            </a:fld>
            <a:endParaRPr lang="fr-FR"/>
          </a:p>
        </p:txBody>
      </p:sp>
    </p:spTree>
    <p:extLst>
      <p:ext uri="{BB962C8B-B14F-4D97-AF65-F5344CB8AC3E}">
        <p14:creationId xmlns:p14="http://schemas.microsoft.com/office/powerpoint/2010/main" val="3465463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Etude en cours par équipe du </a:t>
            </a:r>
            <a:r>
              <a:rPr lang="fr-FR" dirty="0" err="1"/>
              <a:t>Cnam</a:t>
            </a:r>
            <a:r>
              <a:rPr lang="fr-FR" dirty="0"/>
              <a:t>, financée par ARS IDF.</a:t>
            </a:r>
          </a:p>
          <a:p>
            <a:r>
              <a:rPr lang="fr-FR" dirty="0"/>
              <a:t>Présentation des résultats intermédiaires de l’enquête qualitative, volet quantitatif encore en cours et résultats seront disponibles dans quelques mois.</a:t>
            </a:r>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1</a:t>
            </a:fld>
            <a:endParaRPr lang="fr-FR"/>
          </a:p>
        </p:txBody>
      </p:sp>
    </p:spTree>
    <p:extLst>
      <p:ext uri="{BB962C8B-B14F-4D97-AF65-F5344CB8AC3E}">
        <p14:creationId xmlns:p14="http://schemas.microsoft.com/office/powerpoint/2010/main" val="868415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r>
              <a:rPr lang="fr-FR" b="1" dirty="0"/>
              <a:t>3- Du médecin traitant au médecin « embarqué »</a:t>
            </a:r>
          </a:p>
          <a:p>
            <a:pPr marL="0" indent="0">
              <a:buFontTx/>
              <a:buNone/>
            </a:pPr>
            <a:endParaRPr lang="fr-FR" b="1" dirty="0"/>
          </a:p>
          <a:p>
            <a:pPr marL="171450" indent="-171450">
              <a:buFontTx/>
              <a:buChar char="-"/>
            </a:pPr>
            <a:r>
              <a:rPr lang="fr-FR" dirty="0"/>
              <a:t>Un suivi de certains résidents, avec une marge de manœuvre permise par la forfaitisation = passer plus de temps avec un patient qu’avec un autre</a:t>
            </a:r>
          </a:p>
          <a:p>
            <a:pPr marL="0" indent="0">
              <a:buFontTx/>
              <a:buNone/>
            </a:pPr>
            <a:r>
              <a:rPr lang="fr-FR" dirty="0"/>
              <a:t>Pour les médecins </a:t>
            </a:r>
            <a:r>
              <a:rPr lang="fr-FR" dirty="0" err="1"/>
              <a:t>co</a:t>
            </a:r>
            <a:r>
              <a:rPr lang="fr-FR" dirty="0"/>
              <a:t> = souplesse entre activités d’encadrement et activités clinique + temps passé avec les familles</a:t>
            </a:r>
          </a:p>
          <a:p>
            <a:pPr marL="0" indent="0">
              <a:buFontTx/>
              <a:buNone/>
            </a:pPr>
            <a:r>
              <a:rPr lang="fr-FR" dirty="0"/>
              <a:t>Effectivement dans le cas du médecin cité ici : avait ausculté un résident qui avait fait un malaise le matin même, pendant l’entretien qui se déroule l’après-midi il répond par téléphone aux proches qui s’inquiètent de l’état de santé du résident, à la fin de l’entretien il se dirige vers la chambre du résident pour évaluer son état.</a:t>
            </a:r>
          </a:p>
          <a:p>
            <a:pPr marL="0" indent="0">
              <a:buFontTx/>
              <a:buNone/>
            </a:pPr>
            <a:endParaRPr lang="fr-FR" dirty="0"/>
          </a:p>
          <a:p>
            <a:pPr marL="171450" indent="-171450">
              <a:buFontTx/>
              <a:buChar char="-"/>
            </a:pPr>
            <a:endParaRPr lang="fr-FR" dirty="0"/>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10</a:t>
            </a:fld>
            <a:endParaRPr lang="fr-FR"/>
          </a:p>
        </p:txBody>
      </p:sp>
    </p:spTree>
    <p:extLst>
      <p:ext uri="{BB962C8B-B14F-4D97-AF65-F5344CB8AC3E}">
        <p14:creationId xmlns:p14="http://schemas.microsoft.com/office/powerpoint/2010/main" val="627525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r>
              <a:rPr lang="fr-FR" b="1" dirty="0"/>
              <a:t>3- Du médecin traitant au médecin « embarqué »</a:t>
            </a:r>
          </a:p>
          <a:p>
            <a:pPr marL="0" indent="0">
              <a:buFontTx/>
              <a:buNone/>
            </a:pPr>
            <a:endParaRPr lang="fr-FR" b="1" dirty="0"/>
          </a:p>
          <a:p>
            <a:pPr marL="0" indent="0">
              <a:buFontTx/>
              <a:buNone/>
            </a:pPr>
            <a:endParaRPr lang="fr-FR" dirty="0"/>
          </a:p>
          <a:p>
            <a:pPr marL="171450" indent="-171450">
              <a:buFontTx/>
              <a:buChar char="-"/>
            </a:pPr>
            <a:r>
              <a:rPr lang="fr-FR" dirty="0"/>
              <a:t>Une activité médicale qui déborde le cadre du suivi: les « urgences pas trop urgentes », les renouvellements d’ordonnances, les conseils aux infirmières</a:t>
            </a:r>
          </a:p>
          <a:p>
            <a:pPr marL="171450" indent="-171450">
              <a:buFontTx/>
              <a:buChar char="-"/>
            </a:pPr>
            <a:r>
              <a:rPr lang="fr-FR" dirty="0"/>
              <a:t>= médecins deviennent « embarqués »</a:t>
            </a:r>
          </a:p>
          <a:p>
            <a:pPr marL="0" indent="0">
              <a:buFontTx/>
              <a:buNone/>
            </a:pPr>
            <a:r>
              <a:rPr lang="fr-FR" dirty="0"/>
              <a:t>	Pour les </a:t>
            </a:r>
            <a:r>
              <a:rPr lang="fr-FR" dirty="0" err="1"/>
              <a:t>méd</a:t>
            </a:r>
            <a:r>
              <a:rPr lang="fr-FR" dirty="0"/>
              <a:t> </a:t>
            </a:r>
            <a:r>
              <a:rPr lang="fr-FR" dirty="0" err="1"/>
              <a:t>co</a:t>
            </a:r>
            <a:r>
              <a:rPr lang="fr-FR" dirty="0"/>
              <a:t>: une officialisation et extension des pratiques qui existaient déjà</a:t>
            </a:r>
          </a:p>
          <a:p>
            <a:pPr marL="0" indent="0">
              <a:buFontTx/>
              <a:buNone/>
            </a:pPr>
            <a:r>
              <a:rPr lang="fr-FR" dirty="0"/>
              <a:t>	Pour les </a:t>
            </a:r>
            <a:r>
              <a:rPr lang="fr-FR" dirty="0" err="1"/>
              <a:t>méd</a:t>
            </a:r>
            <a:r>
              <a:rPr lang="fr-FR" dirty="0"/>
              <a:t> extérieurs, une intégration de fait à l’équipe et l’établissement</a:t>
            </a:r>
          </a:p>
          <a:p>
            <a:pPr marL="0" indent="0">
              <a:buFontTx/>
              <a:buNone/>
            </a:pPr>
            <a:endParaRPr lang="fr-FR" dirty="0"/>
          </a:p>
          <a:p>
            <a:pPr marL="171450" indent="-171450">
              <a:buFontTx/>
              <a:buChar char="-"/>
            </a:pPr>
            <a:r>
              <a:rPr lang="fr-FR" dirty="0"/>
              <a:t>Nouvelle fonction de « médecin d’EHPAD » qui brouille les frontières</a:t>
            </a:r>
          </a:p>
          <a:p>
            <a:pPr marL="0" indent="0">
              <a:buFontTx/>
              <a:buNone/>
            </a:pPr>
            <a:r>
              <a:rPr lang="fr-FR" dirty="0"/>
              <a:t>	confusion MT/MP/</a:t>
            </a:r>
            <a:r>
              <a:rPr lang="fr-FR" dirty="0" err="1"/>
              <a:t>méd</a:t>
            </a:r>
            <a:r>
              <a:rPr lang="fr-FR" dirty="0"/>
              <a:t> </a:t>
            </a:r>
            <a:r>
              <a:rPr lang="fr-FR" dirty="0" err="1"/>
              <a:t>co</a:t>
            </a:r>
            <a:endParaRPr lang="fr-FR" dirty="0"/>
          </a:p>
          <a:p>
            <a:pPr marL="0" indent="0">
              <a:buFontTx/>
              <a:buNone/>
            </a:pPr>
            <a:r>
              <a:rPr lang="fr-FR" dirty="0"/>
              <a:t>	séparer ou fusionner les fonctions ? Des avis divergents</a:t>
            </a:r>
          </a:p>
          <a:p>
            <a:pPr marL="171450" indent="-171450">
              <a:buFontTx/>
              <a:buChar char="-"/>
            </a:pPr>
            <a:endParaRPr lang="fr-FR" dirty="0"/>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11</a:t>
            </a:fld>
            <a:endParaRPr lang="fr-FR"/>
          </a:p>
        </p:txBody>
      </p:sp>
    </p:spTree>
    <p:extLst>
      <p:ext uri="{BB962C8B-B14F-4D97-AF65-F5344CB8AC3E}">
        <p14:creationId xmlns:p14="http://schemas.microsoft.com/office/powerpoint/2010/main" val="698205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r>
              <a:rPr lang="fr-FR" b="1" dirty="0"/>
              <a:t>4- La perception de la qualité des soins: un suivi plus global et mieux coordonné</a:t>
            </a:r>
          </a:p>
          <a:p>
            <a:pPr marL="0" indent="0">
              <a:buFontTx/>
              <a:buNone/>
            </a:pPr>
            <a:endParaRPr lang="fr-FR" b="1" dirty="0"/>
          </a:p>
          <a:p>
            <a:pPr marL="171450" indent="-171450">
              <a:buFontTx/>
              <a:buChar char="-"/>
            </a:pPr>
            <a:r>
              <a:rPr lang="fr-FR" dirty="0"/>
              <a:t>Une présence rassurante pour les équipes, les </a:t>
            </a:r>
            <a:r>
              <a:rPr lang="fr-FR" dirty="0" err="1"/>
              <a:t>résident.es</a:t>
            </a:r>
            <a:r>
              <a:rPr lang="fr-FR" dirty="0"/>
              <a:t> et leurs proches</a:t>
            </a:r>
          </a:p>
          <a:p>
            <a:pPr marL="171450" indent="-171450">
              <a:buFontTx/>
              <a:buChar char="-"/>
            </a:pPr>
            <a:endParaRPr lang="fr-FR" dirty="0"/>
          </a:p>
          <a:p>
            <a:pPr marL="171450" indent="-171450">
              <a:buFontTx/>
              <a:buChar char="-"/>
            </a:pPr>
            <a:r>
              <a:rPr lang="fr-FR" dirty="0"/>
              <a:t>Disponibilité plus importante des MP = formation formelle ou informelle auprès des équipes, interventions ponctuelles comme pour vaccination </a:t>
            </a:r>
            <a:r>
              <a:rPr lang="fr-FR" dirty="0" err="1"/>
              <a:t>covid</a:t>
            </a:r>
            <a:endParaRPr lang="fr-FR" dirty="0"/>
          </a:p>
          <a:p>
            <a:pPr marL="171450" indent="-171450">
              <a:buFontTx/>
              <a:buChar char="-"/>
            </a:pPr>
            <a:endParaRPr lang="fr-FR" dirty="0"/>
          </a:p>
          <a:p>
            <a:pPr marL="171450" indent="-171450">
              <a:buFontTx/>
              <a:buChar char="-"/>
            </a:pPr>
            <a:r>
              <a:rPr lang="fr-FR" dirty="0"/>
              <a:t>Extension de leur activité du fait de leur intégration à l’équipe</a:t>
            </a:r>
          </a:p>
          <a:p>
            <a:pPr marL="171450" indent="-171450">
              <a:buFontTx/>
              <a:buChar char="-"/>
            </a:pPr>
            <a:endParaRPr lang="fr-FR" dirty="0"/>
          </a:p>
          <a:p>
            <a:pPr marL="171450" indent="-171450">
              <a:buFontTx/>
              <a:buChar char="-"/>
            </a:pPr>
            <a:endParaRPr lang="fr-FR" dirty="0"/>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12</a:t>
            </a:fld>
            <a:endParaRPr lang="fr-FR"/>
          </a:p>
        </p:txBody>
      </p:sp>
    </p:spTree>
    <p:extLst>
      <p:ext uri="{BB962C8B-B14F-4D97-AF65-F5344CB8AC3E}">
        <p14:creationId xmlns:p14="http://schemas.microsoft.com/office/powerpoint/2010/main" val="3154047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r>
              <a:rPr lang="fr-FR" b="1" dirty="0"/>
              <a:t>4- La perception de la qualité des soins: un suivi plus global et mieux coordonné</a:t>
            </a:r>
          </a:p>
          <a:p>
            <a:pPr marL="171450" indent="-171450">
              <a:buFontTx/>
              <a:buChar char="-"/>
            </a:pPr>
            <a:endParaRPr lang="fr-FR" dirty="0"/>
          </a:p>
          <a:p>
            <a:pPr marL="171450" indent="-171450">
              <a:buFontTx/>
              <a:buChar char="-"/>
            </a:pPr>
            <a:r>
              <a:rPr lang="fr-FR" dirty="0"/>
              <a:t>Anticipation des dégradations, intervention sur les « urgences pas trop urgentes » pour examiner le patient et évaluer la nécessité d’une hospitalisation</a:t>
            </a:r>
          </a:p>
          <a:p>
            <a:pPr marL="0" indent="0">
              <a:buFontTx/>
              <a:buNone/>
            </a:pPr>
            <a:r>
              <a:rPr lang="fr-FR" dirty="0"/>
              <a:t>= notamment en termes d’hospitalisation</a:t>
            </a:r>
          </a:p>
          <a:p>
            <a:pPr marL="171450" indent="-171450">
              <a:buFontTx/>
              <a:buChar char="-"/>
            </a:pPr>
            <a:endParaRPr lang="fr-FR" dirty="0"/>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13</a:t>
            </a:fld>
            <a:endParaRPr lang="fr-FR"/>
          </a:p>
        </p:txBody>
      </p:sp>
    </p:spTree>
    <p:extLst>
      <p:ext uri="{BB962C8B-B14F-4D97-AF65-F5344CB8AC3E}">
        <p14:creationId xmlns:p14="http://schemas.microsoft.com/office/powerpoint/2010/main" val="434451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r>
              <a:rPr lang="fr-FR" b="1" dirty="0"/>
              <a:t>4- La perception de la qualité des soins: un suivi plus global et mieux coordonné</a:t>
            </a:r>
          </a:p>
          <a:p>
            <a:pPr marL="171450" indent="-171450">
              <a:buFontTx/>
              <a:buChar char="-"/>
            </a:pPr>
            <a:endParaRPr lang="fr-FR" dirty="0"/>
          </a:p>
          <a:p>
            <a:pPr marL="0" indent="0">
              <a:buFontTx/>
              <a:buNone/>
            </a:pPr>
            <a:r>
              <a:rPr lang="fr-FR" dirty="0"/>
              <a:t>Ressource précieuse pour des situations auxquelles les médecins de ville sont peu habitués ou pour lesquelles ils ne se sentent pas suffisamment compétents: </a:t>
            </a:r>
          </a:p>
          <a:p>
            <a:pPr marL="171450" indent="-171450">
              <a:buFont typeface="Arial" panose="020B0604020202020204" pitchFamily="34" charset="0"/>
              <a:buChar char="•"/>
            </a:pPr>
            <a:r>
              <a:rPr lang="fr-FR" dirty="0"/>
              <a:t>prescription de neuroleptiques, </a:t>
            </a:r>
          </a:p>
          <a:p>
            <a:pPr marL="171450" indent="-171450">
              <a:buFont typeface="Arial" panose="020B0604020202020204" pitchFamily="34" charset="0"/>
              <a:buChar char="•"/>
            </a:pPr>
            <a:r>
              <a:rPr lang="fr-FR" dirty="0"/>
              <a:t>prise en charge de la douleur (morphiniques), </a:t>
            </a:r>
          </a:p>
          <a:p>
            <a:pPr marL="171450" indent="-171450">
              <a:buFont typeface="Arial" panose="020B0604020202020204" pitchFamily="34" charset="0"/>
              <a:buChar char="•"/>
            </a:pPr>
            <a:r>
              <a:rPr lang="fr-FR" dirty="0"/>
              <a:t>et accompagnement des fins de vie.</a:t>
            </a:r>
          </a:p>
          <a:p>
            <a:pPr marL="0" indent="0">
              <a:buFont typeface="Arial" panose="020B0604020202020204" pitchFamily="34" charset="0"/>
              <a:buNone/>
            </a:pPr>
            <a:r>
              <a:rPr lang="fr-FR" dirty="0"/>
              <a:t>= soulagement pour les infirmières et aides-soignantes qui sinon se retrouvent face à </a:t>
            </a:r>
            <a:r>
              <a:rPr lang="fr-FR" dirty="0" err="1"/>
              <a:t>un-e</a:t>
            </a:r>
            <a:r>
              <a:rPr lang="fr-FR" dirty="0"/>
              <a:t> </a:t>
            </a:r>
            <a:r>
              <a:rPr lang="fr-FR" dirty="0" err="1"/>
              <a:t>résident-e</a:t>
            </a:r>
            <a:r>
              <a:rPr lang="fr-FR" dirty="0"/>
              <a:t> en souffrance, sans les moyens de soulager + présence du médecin auprès des familles qui permet d’expliquer les traitements mis en place ou arrêtés, qui peuvent répondre aux questions.</a:t>
            </a:r>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14</a:t>
            </a:fld>
            <a:endParaRPr lang="fr-FR"/>
          </a:p>
        </p:txBody>
      </p:sp>
    </p:spTree>
    <p:extLst>
      <p:ext uri="{BB962C8B-B14F-4D97-AF65-F5344CB8AC3E}">
        <p14:creationId xmlns:p14="http://schemas.microsoft.com/office/powerpoint/2010/main" val="3975065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15</a:t>
            </a:fld>
            <a:endParaRPr lang="fr-FR"/>
          </a:p>
        </p:txBody>
      </p:sp>
    </p:spTree>
    <p:extLst>
      <p:ext uri="{BB962C8B-B14F-4D97-AF65-F5344CB8AC3E}">
        <p14:creationId xmlns:p14="http://schemas.microsoft.com/office/powerpoint/2010/main" val="926139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16</a:t>
            </a:fld>
            <a:endParaRPr lang="fr-FR"/>
          </a:p>
        </p:txBody>
      </p:sp>
    </p:spTree>
    <p:extLst>
      <p:ext uri="{BB962C8B-B14F-4D97-AF65-F5344CB8AC3E}">
        <p14:creationId xmlns:p14="http://schemas.microsoft.com/office/powerpoint/2010/main" val="1636729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17</a:t>
            </a:fld>
            <a:endParaRPr lang="fr-FR"/>
          </a:p>
        </p:txBody>
      </p:sp>
    </p:spTree>
    <p:extLst>
      <p:ext uri="{BB962C8B-B14F-4D97-AF65-F5344CB8AC3E}">
        <p14:creationId xmlns:p14="http://schemas.microsoft.com/office/powerpoint/2010/main" val="1623463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18</a:t>
            </a:fld>
            <a:endParaRPr lang="fr-FR"/>
          </a:p>
        </p:txBody>
      </p:sp>
    </p:spTree>
    <p:extLst>
      <p:ext uri="{BB962C8B-B14F-4D97-AF65-F5344CB8AC3E}">
        <p14:creationId xmlns:p14="http://schemas.microsoft.com/office/powerpoint/2010/main" val="1722218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685800" y="4400549"/>
            <a:ext cx="5486400" cy="4284663"/>
          </a:xfrm>
        </p:spPr>
        <p:txBody>
          <a:bodyPr/>
          <a:lstStyle/>
          <a:p>
            <a:r>
              <a:rPr lang="fr-FR" dirty="0"/>
              <a:t>Constat dans les études </a:t>
            </a:r>
            <a:r>
              <a:rPr lang="fr-FR" dirty="0" err="1"/>
              <a:t>quali</a:t>
            </a:r>
            <a:r>
              <a:rPr lang="fr-FR" dirty="0"/>
              <a:t> et par les </a:t>
            </a:r>
            <a:r>
              <a:rPr lang="fr-FR" dirty="0" err="1"/>
              <a:t>professionnel.les</a:t>
            </a:r>
            <a:r>
              <a:rPr lang="fr-FR" dirty="0"/>
              <a:t> </a:t>
            </a:r>
            <a:r>
              <a:rPr lang="fr-FR" dirty="0" err="1"/>
              <a:t>rencontré.es</a:t>
            </a:r>
            <a:r>
              <a:rPr lang="fr-FR" dirty="0"/>
              <a:t> d’un suivi médical problématique en EHPAD:</a:t>
            </a:r>
          </a:p>
          <a:p>
            <a:pPr marL="171450" indent="-171450">
              <a:buFontTx/>
              <a:buChar char="-"/>
            </a:pPr>
            <a:r>
              <a:rPr lang="fr-FR" dirty="0"/>
              <a:t>Des consultation espacées qui ne permettent pas un suivi rapproché pour des personnes à l’état de santé dégradé ou en évolution, avec des pathologies chroniques</a:t>
            </a:r>
          </a:p>
          <a:p>
            <a:pPr marL="171450" indent="-171450">
              <a:buFontTx/>
              <a:buChar char="-"/>
            </a:pPr>
            <a:r>
              <a:rPr lang="fr-FR" dirty="0"/>
              <a:t>Des renouvellements d’ordonnance parfois à distance ou sur la base d’une consultation très rapide</a:t>
            </a:r>
          </a:p>
          <a:p>
            <a:pPr marL="171450" indent="-171450">
              <a:buFontTx/>
              <a:buChar char="-"/>
            </a:pPr>
            <a:r>
              <a:rPr lang="fr-FR" dirty="0"/>
              <a:t>Des médecins traitants qui ne se déplacent pas.</a:t>
            </a:r>
          </a:p>
          <a:p>
            <a:pPr marL="171450" indent="-171450">
              <a:buFontTx/>
              <a:buChar char="-"/>
            </a:pPr>
            <a:endParaRPr lang="fr-FR" dirty="0"/>
          </a:p>
          <a:p>
            <a:r>
              <a:rPr lang="fr-FR" dirty="0"/>
              <a:t>En raison des contraintes de démographie médicale et de fonctionnement du libéral: - diminution du nombre de médecin généralistes, faiblesse de la densité médicale dans certaines zones dont  IDF -&gt; des départs à la retraite non remplacés, ou des </a:t>
            </a:r>
            <a:r>
              <a:rPr lang="fr-FR" dirty="0" err="1"/>
              <a:t>remplaçant.es</a:t>
            </a:r>
            <a:r>
              <a:rPr lang="fr-FR" dirty="0"/>
              <a:t> qui n’effectuent plus de visites à domicile (enquête </a:t>
            </a:r>
            <a:r>
              <a:rPr lang="fr-FR" dirty="0" err="1"/>
              <a:t>quali</a:t>
            </a:r>
            <a:r>
              <a:rPr lang="fr-FR" dirty="0"/>
              <a:t>)</a:t>
            </a:r>
          </a:p>
          <a:p>
            <a:pPr marL="171450" indent="-171450">
              <a:buFontTx/>
              <a:buChar char="-"/>
            </a:pPr>
            <a:r>
              <a:rPr lang="fr-FR" dirty="0"/>
              <a:t>La médecine libérale suppose que les médecins généralistes fassent le plus grand nombre de consultations possibles car paiement à l’acte, frais de fonctionnement particulièrement élevés en IDF donc déplacements en EHPAD peu incitatifs.</a:t>
            </a:r>
          </a:p>
          <a:p>
            <a:pPr marL="171450" indent="-171450">
              <a:buFontTx/>
              <a:buChar char="-"/>
            </a:pPr>
            <a:endParaRPr lang="fr-FR" dirty="0"/>
          </a:p>
          <a:p>
            <a:r>
              <a:rPr lang="fr-FR" dirty="0"/>
              <a:t>Résultat = de </a:t>
            </a:r>
            <a:r>
              <a:rPr lang="fr-FR" dirty="0" err="1"/>
              <a:t>nombreux.euses</a:t>
            </a:r>
            <a:r>
              <a:rPr lang="fr-FR" dirty="0"/>
              <a:t> </a:t>
            </a:r>
            <a:r>
              <a:rPr lang="fr-FR" dirty="0" err="1"/>
              <a:t>résident.es</a:t>
            </a:r>
            <a:r>
              <a:rPr lang="fr-FR" dirty="0"/>
              <a:t> sans MT</a:t>
            </a:r>
          </a:p>
          <a:p>
            <a:r>
              <a:rPr lang="fr-FR" dirty="0"/>
              <a:t>D’après les données ARS (Base Patients et Base Liste des contrôles): entrée en EHPAD provoque la « perte » du MT pour presque 1 </a:t>
            </a:r>
            <a:r>
              <a:rPr lang="fr-FR" dirty="0" err="1"/>
              <a:t>résident.e</a:t>
            </a:r>
            <a:r>
              <a:rPr lang="fr-FR" dirty="0"/>
              <a:t> sur 5 = dans EHPAD qui ont demandé à </a:t>
            </a:r>
            <a:r>
              <a:rPr lang="fr-FR" dirty="0" err="1"/>
              <a:t>intégrér</a:t>
            </a:r>
            <a:r>
              <a:rPr lang="fr-FR" dirty="0"/>
              <a:t> dispositif, donc possible </a:t>
            </a:r>
            <a:r>
              <a:rPr lang="fr-FR" dirty="0" err="1"/>
              <a:t>sur-évaluation</a:t>
            </a:r>
            <a:r>
              <a:rPr lang="fr-FR" dirty="0"/>
              <a:t> des pertes de MT.</a:t>
            </a:r>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2</a:t>
            </a:fld>
            <a:endParaRPr lang="fr-FR"/>
          </a:p>
        </p:txBody>
      </p:sp>
    </p:spTree>
    <p:extLst>
      <p:ext uri="{BB962C8B-B14F-4D97-AF65-F5344CB8AC3E}">
        <p14:creationId xmlns:p14="http://schemas.microsoft.com/office/powerpoint/2010/main" val="1910952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Prescription inappropriée = pas uniquement le « trop prescrire », renvoie aux médicaments qui sont superflus ou dont l’intérêt thérapeutique est jugé moins important que les risques, mais aussi les médicaments manquants, et médicaments nécessaires mais mal adaptés, exemple neuroleptiques.</a:t>
            </a:r>
          </a:p>
          <a:p>
            <a:endParaRPr lang="fr-FR" dirty="0"/>
          </a:p>
          <a:p>
            <a:r>
              <a:rPr lang="fr-FR" dirty="0"/>
              <a:t>Souvent abordée sous l’angle de la polyprescription et des effets iatrogènes, </a:t>
            </a:r>
            <a:r>
              <a:rPr lang="fr-FR" dirty="0" err="1"/>
              <a:t>ie</a:t>
            </a:r>
            <a:r>
              <a:rPr lang="fr-FR" dirty="0"/>
              <a:t> effets secondaires néfastes et interactions entre médicaments. Objectif de politique publique de réduire la polyprescription à la fois pour raisons sanitaires et économiques (limitation des dépenses). </a:t>
            </a:r>
          </a:p>
          <a:p>
            <a:r>
              <a:rPr lang="fr-FR" dirty="0"/>
              <a:t>Mais plusieurs auteurs, ainsi que les personnes rencontrées sur le terrain, soulignent que approche en termes de nombre de médicaments ne suffit pas, aussi prendre en compte les besoin (si plusieurs </a:t>
            </a:r>
            <a:r>
              <a:rPr lang="fr-FR" dirty="0" err="1"/>
              <a:t>patho</a:t>
            </a:r>
            <a:r>
              <a:rPr lang="fr-FR" dirty="0"/>
              <a:t> = plusieurs médicaments) et adéquation de la prescription.</a:t>
            </a:r>
          </a:p>
          <a:p>
            <a:endParaRPr lang="fr-FR" dirty="0"/>
          </a:p>
          <a:p>
            <a:r>
              <a:rPr lang="fr-FR" dirty="0"/>
              <a:t>Ceci dit, </a:t>
            </a:r>
            <a:r>
              <a:rPr lang="fr-FR" dirty="0" err="1"/>
              <a:t>litté</a:t>
            </a:r>
            <a:r>
              <a:rPr lang="fr-FR" dirty="0"/>
              <a:t> s’accorde pour considérer </a:t>
            </a:r>
            <a:r>
              <a:rPr lang="fr-FR" dirty="0" err="1"/>
              <a:t>polyprescr</a:t>
            </a:r>
            <a:r>
              <a:rPr lang="fr-FR" dirty="0"/>
              <a:t> comme facteur de risque .</a:t>
            </a:r>
          </a:p>
          <a:p>
            <a:endParaRPr lang="fr-FR" dirty="0"/>
          </a:p>
          <a:p>
            <a:r>
              <a:rPr lang="fr-FR" dirty="0"/>
              <a:t>Régression: toutes choses égales par ailleurs, </a:t>
            </a:r>
            <a:r>
              <a:rPr lang="fr-FR" dirty="0" err="1"/>
              <a:t>ie</a:t>
            </a:r>
            <a:r>
              <a:rPr lang="fr-FR" dirty="0"/>
              <a:t> caractéristiques des EHPAD (statut, département), des résidents (GIR, PMP) et </a:t>
            </a:r>
            <a:r>
              <a:rPr lang="fr-FR" dirty="0" err="1"/>
              <a:t>encradrement</a:t>
            </a:r>
            <a:r>
              <a:rPr lang="fr-FR" dirty="0"/>
              <a:t> médical et paramédical.</a:t>
            </a:r>
          </a:p>
          <a:p>
            <a:pPr marL="171450" indent="-171450">
              <a:buFontTx/>
              <a:buChar char="-"/>
            </a:pPr>
            <a:r>
              <a:rPr lang="fr-FR" dirty="0"/>
              <a:t>l</a:t>
            </a:r>
            <a:r>
              <a:rPr lang="fr-FR" sz="1200" b="0" i="0" u="none" strike="noStrike" kern="1200" dirty="0">
                <a:solidFill>
                  <a:schemeClr val="tx1"/>
                </a:solidFill>
                <a:effectLst/>
                <a:latin typeface="+mn-lt"/>
                <a:ea typeface="+mn-ea"/>
                <a:cs typeface="+mn-cs"/>
              </a:rPr>
              <a:t>a </a:t>
            </a:r>
            <a:r>
              <a:rPr lang="fr-FR" sz="1200" b="0" i="0" u="none" strike="noStrike" kern="1200" dirty="0" err="1">
                <a:solidFill>
                  <a:schemeClr val="tx1"/>
                </a:solidFill>
                <a:effectLst/>
                <a:latin typeface="+mn-lt"/>
                <a:ea typeface="+mn-ea"/>
                <a:cs typeface="+mn-cs"/>
              </a:rPr>
              <a:t>polymédication</a:t>
            </a:r>
            <a:r>
              <a:rPr lang="fr-FR" sz="1200" b="0" i="0" u="none" strike="noStrike" kern="1200" dirty="0">
                <a:solidFill>
                  <a:schemeClr val="tx1"/>
                </a:solidFill>
                <a:effectLst/>
                <a:latin typeface="+mn-lt"/>
                <a:ea typeface="+mn-ea"/>
                <a:cs typeface="+mn-cs"/>
              </a:rPr>
              <a:t> a un effet positif et significatif sur le taux de recours à l’hospitalisation et le taux de recours aux urgences </a:t>
            </a:r>
          </a:p>
          <a:p>
            <a:pPr marL="171450" indent="-171450">
              <a:buFontTx/>
              <a:buChar char="-"/>
            </a:pPr>
            <a:r>
              <a:rPr lang="fr-FR" sz="1200" b="0" i="0" u="none" strike="noStrike" kern="1200" dirty="0">
                <a:solidFill>
                  <a:schemeClr val="tx1"/>
                </a:solidFill>
                <a:effectLst/>
                <a:latin typeface="+mn-lt"/>
                <a:ea typeface="+mn-ea"/>
                <a:cs typeface="+mn-cs"/>
              </a:rPr>
              <a:t>Une augmentation de 1 pt de % de la part des résidents </a:t>
            </a:r>
            <a:r>
              <a:rPr lang="fr-FR" sz="1200" b="0" i="0" u="none" strike="noStrike" kern="1200" dirty="0" err="1">
                <a:solidFill>
                  <a:schemeClr val="tx1"/>
                </a:solidFill>
                <a:effectLst/>
                <a:latin typeface="+mn-lt"/>
                <a:ea typeface="+mn-ea"/>
                <a:cs typeface="+mn-cs"/>
              </a:rPr>
              <a:t>polymédiqués</a:t>
            </a:r>
            <a:r>
              <a:rPr lang="fr-FR" sz="1200" b="0" i="0" u="none" strike="noStrike" kern="1200" dirty="0">
                <a:solidFill>
                  <a:schemeClr val="tx1"/>
                </a:solidFill>
                <a:effectLst/>
                <a:latin typeface="+mn-lt"/>
                <a:ea typeface="+mn-ea"/>
                <a:cs typeface="+mn-cs"/>
              </a:rPr>
              <a:t> engendre une augmentation de la part des résidents hospitalisés de 0,38 pts de %.</a:t>
            </a:r>
            <a:r>
              <a:rPr lang="fr-FR" sz="1200" b="0" i="0" kern="1200" dirty="0">
                <a:solidFill>
                  <a:schemeClr val="tx1"/>
                </a:solidFill>
                <a:effectLst/>
                <a:latin typeface="+mn-lt"/>
                <a:ea typeface="+mn-ea"/>
                <a:cs typeface="+mn-cs"/>
              </a:rPr>
              <a:t>​</a:t>
            </a:r>
          </a:p>
          <a:p>
            <a:pPr marL="171450" indent="-171450">
              <a:buFontTx/>
              <a:buChar char="-"/>
            </a:pPr>
            <a:r>
              <a:rPr lang="fr-FR" sz="1200" b="0" i="0" u="none" strike="noStrike" kern="1200" dirty="0">
                <a:solidFill>
                  <a:schemeClr val="tx1"/>
                </a:solidFill>
                <a:effectLst/>
                <a:latin typeface="+mn-lt"/>
                <a:ea typeface="+mn-ea"/>
                <a:cs typeface="+mn-cs"/>
              </a:rPr>
              <a:t>Une augmentation de 1 pt de % de la part des résidents </a:t>
            </a:r>
            <a:r>
              <a:rPr lang="fr-FR" sz="1200" b="0" i="0" u="none" strike="noStrike" kern="1200" dirty="0" err="1">
                <a:solidFill>
                  <a:schemeClr val="tx1"/>
                </a:solidFill>
                <a:effectLst/>
                <a:latin typeface="+mn-lt"/>
                <a:ea typeface="+mn-ea"/>
                <a:cs typeface="+mn-cs"/>
              </a:rPr>
              <a:t>polymédiqués</a:t>
            </a:r>
            <a:r>
              <a:rPr lang="fr-FR" sz="1200" b="0" i="0" u="none" strike="noStrike" kern="1200" dirty="0">
                <a:solidFill>
                  <a:schemeClr val="tx1"/>
                </a:solidFill>
                <a:effectLst/>
                <a:latin typeface="+mn-lt"/>
                <a:ea typeface="+mn-ea"/>
                <a:cs typeface="+mn-cs"/>
              </a:rPr>
              <a:t> engendre une augmentation de la part des résidents ayant eu recours aux urgences de 0,19 pts de %.</a:t>
            </a:r>
            <a:r>
              <a:rPr lang="fr-FR" sz="1200" b="0" i="0" kern="1200" dirty="0">
                <a:solidFill>
                  <a:schemeClr val="tx1"/>
                </a:solidFill>
                <a:effectLst/>
                <a:latin typeface="+mn-lt"/>
                <a:ea typeface="+mn-ea"/>
                <a:cs typeface="+mn-cs"/>
              </a:rPr>
              <a:t>​</a:t>
            </a:r>
          </a:p>
          <a:p>
            <a:pPr marL="171450" indent="-171450">
              <a:buFontTx/>
              <a:buChar char="-"/>
            </a:pPr>
            <a:endParaRPr lang="fr-FR" sz="1200" b="0" i="0" kern="1200" dirty="0">
              <a:solidFill>
                <a:schemeClr val="tx1"/>
              </a:solidFill>
              <a:effectLst/>
              <a:latin typeface="+mn-lt"/>
              <a:ea typeface="+mn-ea"/>
              <a:cs typeface="+mn-cs"/>
            </a:endParaRPr>
          </a:p>
          <a:p>
            <a:pPr marL="171450" indent="-171450">
              <a:buFontTx/>
              <a:buChar char="-"/>
            </a:pPr>
            <a:r>
              <a:rPr lang="fr-FR" sz="1200" b="0" i="0" kern="1200" dirty="0">
                <a:solidFill>
                  <a:schemeClr val="tx1"/>
                </a:solidFill>
                <a:effectLst/>
                <a:latin typeface="+mn-lt"/>
                <a:ea typeface="+mn-ea"/>
                <a:cs typeface="+mn-cs"/>
              </a:rPr>
              <a:t>NB. La causalité peut être à double sens = littérature indique que passage à l’hôpital entraîne de nouvelles prescriptions.</a:t>
            </a:r>
          </a:p>
          <a:p>
            <a:pPr marL="171450" indent="-171450">
              <a:buFontTx/>
              <a:buChar char="-"/>
            </a:pPr>
            <a:endParaRPr lang="fr-FR" sz="1200" b="0" i="0" kern="1200" dirty="0">
              <a:solidFill>
                <a:schemeClr val="tx1"/>
              </a:solidFill>
              <a:effectLst/>
              <a:latin typeface="+mn-lt"/>
              <a:ea typeface="+mn-ea"/>
              <a:cs typeface="+mn-cs"/>
            </a:endParaRPr>
          </a:p>
          <a:p>
            <a:pPr marL="171450" indent="-171450">
              <a:buFontTx/>
              <a:buChar char="-"/>
            </a:pPr>
            <a:r>
              <a:rPr lang="fr-FR" sz="1200" b="0" i="0" kern="1200" dirty="0">
                <a:solidFill>
                  <a:schemeClr val="tx1"/>
                </a:solidFill>
                <a:effectLst/>
                <a:latin typeface="+mn-lt"/>
                <a:ea typeface="+mn-ea"/>
                <a:cs typeface="+mn-cs"/>
              </a:rPr>
              <a:t>Tableaux en fin de diapo si questions</a:t>
            </a:r>
            <a:endParaRPr lang="fr-FR" dirty="0"/>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3</a:t>
            </a:fld>
            <a:endParaRPr lang="fr-FR"/>
          </a:p>
        </p:txBody>
      </p:sp>
    </p:spTree>
    <p:extLst>
      <p:ext uri="{BB962C8B-B14F-4D97-AF65-F5344CB8AC3E}">
        <p14:creationId xmlns:p14="http://schemas.microsoft.com/office/powerpoint/2010/main" val="2227812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Dispositif mis en place par l’ARS IDF depuis 2017: finance un temps partiel de médecin traitant en EHPAD pour assurer le suivi des </a:t>
            </a:r>
            <a:r>
              <a:rPr lang="fr-FR" dirty="0" err="1"/>
              <a:t>résident.es</a:t>
            </a:r>
            <a:r>
              <a:rPr lang="fr-FR" dirty="0"/>
              <a:t> sans MT.</a:t>
            </a:r>
          </a:p>
          <a:p>
            <a:r>
              <a:rPr lang="fr-FR" dirty="0"/>
              <a:t>Enveloppe globale au </a:t>
            </a:r>
            <a:r>
              <a:rPr lang="fr-FR" dirty="0" err="1"/>
              <a:t>pro-rata</a:t>
            </a:r>
            <a:r>
              <a:rPr lang="fr-FR" dirty="0"/>
              <a:t> du nombre de </a:t>
            </a:r>
            <a:r>
              <a:rPr lang="fr-FR" dirty="0" err="1"/>
              <a:t>résident.es</a:t>
            </a:r>
            <a:r>
              <a:rPr lang="fr-FR" dirty="0"/>
              <a:t> à suivre = pas un paiement à l’acte mais un financement forfaitaire, modèle de médecine salariée.</a:t>
            </a:r>
          </a:p>
          <a:p>
            <a:endParaRPr lang="fr-FR" dirty="0"/>
          </a:p>
          <a:p>
            <a:r>
              <a:rPr lang="fr-FR" dirty="0"/>
              <a:t>Environ 150 EHPAD ont intégré l’expérimentation.</a:t>
            </a:r>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4</a:t>
            </a:fld>
            <a:endParaRPr lang="fr-FR"/>
          </a:p>
        </p:txBody>
      </p:sp>
    </p:spTree>
    <p:extLst>
      <p:ext uri="{BB962C8B-B14F-4D97-AF65-F5344CB8AC3E}">
        <p14:creationId xmlns:p14="http://schemas.microsoft.com/office/powerpoint/2010/main" val="3695004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Très souvent, dans 60 % des cas, c’est le </a:t>
            </a:r>
            <a:r>
              <a:rPr lang="fr-FR" dirty="0" err="1"/>
              <a:t>méd</a:t>
            </a:r>
            <a:r>
              <a:rPr lang="fr-FR" dirty="0"/>
              <a:t> </a:t>
            </a:r>
            <a:r>
              <a:rPr lang="fr-FR" dirty="0" err="1"/>
              <a:t>co</a:t>
            </a:r>
            <a:r>
              <a:rPr lang="fr-FR" dirty="0"/>
              <a:t> qui assure en plus le rôle de médecin prescripteur.</a:t>
            </a:r>
          </a:p>
          <a:p>
            <a:endParaRPr lang="fr-FR" dirty="0"/>
          </a:p>
          <a:p>
            <a:r>
              <a:rPr lang="fr-FR" dirty="0"/>
              <a:t>NB. </a:t>
            </a:r>
            <a:r>
              <a:rPr lang="fr-FR" dirty="0" err="1"/>
              <a:t>Méd</a:t>
            </a:r>
            <a:r>
              <a:rPr lang="fr-FR" dirty="0"/>
              <a:t> </a:t>
            </a:r>
            <a:r>
              <a:rPr lang="fr-FR" dirty="0" err="1"/>
              <a:t>co</a:t>
            </a:r>
            <a:r>
              <a:rPr lang="fr-FR" dirty="0"/>
              <a:t> n’ pas un rôle de suivi, en fait pas de consultations en théorie, mais rôle d’organisation des soins, de lien avec les familles, donc rôle d’encadrement et rôle administratif.</a:t>
            </a:r>
          </a:p>
          <a:p>
            <a:endParaRPr lang="fr-FR" dirty="0"/>
          </a:p>
          <a:p>
            <a:r>
              <a:rPr lang="fr-FR" dirty="0"/>
              <a:t>Dans la pratique beaucoup plus flou.</a:t>
            </a:r>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5</a:t>
            </a:fld>
            <a:endParaRPr lang="fr-FR"/>
          </a:p>
        </p:txBody>
      </p:sp>
    </p:spTree>
    <p:extLst>
      <p:ext uri="{BB962C8B-B14F-4D97-AF65-F5344CB8AC3E}">
        <p14:creationId xmlns:p14="http://schemas.microsoft.com/office/powerpoint/2010/main" val="782445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6</a:t>
            </a:fld>
            <a:endParaRPr lang="fr-FR"/>
          </a:p>
        </p:txBody>
      </p:sp>
    </p:spTree>
    <p:extLst>
      <p:ext uri="{BB962C8B-B14F-4D97-AF65-F5344CB8AC3E}">
        <p14:creationId xmlns:p14="http://schemas.microsoft.com/office/powerpoint/2010/main" val="3836373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Enquête par entretiens, à distance et en présentiel.</a:t>
            </a:r>
          </a:p>
          <a:p>
            <a:r>
              <a:rPr lang="fr-FR" dirty="0"/>
              <a:t>Difficultés d’accès en raison du </a:t>
            </a:r>
            <a:r>
              <a:rPr lang="fr-FR" dirty="0" err="1"/>
              <a:t>covid</a:t>
            </a:r>
            <a:r>
              <a:rPr lang="fr-FR" dirty="0"/>
              <a:t> et charge de travail importante dans les EHPAD qui ne permet pas toujours aux personnes de se rendre disponibles pour les entretiens.</a:t>
            </a:r>
          </a:p>
          <a:p>
            <a:endParaRPr lang="fr-FR" dirty="0"/>
          </a:p>
          <a:p>
            <a:r>
              <a:rPr lang="fr-FR" dirty="0"/>
              <a:t>4 établissements choisis pour représenter une diversité dans la mise en œuvre de l’expérimentation = 2 critères, qui est le médecin recruté, et temps égal ou </a:t>
            </a:r>
            <a:r>
              <a:rPr lang="fr-FR" dirty="0" err="1"/>
              <a:t>supéiruer</a:t>
            </a:r>
            <a:r>
              <a:rPr lang="fr-FR" dirty="0"/>
              <a:t> à 0,1 ETP</a:t>
            </a:r>
          </a:p>
          <a:p>
            <a:endParaRPr lang="fr-FR" dirty="0"/>
          </a:p>
          <a:p>
            <a:r>
              <a:rPr lang="fr-FR" dirty="0"/>
              <a:t>Diversité de statut, de départements.</a:t>
            </a:r>
          </a:p>
          <a:p>
            <a:r>
              <a:rPr lang="fr-FR" dirty="0"/>
              <a:t> Tailles similaires, entre 80 et 100 </a:t>
            </a:r>
            <a:r>
              <a:rPr lang="fr-FR" dirty="0" err="1"/>
              <a:t>résident.es</a:t>
            </a:r>
            <a:endParaRPr lang="fr-FR" dirty="0"/>
          </a:p>
          <a:p>
            <a:endParaRPr lang="fr-FR" dirty="0"/>
          </a:p>
          <a:p>
            <a:r>
              <a:rPr lang="fr-FR" dirty="0"/>
              <a:t>Entretiens enregistrés et </a:t>
            </a:r>
            <a:r>
              <a:rPr lang="fr-FR" dirty="0" err="1"/>
              <a:t>anonymisés</a:t>
            </a:r>
            <a:r>
              <a:rPr lang="fr-FR" dirty="0"/>
              <a:t>, donc pas de nom mais seulement fonction par la suite.</a:t>
            </a:r>
          </a:p>
          <a:p>
            <a:endParaRPr lang="fr-FR" dirty="0"/>
          </a:p>
          <a:p>
            <a:r>
              <a:rPr lang="fr-FR" dirty="0"/>
              <a:t>= Des récits de pratiques et non des pratiques observées directement.</a:t>
            </a:r>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7</a:t>
            </a:fld>
            <a:endParaRPr lang="fr-FR"/>
          </a:p>
        </p:txBody>
      </p:sp>
    </p:spTree>
    <p:extLst>
      <p:ext uri="{BB962C8B-B14F-4D97-AF65-F5344CB8AC3E}">
        <p14:creationId xmlns:p14="http://schemas.microsoft.com/office/powerpoint/2010/main" val="1333937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2- des modalités variées de mise en œuvre</a:t>
            </a:r>
          </a:p>
          <a:p>
            <a:pPr marL="171450" indent="-171450">
              <a:buFontTx/>
              <a:buChar char="-"/>
            </a:pPr>
            <a:r>
              <a:rPr lang="fr-FR" dirty="0"/>
              <a:t>Disparités entre établissements selon les ressources: réseau (EHPAD B), soutien de l’organisme public gestionnaire (EHPAD D), somme plus importante allouée (EHPAD C).</a:t>
            </a:r>
          </a:p>
          <a:p>
            <a:pPr marL="0" indent="0">
              <a:buFontTx/>
              <a:buNone/>
            </a:pPr>
            <a:r>
              <a:rPr lang="fr-FR" dirty="0"/>
              <a:t>De fait ETP réel ne suit pas strictement la part de résidents intégrés au dispositif, variabilité importante (cf. bases)</a:t>
            </a:r>
          </a:p>
          <a:p>
            <a:pPr marL="171450" indent="-171450">
              <a:buFontTx/>
              <a:buChar char="-"/>
            </a:pPr>
            <a:r>
              <a:rPr lang="fr-FR" dirty="0"/>
              <a:t>Des délais de mise en œuvre globalement longs, y compris un établissement contacté qui n’avait toujours pas pu recruter de MP.</a:t>
            </a:r>
          </a:p>
          <a:p>
            <a:pPr marL="171450" indent="-171450">
              <a:buFontTx/>
              <a:buChar char="-"/>
            </a:pPr>
            <a:r>
              <a:rPr lang="fr-FR" dirty="0"/>
              <a:t>Une organisation du temps de travail différente selon les EHPAD</a:t>
            </a:r>
          </a:p>
          <a:p>
            <a:pPr marL="171450" indent="-171450">
              <a:buFontTx/>
              <a:buChar char="-"/>
            </a:pPr>
            <a:endParaRPr lang="fr-FR" dirty="0"/>
          </a:p>
          <a:p>
            <a:pPr marL="0" indent="0">
              <a:buFontTx/>
              <a:buNone/>
            </a:pPr>
            <a:r>
              <a:rPr lang="fr-FR" b="1" dirty="0"/>
              <a:t>3- Du médecin traitant au médecin « embarqué »</a:t>
            </a:r>
          </a:p>
          <a:p>
            <a:pPr marL="171450" indent="-171450">
              <a:buFontTx/>
              <a:buChar char="-"/>
            </a:pPr>
            <a:r>
              <a:rPr lang="fr-FR" dirty="0"/>
              <a:t>Un suivi de certains résidents, avec une marge de manœuvre permise par la forfaitisation = passer plus de temps avec un patient qu’avec un autre</a:t>
            </a:r>
          </a:p>
          <a:p>
            <a:pPr marL="171450" indent="-171450">
              <a:buFontTx/>
              <a:buChar char="-"/>
            </a:pPr>
            <a:r>
              <a:rPr lang="fr-FR" dirty="0"/>
              <a:t>Une activité médicale qui déborde le cadre du suivi: les « urgences pas trop urgentes », les renouvellements d’ordonnances, les conseils aux infirmières</a:t>
            </a:r>
          </a:p>
          <a:p>
            <a:pPr marL="171450" indent="-171450">
              <a:buFontTx/>
              <a:buChar char="-"/>
            </a:pPr>
            <a:r>
              <a:rPr lang="fr-FR" dirty="0"/>
              <a:t>= médecins deviennent « embarqués »</a:t>
            </a:r>
          </a:p>
          <a:p>
            <a:pPr marL="0" indent="0">
              <a:buFontTx/>
              <a:buNone/>
            </a:pPr>
            <a:r>
              <a:rPr lang="fr-FR" dirty="0"/>
              <a:t>	Pour les </a:t>
            </a:r>
            <a:r>
              <a:rPr lang="fr-FR" dirty="0" err="1"/>
              <a:t>méd</a:t>
            </a:r>
            <a:r>
              <a:rPr lang="fr-FR" dirty="0"/>
              <a:t> </a:t>
            </a:r>
            <a:r>
              <a:rPr lang="fr-FR" dirty="0" err="1"/>
              <a:t>co</a:t>
            </a:r>
            <a:r>
              <a:rPr lang="fr-FR" dirty="0"/>
              <a:t>: une officialisation et extension des pratiques qui existaient déjà</a:t>
            </a:r>
          </a:p>
          <a:p>
            <a:pPr marL="0" indent="0">
              <a:buFontTx/>
              <a:buNone/>
            </a:pPr>
            <a:r>
              <a:rPr lang="fr-FR" dirty="0"/>
              <a:t>	Pour les </a:t>
            </a:r>
            <a:r>
              <a:rPr lang="fr-FR" dirty="0" err="1"/>
              <a:t>méd</a:t>
            </a:r>
            <a:r>
              <a:rPr lang="fr-FR" dirty="0"/>
              <a:t> extérieurs, une intégration de fait à l’équipe et l’établissement</a:t>
            </a:r>
          </a:p>
          <a:p>
            <a:pPr marL="171450" indent="-171450">
              <a:buFontTx/>
              <a:buChar char="-"/>
            </a:pPr>
            <a:r>
              <a:rPr lang="fr-FR" dirty="0"/>
              <a:t>Nouvelle fonction de « médecin d’EHPAD » qui brouille les frontières</a:t>
            </a:r>
          </a:p>
          <a:p>
            <a:pPr marL="0" indent="0">
              <a:buFontTx/>
              <a:buNone/>
            </a:pPr>
            <a:r>
              <a:rPr lang="fr-FR" dirty="0"/>
              <a:t>	confusion MT/MP/</a:t>
            </a:r>
            <a:r>
              <a:rPr lang="fr-FR" dirty="0" err="1"/>
              <a:t>méd</a:t>
            </a:r>
            <a:r>
              <a:rPr lang="fr-FR" dirty="0"/>
              <a:t> </a:t>
            </a:r>
            <a:r>
              <a:rPr lang="fr-FR" dirty="0" err="1"/>
              <a:t>co</a:t>
            </a:r>
            <a:endParaRPr lang="fr-FR" dirty="0"/>
          </a:p>
          <a:p>
            <a:pPr marL="0" indent="0">
              <a:buFontTx/>
              <a:buNone/>
            </a:pPr>
            <a:r>
              <a:rPr lang="fr-FR" dirty="0"/>
              <a:t>	séparer ou fusionner les fonctions ? Des avis divergents</a:t>
            </a:r>
          </a:p>
          <a:p>
            <a:pPr marL="0" indent="0">
              <a:buFontTx/>
              <a:buNone/>
            </a:pPr>
            <a:endParaRPr lang="fr-FR" dirty="0"/>
          </a:p>
          <a:p>
            <a:pPr marL="0" indent="0">
              <a:buFontTx/>
              <a:buNone/>
            </a:pPr>
            <a:r>
              <a:rPr lang="fr-FR" b="1" dirty="0"/>
              <a:t>4- La perception de la qualité des soins: un suivi plus global et mieux coordonné</a:t>
            </a:r>
          </a:p>
          <a:p>
            <a:pPr marL="171450" indent="-171450">
              <a:buFontTx/>
              <a:buChar char="-"/>
            </a:pPr>
            <a:r>
              <a:rPr lang="fr-FR" dirty="0"/>
              <a:t>Une présence rassurante</a:t>
            </a:r>
          </a:p>
          <a:p>
            <a:pPr marL="171450" indent="-171450">
              <a:buFontTx/>
              <a:buChar char="-"/>
            </a:pPr>
            <a:r>
              <a:rPr lang="fr-FR" dirty="0"/>
              <a:t>Disponibilité plus importante des MP</a:t>
            </a:r>
          </a:p>
          <a:p>
            <a:pPr marL="171450" indent="-171450">
              <a:buFontTx/>
              <a:buChar char="-"/>
            </a:pPr>
            <a:r>
              <a:rPr lang="fr-FR" dirty="0"/>
              <a:t>Anticipation notamment en termes d’hospitalisation</a:t>
            </a:r>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8</a:t>
            </a:fld>
            <a:endParaRPr lang="fr-FR"/>
          </a:p>
        </p:txBody>
      </p:sp>
    </p:spTree>
    <p:extLst>
      <p:ext uri="{BB962C8B-B14F-4D97-AF65-F5344CB8AC3E}">
        <p14:creationId xmlns:p14="http://schemas.microsoft.com/office/powerpoint/2010/main" val="263939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2- des modalités variées de mise en œuvre</a:t>
            </a:r>
          </a:p>
          <a:p>
            <a:endParaRPr lang="fr-FR" b="1" dirty="0"/>
          </a:p>
          <a:p>
            <a:r>
              <a:rPr lang="fr-FR" b="0" dirty="0"/>
              <a:t>Directeur-</a:t>
            </a:r>
            <a:r>
              <a:rPr lang="fr-FR" b="0" dirty="0" err="1"/>
              <a:t>ices</a:t>
            </a:r>
            <a:r>
              <a:rPr lang="fr-FR" b="0" dirty="0"/>
              <a:t> et médecins </a:t>
            </a:r>
            <a:r>
              <a:rPr lang="fr-FR" b="0" dirty="0" err="1"/>
              <a:t>co</a:t>
            </a:r>
            <a:r>
              <a:rPr lang="fr-FR" b="0" dirty="0"/>
              <a:t> </a:t>
            </a:r>
            <a:r>
              <a:rPr lang="fr-FR" b="0" dirty="0" err="1"/>
              <a:t>interrogé-es</a:t>
            </a:r>
            <a:r>
              <a:rPr lang="fr-FR" b="0" dirty="0"/>
              <a:t> soulignent la difficulté de trouver des médecins traitants, des médecins coordonnateurs mais aussi des médecins à recruter comme prescripteurs: manque de disponibilité des médecins libéraux, rémunération peu incitative.</a:t>
            </a:r>
          </a:p>
          <a:p>
            <a:r>
              <a:rPr lang="fr-FR" b="0" dirty="0"/>
              <a:t>= Dans les bases de données sur l’expérimentation on observe des délais moyens de mise en œuvre long.</a:t>
            </a:r>
          </a:p>
          <a:p>
            <a:r>
              <a:rPr lang="fr-FR" b="0" dirty="0"/>
              <a:t>A amené l’ARS à modifier les conditions de candidature en demandant une lettre d’engagement d’un médecin.</a:t>
            </a:r>
          </a:p>
          <a:p>
            <a:endParaRPr lang="fr-FR" b="0" dirty="0"/>
          </a:p>
          <a:p>
            <a:r>
              <a:rPr lang="fr-FR" b="0" dirty="0"/>
              <a:t>Face à cette situation, EHPAD n’ont pas les mêmes ressources pour recruter:</a:t>
            </a:r>
          </a:p>
          <a:p>
            <a:pPr marL="171450" indent="-171450">
              <a:buFontTx/>
              <a:buChar char="-"/>
            </a:pPr>
            <a:r>
              <a:rPr lang="fr-FR" b="0" dirty="0"/>
              <a:t>Recrutement majoritaire du médecin </a:t>
            </a:r>
            <a:r>
              <a:rPr lang="fr-FR" b="0" dirty="0" err="1"/>
              <a:t>co</a:t>
            </a:r>
            <a:r>
              <a:rPr lang="fr-FR" b="0" dirty="0"/>
              <a:t> s’explique sans doute en partie par la disponibilité des médecins </a:t>
            </a:r>
            <a:r>
              <a:rPr lang="fr-FR" b="0" dirty="0" err="1"/>
              <a:t>co</a:t>
            </a:r>
            <a:r>
              <a:rPr lang="fr-FR" b="0" dirty="0"/>
              <a:t>: déjà </a:t>
            </a:r>
            <a:r>
              <a:rPr lang="fr-FR" b="0" dirty="0" err="1"/>
              <a:t>salarié-es</a:t>
            </a:r>
            <a:r>
              <a:rPr lang="fr-FR" b="0" dirty="0"/>
              <a:t> à temps partiel, </a:t>
            </a:r>
            <a:r>
              <a:rPr lang="fr-FR" b="0" dirty="0" err="1"/>
              <a:t>peutvent</a:t>
            </a:r>
            <a:r>
              <a:rPr lang="fr-FR" b="0" dirty="0"/>
              <a:t> compléter leur temps de travail à l’EHPAD</a:t>
            </a:r>
          </a:p>
          <a:p>
            <a:pPr marL="171450" indent="-171450">
              <a:buFontTx/>
              <a:buChar char="-"/>
            </a:pPr>
            <a:r>
              <a:rPr lang="fr-FR" b="0" dirty="0"/>
              <a:t>Importance du réseau personnel des directeur-</a:t>
            </a:r>
            <a:r>
              <a:rPr lang="fr-FR" b="0" dirty="0" err="1"/>
              <a:t>ices</a:t>
            </a:r>
            <a:r>
              <a:rPr lang="fr-FR" b="0" dirty="0"/>
              <a:t> ou médecins </a:t>
            </a:r>
            <a:r>
              <a:rPr lang="fr-FR" b="0" dirty="0" err="1"/>
              <a:t>co</a:t>
            </a:r>
            <a:r>
              <a:rPr lang="fr-FR" b="0" dirty="0"/>
              <a:t>, parfois des rencontres fortuites.</a:t>
            </a:r>
          </a:p>
          <a:p>
            <a:pPr marL="0" indent="0">
              <a:buFontTx/>
              <a:buNone/>
            </a:pPr>
            <a:r>
              <a:rPr lang="fr-FR" dirty="0"/>
              <a:t>Disparités entre établissements selon les ressources: réseau du médecin </a:t>
            </a:r>
            <a:r>
              <a:rPr lang="fr-FR" dirty="0" err="1"/>
              <a:t>co</a:t>
            </a:r>
            <a:r>
              <a:rPr lang="fr-FR" dirty="0"/>
              <a:t> qui va chercher un confrère retraité (EHPAD B), soutien de l’organisme public gestionnaire (EHPAD D), somme plus importante allouée pour rendre la rémunération plus attractive (EHPAD C).</a:t>
            </a:r>
          </a:p>
          <a:p>
            <a:pPr marL="0" indent="0">
              <a:buFontTx/>
              <a:buNone/>
            </a:pPr>
            <a:endParaRPr lang="fr-FR" dirty="0"/>
          </a:p>
          <a:p>
            <a:pPr marL="0" indent="0">
              <a:buFontTx/>
              <a:buNone/>
            </a:pPr>
            <a:r>
              <a:rPr lang="fr-FR" dirty="0"/>
              <a:t>De fait ETP réel ne suit pas strictement la part de résidents intégrés au dispositif, variabilité importante (cf. bases)</a:t>
            </a:r>
          </a:p>
          <a:p>
            <a:pPr marL="0" indent="0">
              <a:buFontTx/>
              <a:buNone/>
            </a:pPr>
            <a:endParaRPr lang="fr-FR" dirty="0"/>
          </a:p>
          <a:p>
            <a:pPr marL="0" indent="0">
              <a:buFontTx/>
              <a:buNone/>
            </a:pPr>
            <a:r>
              <a:rPr lang="fr-FR" dirty="0"/>
              <a:t>Une organisation du temps de travail différente selon les EHPAD</a:t>
            </a:r>
          </a:p>
          <a:p>
            <a:pPr marL="0" indent="0">
              <a:buFontTx/>
              <a:buNone/>
            </a:pPr>
            <a:r>
              <a:rPr lang="fr-FR" dirty="0"/>
              <a:t>- Un MP qui vient pendant les week-ends / jours fixes en semaine et répartition avec </a:t>
            </a:r>
            <a:r>
              <a:rPr lang="fr-FR" dirty="0" err="1"/>
              <a:t>méd</a:t>
            </a:r>
            <a:r>
              <a:rPr lang="fr-FR" dirty="0"/>
              <a:t> </a:t>
            </a:r>
            <a:r>
              <a:rPr lang="fr-FR" dirty="0" err="1"/>
              <a:t>co</a:t>
            </a:r>
            <a:r>
              <a:rPr lang="fr-FR" dirty="0"/>
              <a:t> pour couvrir au maximum la semaine</a:t>
            </a:r>
          </a:p>
          <a:p>
            <a:pPr marL="0" indent="0">
              <a:buFontTx/>
              <a:buNone/>
            </a:pPr>
            <a:r>
              <a:rPr lang="fr-FR" dirty="0"/>
              <a:t>- </a:t>
            </a:r>
            <a:r>
              <a:rPr lang="fr-FR" dirty="0" err="1"/>
              <a:t>méd</a:t>
            </a:r>
            <a:r>
              <a:rPr lang="fr-FR" dirty="0"/>
              <a:t> </a:t>
            </a:r>
            <a:r>
              <a:rPr lang="fr-FR" dirty="0" err="1"/>
              <a:t>co</a:t>
            </a:r>
            <a:r>
              <a:rPr lang="fr-FR" dirty="0"/>
              <a:t> qui cumule avec MP ce qui fait qu’il est présent tous les jours de la semaine</a:t>
            </a:r>
          </a:p>
          <a:p>
            <a:pPr marL="171450" indent="-171450">
              <a:buFontTx/>
              <a:buChar char="-"/>
            </a:pPr>
            <a:endParaRPr lang="fr-FR" dirty="0"/>
          </a:p>
        </p:txBody>
      </p:sp>
      <p:sp>
        <p:nvSpPr>
          <p:cNvPr id="4" name="Espace réservé du numéro de diapositive 3"/>
          <p:cNvSpPr>
            <a:spLocks noGrp="1"/>
          </p:cNvSpPr>
          <p:nvPr>
            <p:ph type="sldNum" sz="quarter" idx="5"/>
          </p:nvPr>
        </p:nvSpPr>
        <p:spPr/>
        <p:txBody>
          <a:bodyPr/>
          <a:lstStyle/>
          <a:p>
            <a:fld id="{A762559A-C7C2-2946-88FC-A2ADC1911699}" type="slidenum">
              <a:rPr lang="fr-FR" smtClean="0"/>
              <a:t>9</a:t>
            </a:fld>
            <a:endParaRPr lang="fr-FR"/>
          </a:p>
        </p:txBody>
      </p:sp>
    </p:spTree>
    <p:extLst>
      <p:ext uri="{BB962C8B-B14F-4D97-AF65-F5344CB8AC3E}">
        <p14:creationId xmlns:p14="http://schemas.microsoft.com/office/powerpoint/2010/main" val="3498634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4F9B30-244A-424C-A48A-1DD7C32D5EF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F96FDA5-EE97-4A44-AB3D-7B3C123ABA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63944BA-1C26-114D-898A-64FF2F897CA4}"/>
              </a:ext>
            </a:extLst>
          </p:cNvPr>
          <p:cNvSpPr>
            <a:spLocks noGrp="1"/>
          </p:cNvSpPr>
          <p:nvPr>
            <p:ph type="dt" sz="half" idx="10"/>
          </p:nvPr>
        </p:nvSpPr>
        <p:spPr/>
        <p:txBody>
          <a:bodyPr/>
          <a:lstStyle/>
          <a:p>
            <a:fld id="{2D1F78EB-67BA-9946-B16D-291EDC6D252B}" type="datetimeFigureOut">
              <a:rPr lang="fr-FR" smtClean="0"/>
              <a:t>16/06/2021</a:t>
            </a:fld>
            <a:endParaRPr lang="fr-FR"/>
          </a:p>
        </p:txBody>
      </p:sp>
      <p:sp>
        <p:nvSpPr>
          <p:cNvPr id="5" name="Espace réservé du pied de page 4">
            <a:extLst>
              <a:ext uri="{FF2B5EF4-FFF2-40B4-BE49-F238E27FC236}">
                <a16:creationId xmlns:a16="http://schemas.microsoft.com/office/drawing/2014/main" id="{921D9263-6EEA-354C-AC10-A50B5E39B7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A715EAA-3080-CD4D-A2B8-64821E0B5C82}"/>
              </a:ext>
            </a:extLst>
          </p:cNvPr>
          <p:cNvSpPr>
            <a:spLocks noGrp="1"/>
          </p:cNvSpPr>
          <p:nvPr>
            <p:ph type="sldNum" sz="quarter" idx="12"/>
          </p:nvPr>
        </p:nvSpPr>
        <p:spPr/>
        <p:txBody>
          <a:bodyPr/>
          <a:lstStyle/>
          <a:p>
            <a:fld id="{362E20BC-D2D7-E941-A1AB-864D6A5E0EAB}" type="slidenum">
              <a:rPr lang="fr-FR" smtClean="0"/>
              <a:t>‹N°›</a:t>
            </a:fld>
            <a:endParaRPr lang="fr-FR"/>
          </a:p>
        </p:txBody>
      </p:sp>
    </p:spTree>
    <p:extLst>
      <p:ext uri="{BB962C8B-B14F-4D97-AF65-F5344CB8AC3E}">
        <p14:creationId xmlns:p14="http://schemas.microsoft.com/office/powerpoint/2010/main" val="1992743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E878E6-CEF2-1840-84C0-FC162DDE2F0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0E687FF-9DC7-B746-B311-18B8FA86F50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1F4B869-4C13-004D-B895-49389A04A905}"/>
              </a:ext>
            </a:extLst>
          </p:cNvPr>
          <p:cNvSpPr>
            <a:spLocks noGrp="1"/>
          </p:cNvSpPr>
          <p:nvPr>
            <p:ph type="dt" sz="half" idx="10"/>
          </p:nvPr>
        </p:nvSpPr>
        <p:spPr/>
        <p:txBody>
          <a:bodyPr/>
          <a:lstStyle/>
          <a:p>
            <a:fld id="{2D1F78EB-67BA-9946-B16D-291EDC6D252B}" type="datetimeFigureOut">
              <a:rPr lang="fr-FR" smtClean="0"/>
              <a:t>16/06/2021</a:t>
            </a:fld>
            <a:endParaRPr lang="fr-FR"/>
          </a:p>
        </p:txBody>
      </p:sp>
      <p:sp>
        <p:nvSpPr>
          <p:cNvPr id="5" name="Espace réservé du pied de page 4">
            <a:extLst>
              <a:ext uri="{FF2B5EF4-FFF2-40B4-BE49-F238E27FC236}">
                <a16:creationId xmlns:a16="http://schemas.microsoft.com/office/drawing/2014/main" id="{FAC2DA45-85B7-C547-BCE7-F527134938E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D5154E-15BE-1F40-B635-90B26A82FCC5}"/>
              </a:ext>
            </a:extLst>
          </p:cNvPr>
          <p:cNvSpPr>
            <a:spLocks noGrp="1"/>
          </p:cNvSpPr>
          <p:nvPr>
            <p:ph type="sldNum" sz="quarter" idx="12"/>
          </p:nvPr>
        </p:nvSpPr>
        <p:spPr/>
        <p:txBody>
          <a:bodyPr/>
          <a:lstStyle/>
          <a:p>
            <a:fld id="{362E20BC-D2D7-E941-A1AB-864D6A5E0EAB}" type="slidenum">
              <a:rPr lang="fr-FR" smtClean="0"/>
              <a:t>‹N°›</a:t>
            </a:fld>
            <a:endParaRPr lang="fr-FR"/>
          </a:p>
        </p:txBody>
      </p:sp>
    </p:spTree>
    <p:extLst>
      <p:ext uri="{BB962C8B-B14F-4D97-AF65-F5344CB8AC3E}">
        <p14:creationId xmlns:p14="http://schemas.microsoft.com/office/powerpoint/2010/main" val="124651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E96DA47-1E0D-0E49-962F-BA6FE486FB5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D6F370C-1D25-7040-8F45-CC0748F3D2F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FB07A8D-52E4-2344-B24D-04915E8436F0}"/>
              </a:ext>
            </a:extLst>
          </p:cNvPr>
          <p:cNvSpPr>
            <a:spLocks noGrp="1"/>
          </p:cNvSpPr>
          <p:nvPr>
            <p:ph type="dt" sz="half" idx="10"/>
          </p:nvPr>
        </p:nvSpPr>
        <p:spPr/>
        <p:txBody>
          <a:bodyPr/>
          <a:lstStyle/>
          <a:p>
            <a:fld id="{2D1F78EB-67BA-9946-B16D-291EDC6D252B}" type="datetimeFigureOut">
              <a:rPr lang="fr-FR" smtClean="0"/>
              <a:t>16/06/2021</a:t>
            </a:fld>
            <a:endParaRPr lang="fr-FR"/>
          </a:p>
        </p:txBody>
      </p:sp>
      <p:sp>
        <p:nvSpPr>
          <p:cNvPr id="5" name="Espace réservé du pied de page 4">
            <a:extLst>
              <a:ext uri="{FF2B5EF4-FFF2-40B4-BE49-F238E27FC236}">
                <a16:creationId xmlns:a16="http://schemas.microsoft.com/office/drawing/2014/main" id="{668B32C6-C6A7-6648-85C7-B25DC717EF8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5E1F963-3C0E-FD4E-8669-6A9CCA44BECC}"/>
              </a:ext>
            </a:extLst>
          </p:cNvPr>
          <p:cNvSpPr>
            <a:spLocks noGrp="1"/>
          </p:cNvSpPr>
          <p:nvPr>
            <p:ph type="sldNum" sz="quarter" idx="12"/>
          </p:nvPr>
        </p:nvSpPr>
        <p:spPr/>
        <p:txBody>
          <a:bodyPr/>
          <a:lstStyle/>
          <a:p>
            <a:fld id="{362E20BC-D2D7-E941-A1AB-864D6A5E0EAB}" type="slidenum">
              <a:rPr lang="fr-FR" smtClean="0"/>
              <a:t>‹N°›</a:t>
            </a:fld>
            <a:endParaRPr lang="fr-FR"/>
          </a:p>
        </p:txBody>
      </p:sp>
    </p:spTree>
    <p:extLst>
      <p:ext uri="{BB962C8B-B14F-4D97-AF65-F5344CB8AC3E}">
        <p14:creationId xmlns:p14="http://schemas.microsoft.com/office/powerpoint/2010/main" val="2978135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70B9FD-2346-C744-A823-5EA739095D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151DFD4-D760-754E-9B57-35014620992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7CD1565-5BFC-0B49-82F4-A55CE3438FA6}"/>
              </a:ext>
            </a:extLst>
          </p:cNvPr>
          <p:cNvSpPr>
            <a:spLocks noGrp="1"/>
          </p:cNvSpPr>
          <p:nvPr>
            <p:ph type="dt" sz="half" idx="10"/>
          </p:nvPr>
        </p:nvSpPr>
        <p:spPr/>
        <p:txBody>
          <a:bodyPr/>
          <a:lstStyle/>
          <a:p>
            <a:fld id="{2D1F78EB-67BA-9946-B16D-291EDC6D252B}" type="datetimeFigureOut">
              <a:rPr lang="fr-FR" smtClean="0"/>
              <a:t>16/06/2021</a:t>
            </a:fld>
            <a:endParaRPr lang="fr-FR"/>
          </a:p>
        </p:txBody>
      </p:sp>
      <p:sp>
        <p:nvSpPr>
          <p:cNvPr id="5" name="Espace réservé du pied de page 4">
            <a:extLst>
              <a:ext uri="{FF2B5EF4-FFF2-40B4-BE49-F238E27FC236}">
                <a16:creationId xmlns:a16="http://schemas.microsoft.com/office/drawing/2014/main" id="{BBD409E2-4D27-DB4D-A0C4-335B4FD4B19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34D75C2-CAC5-334F-ADB6-0529E3EF6F1B}"/>
              </a:ext>
            </a:extLst>
          </p:cNvPr>
          <p:cNvSpPr>
            <a:spLocks noGrp="1"/>
          </p:cNvSpPr>
          <p:nvPr>
            <p:ph type="sldNum" sz="quarter" idx="12"/>
          </p:nvPr>
        </p:nvSpPr>
        <p:spPr/>
        <p:txBody>
          <a:bodyPr/>
          <a:lstStyle/>
          <a:p>
            <a:fld id="{362E20BC-D2D7-E941-A1AB-864D6A5E0EAB}" type="slidenum">
              <a:rPr lang="fr-FR" smtClean="0"/>
              <a:t>‹N°›</a:t>
            </a:fld>
            <a:endParaRPr lang="fr-FR"/>
          </a:p>
        </p:txBody>
      </p:sp>
    </p:spTree>
    <p:extLst>
      <p:ext uri="{BB962C8B-B14F-4D97-AF65-F5344CB8AC3E}">
        <p14:creationId xmlns:p14="http://schemas.microsoft.com/office/powerpoint/2010/main" val="272044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2DB1AA-0316-974F-BAD7-CA4260E4D3A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75FDB32-64D0-C84E-84C9-DDEE6CA41F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8E80A28-6590-EB4A-ADF8-0A38D54143FB}"/>
              </a:ext>
            </a:extLst>
          </p:cNvPr>
          <p:cNvSpPr>
            <a:spLocks noGrp="1"/>
          </p:cNvSpPr>
          <p:nvPr>
            <p:ph type="dt" sz="half" idx="10"/>
          </p:nvPr>
        </p:nvSpPr>
        <p:spPr/>
        <p:txBody>
          <a:bodyPr/>
          <a:lstStyle/>
          <a:p>
            <a:fld id="{2D1F78EB-67BA-9946-B16D-291EDC6D252B}" type="datetimeFigureOut">
              <a:rPr lang="fr-FR" smtClean="0"/>
              <a:t>16/06/2021</a:t>
            </a:fld>
            <a:endParaRPr lang="fr-FR"/>
          </a:p>
        </p:txBody>
      </p:sp>
      <p:sp>
        <p:nvSpPr>
          <p:cNvPr id="5" name="Espace réservé du pied de page 4">
            <a:extLst>
              <a:ext uri="{FF2B5EF4-FFF2-40B4-BE49-F238E27FC236}">
                <a16:creationId xmlns:a16="http://schemas.microsoft.com/office/drawing/2014/main" id="{0CF90434-26B1-7842-B922-5B7CBE9CE90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52D262D-B0E4-E34B-8769-389AFBF8975D}"/>
              </a:ext>
            </a:extLst>
          </p:cNvPr>
          <p:cNvSpPr>
            <a:spLocks noGrp="1"/>
          </p:cNvSpPr>
          <p:nvPr>
            <p:ph type="sldNum" sz="quarter" idx="12"/>
          </p:nvPr>
        </p:nvSpPr>
        <p:spPr/>
        <p:txBody>
          <a:bodyPr/>
          <a:lstStyle/>
          <a:p>
            <a:fld id="{362E20BC-D2D7-E941-A1AB-864D6A5E0EAB}" type="slidenum">
              <a:rPr lang="fr-FR" smtClean="0"/>
              <a:t>‹N°›</a:t>
            </a:fld>
            <a:endParaRPr lang="fr-FR"/>
          </a:p>
        </p:txBody>
      </p:sp>
    </p:spTree>
    <p:extLst>
      <p:ext uri="{BB962C8B-B14F-4D97-AF65-F5344CB8AC3E}">
        <p14:creationId xmlns:p14="http://schemas.microsoft.com/office/powerpoint/2010/main" val="370815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D55A8B-4272-154B-810B-1359C0874CC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94B6EC4-3B99-3447-ACE9-123ED5C8DBB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1667D68-3BDF-5443-94B1-025CD5647CB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89236B7-B7F2-3F41-BF28-EB70D33D7481}"/>
              </a:ext>
            </a:extLst>
          </p:cNvPr>
          <p:cNvSpPr>
            <a:spLocks noGrp="1"/>
          </p:cNvSpPr>
          <p:nvPr>
            <p:ph type="dt" sz="half" idx="10"/>
          </p:nvPr>
        </p:nvSpPr>
        <p:spPr/>
        <p:txBody>
          <a:bodyPr/>
          <a:lstStyle/>
          <a:p>
            <a:fld id="{2D1F78EB-67BA-9946-B16D-291EDC6D252B}" type="datetimeFigureOut">
              <a:rPr lang="fr-FR" smtClean="0"/>
              <a:t>16/06/2021</a:t>
            </a:fld>
            <a:endParaRPr lang="fr-FR"/>
          </a:p>
        </p:txBody>
      </p:sp>
      <p:sp>
        <p:nvSpPr>
          <p:cNvPr id="6" name="Espace réservé du pied de page 5">
            <a:extLst>
              <a:ext uri="{FF2B5EF4-FFF2-40B4-BE49-F238E27FC236}">
                <a16:creationId xmlns:a16="http://schemas.microsoft.com/office/drawing/2014/main" id="{D8613269-3E79-0948-B4AA-79378714B37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251062B-B35C-4A44-A55D-5EC0C2824206}"/>
              </a:ext>
            </a:extLst>
          </p:cNvPr>
          <p:cNvSpPr>
            <a:spLocks noGrp="1"/>
          </p:cNvSpPr>
          <p:nvPr>
            <p:ph type="sldNum" sz="quarter" idx="12"/>
          </p:nvPr>
        </p:nvSpPr>
        <p:spPr/>
        <p:txBody>
          <a:bodyPr/>
          <a:lstStyle/>
          <a:p>
            <a:fld id="{362E20BC-D2D7-E941-A1AB-864D6A5E0EAB}" type="slidenum">
              <a:rPr lang="fr-FR" smtClean="0"/>
              <a:t>‹N°›</a:t>
            </a:fld>
            <a:endParaRPr lang="fr-FR"/>
          </a:p>
        </p:txBody>
      </p:sp>
    </p:spTree>
    <p:extLst>
      <p:ext uri="{BB962C8B-B14F-4D97-AF65-F5344CB8AC3E}">
        <p14:creationId xmlns:p14="http://schemas.microsoft.com/office/powerpoint/2010/main" val="3867528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1F4788-2152-6044-B12C-3B6543B2CD6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81DA882-208C-B44E-B9C4-2C62C1BC91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28283B2-6D06-7D49-8942-E61EA4F72C2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D2BB946-1845-9A44-A39A-134BDC2031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F993CC7-4F22-CC45-9E07-283D49C5937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302F4C3-401E-7B44-BD88-253041A2DBFD}"/>
              </a:ext>
            </a:extLst>
          </p:cNvPr>
          <p:cNvSpPr>
            <a:spLocks noGrp="1"/>
          </p:cNvSpPr>
          <p:nvPr>
            <p:ph type="dt" sz="half" idx="10"/>
          </p:nvPr>
        </p:nvSpPr>
        <p:spPr/>
        <p:txBody>
          <a:bodyPr/>
          <a:lstStyle/>
          <a:p>
            <a:fld id="{2D1F78EB-67BA-9946-B16D-291EDC6D252B}" type="datetimeFigureOut">
              <a:rPr lang="fr-FR" smtClean="0"/>
              <a:t>16/06/2021</a:t>
            </a:fld>
            <a:endParaRPr lang="fr-FR"/>
          </a:p>
        </p:txBody>
      </p:sp>
      <p:sp>
        <p:nvSpPr>
          <p:cNvPr id="8" name="Espace réservé du pied de page 7">
            <a:extLst>
              <a:ext uri="{FF2B5EF4-FFF2-40B4-BE49-F238E27FC236}">
                <a16:creationId xmlns:a16="http://schemas.microsoft.com/office/drawing/2014/main" id="{E0B6F698-7327-BA40-ADDE-BE2D5E120CB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D36D85C-D293-1E4B-8ED9-D20D73FB5655}"/>
              </a:ext>
            </a:extLst>
          </p:cNvPr>
          <p:cNvSpPr>
            <a:spLocks noGrp="1"/>
          </p:cNvSpPr>
          <p:nvPr>
            <p:ph type="sldNum" sz="quarter" idx="12"/>
          </p:nvPr>
        </p:nvSpPr>
        <p:spPr/>
        <p:txBody>
          <a:bodyPr/>
          <a:lstStyle/>
          <a:p>
            <a:fld id="{362E20BC-D2D7-E941-A1AB-864D6A5E0EAB}" type="slidenum">
              <a:rPr lang="fr-FR" smtClean="0"/>
              <a:t>‹N°›</a:t>
            </a:fld>
            <a:endParaRPr lang="fr-FR"/>
          </a:p>
        </p:txBody>
      </p:sp>
    </p:spTree>
    <p:extLst>
      <p:ext uri="{BB962C8B-B14F-4D97-AF65-F5344CB8AC3E}">
        <p14:creationId xmlns:p14="http://schemas.microsoft.com/office/powerpoint/2010/main" val="63002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70D32E-2974-E84B-B92E-D30E6B9F955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90228D8-6B59-7045-9578-BEE80F1A89A7}"/>
              </a:ext>
            </a:extLst>
          </p:cNvPr>
          <p:cNvSpPr>
            <a:spLocks noGrp="1"/>
          </p:cNvSpPr>
          <p:nvPr>
            <p:ph type="dt" sz="half" idx="10"/>
          </p:nvPr>
        </p:nvSpPr>
        <p:spPr/>
        <p:txBody>
          <a:bodyPr/>
          <a:lstStyle/>
          <a:p>
            <a:fld id="{2D1F78EB-67BA-9946-B16D-291EDC6D252B}" type="datetimeFigureOut">
              <a:rPr lang="fr-FR" smtClean="0"/>
              <a:t>16/06/2021</a:t>
            </a:fld>
            <a:endParaRPr lang="fr-FR"/>
          </a:p>
        </p:txBody>
      </p:sp>
      <p:sp>
        <p:nvSpPr>
          <p:cNvPr id="4" name="Espace réservé du pied de page 3">
            <a:extLst>
              <a:ext uri="{FF2B5EF4-FFF2-40B4-BE49-F238E27FC236}">
                <a16:creationId xmlns:a16="http://schemas.microsoft.com/office/drawing/2014/main" id="{5EE8A7D7-F4FC-BB4D-90A5-3E756A6AA86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2C54413-A01D-3C4C-B599-A35323E8CF5B}"/>
              </a:ext>
            </a:extLst>
          </p:cNvPr>
          <p:cNvSpPr>
            <a:spLocks noGrp="1"/>
          </p:cNvSpPr>
          <p:nvPr>
            <p:ph type="sldNum" sz="quarter" idx="12"/>
          </p:nvPr>
        </p:nvSpPr>
        <p:spPr/>
        <p:txBody>
          <a:bodyPr/>
          <a:lstStyle/>
          <a:p>
            <a:fld id="{362E20BC-D2D7-E941-A1AB-864D6A5E0EAB}" type="slidenum">
              <a:rPr lang="fr-FR" smtClean="0"/>
              <a:t>‹N°›</a:t>
            </a:fld>
            <a:endParaRPr lang="fr-FR"/>
          </a:p>
        </p:txBody>
      </p:sp>
    </p:spTree>
    <p:extLst>
      <p:ext uri="{BB962C8B-B14F-4D97-AF65-F5344CB8AC3E}">
        <p14:creationId xmlns:p14="http://schemas.microsoft.com/office/powerpoint/2010/main" val="399406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57D62EA-1B23-1C40-9024-77BB3663708F}"/>
              </a:ext>
            </a:extLst>
          </p:cNvPr>
          <p:cNvSpPr>
            <a:spLocks noGrp="1"/>
          </p:cNvSpPr>
          <p:nvPr>
            <p:ph type="dt" sz="half" idx="10"/>
          </p:nvPr>
        </p:nvSpPr>
        <p:spPr/>
        <p:txBody>
          <a:bodyPr/>
          <a:lstStyle/>
          <a:p>
            <a:fld id="{2D1F78EB-67BA-9946-B16D-291EDC6D252B}" type="datetimeFigureOut">
              <a:rPr lang="fr-FR" smtClean="0"/>
              <a:t>16/06/2021</a:t>
            </a:fld>
            <a:endParaRPr lang="fr-FR"/>
          </a:p>
        </p:txBody>
      </p:sp>
      <p:sp>
        <p:nvSpPr>
          <p:cNvPr id="3" name="Espace réservé du pied de page 2">
            <a:extLst>
              <a:ext uri="{FF2B5EF4-FFF2-40B4-BE49-F238E27FC236}">
                <a16:creationId xmlns:a16="http://schemas.microsoft.com/office/drawing/2014/main" id="{2891C51E-C0F2-B846-9E95-75AA7551D31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44A601F-28C4-0246-8828-31BD532DFA3E}"/>
              </a:ext>
            </a:extLst>
          </p:cNvPr>
          <p:cNvSpPr>
            <a:spLocks noGrp="1"/>
          </p:cNvSpPr>
          <p:nvPr>
            <p:ph type="sldNum" sz="quarter" idx="12"/>
          </p:nvPr>
        </p:nvSpPr>
        <p:spPr/>
        <p:txBody>
          <a:bodyPr/>
          <a:lstStyle/>
          <a:p>
            <a:fld id="{362E20BC-D2D7-E941-A1AB-864D6A5E0EAB}" type="slidenum">
              <a:rPr lang="fr-FR" smtClean="0"/>
              <a:t>‹N°›</a:t>
            </a:fld>
            <a:endParaRPr lang="fr-FR"/>
          </a:p>
        </p:txBody>
      </p:sp>
    </p:spTree>
    <p:extLst>
      <p:ext uri="{BB962C8B-B14F-4D97-AF65-F5344CB8AC3E}">
        <p14:creationId xmlns:p14="http://schemas.microsoft.com/office/powerpoint/2010/main" val="1364620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C5C0EE-DB52-AF4A-ACB7-A7FD40DD856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9F55C51-E33A-C143-8A98-A775C62E8B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F2F579D-A697-4D4E-B3F3-BCFCE12A7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3C0A412-2540-FF4A-B529-AF67A26EBA1E}"/>
              </a:ext>
            </a:extLst>
          </p:cNvPr>
          <p:cNvSpPr>
            <a:spLocks noGrp="1"/>
          </p:cNvSpPr>
          <p:nvPr>
            <p:ph type="dt" sz="half" idx="10"/>
          </p:nvPr>
        </p:nvSpPr>
        <p:spPr/>
        <p:txBody>
          <a:bodyPr/>
          <a:lstStyle/>
          <a:p>
            <a:fld id="{2D1F78EB-67BA-9946-B16D-291EDC6D252B}" type="datetimeFigureOut">
              <a:rPr lang="fr-FR" smtClean="0"/>
              <a:t>16/06/2021</a:t>
            </a:fld>
            <a:endParaRPr lang="fr-FR"/>
          </a:p>
        </p:txBody>
      </p:sp>
      <p:sp>
        <p:nvSpPr>
          <p:cNvPr id="6" name="Espace réservé du pied de page 5">
            <a:extLst>
              <a:ext uri="{FF2B5EF4-FFF2-40B4-BE49-F238E27FC236}">
                <a16:creationId xmlns:a16="http://schemas.microsoft.com/office/drawing/2014/main" id="{DDF2C8EB-D615-5F45-84D8-FB06E2520AE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D330C0E-BAC7-A340-81E4-E568F2837862}"/>
              </a:ext>
            </a:extLst>
          </p:cNvPr>
          <p:cNvSpPr>
            <a:spLocks noGrp="1"/>
          </p:cNvSpPr>
          <p:nvPr>
            <p:ph type="sldNum" sz="quarter" idx="12"/>
          </p:nvPr>
        </p:nvSpPr>
        <p:spPr/>
        <p:txBody>
          <a:bodyPr/>
          <a:lstStyle/>
          <a:p>
            <a:fld id="{362E20BC-D2D7-E941-A1AB-864D6A5E0EAB}" type="slidenum">
              <a:rPr lang="fr-FR" smtClean="0"/>
              <a:t>‹N°›</a:t>
            </a:fld>
            <a:endParaRPr lang="fr-FR"/>
          </a:p>
        </p:txBody>
      </p:sp>
    </p:spTree>
    <p:extLst>
      <p:ext uri="{BB962C8B-B14F-4D97-AF65-F5344CB8AC3E}">
        <p14:creationId xmlns:p14="http://schemas.microsoft.com/office/powerpoint/2010/main" val="17184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DC2968-7863-0E4F-976C-EAAA2AE39EE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DC6F8F8-88EC-A340-87F2-FC39D47B8E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5CC390F-C3E5-5F48-A059-C128A8BDF2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1611C0C-D950-894B-99AD-1028B65AFEDC}"/>
              </a:ext>
            </a:extLst>
          </p:cNvPr>
          <p:cNvSpPr>
            <a:spLocks noGrp="1"/>
          </p:cNvSpPr>
          <p:nvPr>
            <p:ph type="dt" sz="half" idx="10"/>
          </p:nvPr>
        </p:nvSpPr>
        <p:spPr/>
        <p:txBody>
          <a:bodyPr/>
          <a:lstStyle/>
          <a:p>
            <a:fld id="{2D1F78EB-67BA-9946-B16D-291EDC6D252B}" type="datetimeFigureOut">
              <a:rPr lang="fr-FR" smtClean="0"/>
              <a:t>16/06/2021</a:t>
            </a:fld>
            <a:endParaRPr lang="fr-FR"/>
          </a:p>
        </p:txBody>
      </p:sp>
      <p:sp>
        <p:nvSpPr>
          <p:cNvPr id="6" name="Espace réservé du pied de page 5">
            <a:extLst>
              <a:ext uri="{FF2B5EF4-FFF2-40B4-BE49-F238E27FC236}">
                <a16:creationId xmlns:a16="http://schemas.microsoft.com/office/drawing/2014/main" id="{10D2FF2F-6294-B041-BCB7-599B61E8E75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A4C0A5A-F3D6-BD4B-91BA-09FFC1ACB0C7}"/>
              </a:ext>
            </a:extLst>
          </p:cNvPr>
          <p:cNvSpPr>
            <a:spLocks noGrp="1"/>
          </p:cNvSpPr>
          <p:nvPr>
            <p:ph type="sldNum" sz="quarter" idx="12"/>
          </p:nvPr>
        </p:nvSpPr>
        <p:spPr/>
        <p:txBody>
          <a:bodyPr/>
          <a:lstStyle/>
          <a:p>
            <a:fld id="{362E20BC-D2D7-E941-A1AB-864D6A5E0EAB}" type="slidenum">
              <a:rPr lang="fr-FR" smtClean="0"/>
              <a:t>‹N°›</a:t>
            </a:fld>
            <a:endParaRPr lang="fr-FR"/>
          </a:p>
        </p:txBody>
      </p:sp>
    </p:spTree>
    <p:extLst>
      <p:ext uri="{BB962C8B-B14F-4D97-AF65-F5344CB8AC3E}">
        <p14:creationId xmlns:p14="http://schemas.microsoft.com/office/powerpoint/2010/main" val="3804593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C87B33B-E2DF-E54E-BEE9-040A5F56FF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07ACAB5-F06F-3E4A-B64D-657D690B4E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4E34734-CE7C-4F4D-82E8-993959D38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F78EB-67BA-9946-B16D-291EDC6D252B}" type="datetimeFigureOut">
              <a:rPr lang="fr-FR" smtClean="0"/>
              <a:t>16/06/2021</a:t>
            </a:fld>
            <a:endParaRPr lang="fr-FR"/>
          </a:p>
        </p:txBody>
      </p:sp>
      <p:sp>
        <p:nvSpPr>
          <p:cNvPr id="5" name="Espace réservé du pied de page 4">
            <a:extLst>
              <a:ext uri="{FF2B5EF4-FFF2-40B4-BE49-F238E27FC236}">
                <a16:creationId xmlns:a16="http://schemas.microsoft.com/office/drawing/2014/main" id="{D43224D8-CA44-BE41-88A6-88788EB3A3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80DA9A7-CED6-154C-B3B7-56C0F9503A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E20BC-D2D7-E941-A1AB-864D6A5E0EAB}" type="slidenum">
              <a:rPr lang="fr-FR" smtClean="0"/>
              <a:t>‹N°›</a:t>
            </a:fld>
            <a:endParaRPr lang="fr-FR"/>
          </a:p>
        </p:txBody>
      </p:sp>
    </p:spTree>
    <p:extLst>
      <p:ext uri="{BB962C8B-B14F-4D97-AF65-F5344CB8AC3E}">
        <p14:creationId xmlns:p14="http://schemas.microsoft.com/office/powerpoint/2010/main" val="1209289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41857E-4896-A642-8B72-FAC4BD61B183}"/>
              </a:ext>
            </a:extLst>
          </p:cNvPr>
          <p:cNvSpPr>
            <a:spLocks noGrp="1"/>
          </p:cNvSpPr>
          <p:nvPr>
            <p:ph type="ctrTitle"/>
          </p:nvPr>
        </p:nvSpPr>
        <p:spPr>
          <a:xfrm>
            <a:off x="-179295" y="1057838"/>
            <a:ext cx="12711953" cy="2653553"/>
          </a:xfrm>
          <a:noFill/>
          <a:ln w="28575">
            <a:solidFill>
              <a:srgbClr val="C00000"/>
            </a:solidFill>
          </a:ln>
        </p:spPr>
        <p:txBody>
          <a:bodyPr anchor="ctr" anchorCtr="1">
            <a:normAutofit/>
          </a:bodyPr>
          <a:lstStyle/>
          <a:p>
            <a:r>
              <a:rPr lang="fr-FR" sz="4400" dirty="0">
                <a:solidFill>
                  <a:srgbClr val="C00000"/>
                </a:solidFill>
                <a:latin typeface="+mn-lt"/>
              </a:rPr>
              <a:t>Étude pluridisciplinaire sur le dispositif </a:t>
            </a:r>
            <a:br>
              <a:rPr lang="fr-FR" sz="4400" dirty="0">
                <a:solidFill>
                  <a:srgbClr val="C00000"/>
                </a:solidFill>
                <a:latin typeface="+mn-lt"/>
              </a:rPr>
            </a:br>
            <a:r>
              <a:rPr lang="fr-FR" sz="4400" dirty="0">
                <a:solidFill>
                  <a:srgbClr val="C00000"/>
                </a:solidFill>
                <a:latin typeface="+mn-lt"/>
              </a:rPr>
              <a:t>« soutien à la prescription en EHPAD »: </a:t>
            </a:r>
            <a:br>
              <a:rPr lang="fr-FR" sz="4400" dirty="0">
                <a:solidFill>
                  <a:srgbClr val="C00000"/>
                </a:solidFill>
                <a:latin typeface="+mn-lt"/>
              </a:rPr>
            </a:br>
            <a:r>
              <a:rPr lang="fr-FR" sz="4400" dirty="0">
                <a:solidFill>
                  <a:srgbClr val="C00000"/>
                </a:solidFill>
                <a:latin typeface="+mn-lt"/>
              </a:rPr>
              <a:t>premiers résultats</a:t>
            </a:r>
            <a:endParaRPr lang="fr-FR" sz="4400" b="1" dirty="0">
              <a:solidFill>
                <a:srgbClr val="C00000"/>
              </a:solidFill>
              <a:latin typeface="+mn-lt"/>
            </a:endParaRPr>
          </a:p>
        </p:txBody>
      </p:sp>
      <p:sp>
        <p:nvSpPr>
          <p:cNvPr id="3" name="Sous-titre 2">
            <a:extLst>
              <a:ext uri="{FF2B5EF4-FFF2-40B4-BE49-F238E27FC236}">
                <a16:creationId xmlns:a16="http://schemas.microsoft.com/office/drawing/2014/main" id="{D2E0DF51-A9D7-DA4C-A3D9-8BAAD0E80EB7}"/>
              </a:ext>
            </a:extLst>
          </p:cNvPr>
          <p:cNvSpPr>
            <a:spLocks noGrp="1"/>
          </p:cNvSpPr>
          <p:nvPr>
            <p:ph type="subTitle" idx="1"/>
          </p:nvPr>
        </p:nvSpPr>
        <p:spPr>
          <a:xfrm>
            <a:off x="5118099" y="4224332"/>
            <a:ext cx="6536019" cy="2122680"/>
          </a:xfrm>
        </p:spPr>
        <p:txBody>
          <a:bodyPr>
            <a:normAutofit lnSpcReduction="10000"/>
          </a:bodyPr>
          <a:lstStyle/>
          <a:p>
            <a:pPr algn="l"/>
            <a:r>
              <a:rPr lang="fr-FR" sz="3000" b="1" dirty="0"/>
              <a:t>Isabelle Barbet   </a:t>
            </a:r>
            <a:r>
              <a:rPr lang="fr-FR" sz="3000" dirty="0"/>
              <a:t>Cédric - </a:t>
            </a:r>
            <a:r>
              <a:rPr lang="fr-FR" sz="3000" dirty="0" err="1"/>
              <a:t>Cnam</a:t>
            </a:r>
            <a:br>
              <a:rPr lang="fr-FR" sz="3000" dirty="0"/>
            </a:br>
            <a:r>
              <a:rPr lang="fr-FR" sz="3000" b="1" dirty="0"/>
              <a:t>Elsa Boulet  </a:t>
            </a:r>
            <a:r>
              <a:rPr lang="fr-FR" sz="3000" dirty="0" err="1"/>
              <a:t>Lirsa</a:t>
            </a:r>
            <a:r>
              <a:rPr lang="fr-FR" sz="3000" dirty="0"/>
              <a:t> &amp; CEET - </a:t>
            </a:r>
            <a:r>
              <a:rPr lang="fr-FR" sz="3000" dirty="0" err="1"/>
              <a:t>Cnam</a:t>
            </a:r>
            <a:br>
              <a:rPr lang="fr-FR" sz="3000" dirty="0"/>
            </a:br>
            <a:r>
              <a:rPr lang="fr-FR" sz="3000" b="1" dirty="0"/>
              <a:t>Laurence Hartmann  </a:t>
            </a:r>
            <a:r>
              <a:rPr lang="fr-FR" sz="3000" dirty="0" err="1"/>
              <a:t>Lirsa</a:t>
            </a:r>
            <a:r>
              <a:rPr lang="fr-FR" sz="3000" dirty="0"/>
              <a:t> - </a:t>
            </a:r>
            <a:r>
              <a:rPr lang="fr-FR" sz="3000" dirty="0" err="1"/>
              <a:t>Cnam</a:t>
            </a:r>
            <a:br>
              <a:rPr lang="fr-FR" sz="3000" dirty="0"/>
            </a:br>
            <a:r>
              <a:rPr lang="fr-FR" sz="3000" b="1" dirty="0"/>
              <a:t>Mathieu </a:t>
            </a:r>
            <a:r>
              <a:rPr lang="fr-FR" sz="3000" b="1" dirty="0" err="1"/>
              <a:t>Narcy</a:t>
            </a:r>
            <a:r>
              <a:rPr lang="fr-FR" sz="3000" b="1" dirty="0"/>
              <a:t>  </a:t>
            </a:r>
            <a:r>
              <a:rPr lang="fr-FR" sz="3000" dirty="0" err="1"/>
              <a:t>Lirsa</a:t>
            </a:r>
            <a:r>
              <a:rPr lang="fr-FR" sz="3000" dirty="0"/>
              <a:t> &amp; CEET – </a:t>
            </a:r>
            <a:r>
              <a:rPr lang="fr-FR" sz="3000" dirty="0" err="1"/>
              <a:t>Cnam</a:t>
            </a:r>
            <a:endParaRPr lang="fr-FR" sz="3000" dirty="0"/>
          </a:p>
          <a:p>
            <a:pPr algn="l"/>
            <a:r>
              <a:rPr lang="fr-FR" sz="2600" dirty="0"/>
              <a:t>contact: </a:t>
            </a:r>
            <a:r>
              <a:rPr lang="fr-FR" sz="2600" dirty="0" err="1">
                <a:solidFill>
                  <a:srgbClr val="C00000"/>
                </a:solidFill>
              </a:rPr>
              <a:t>elsa.boulet@lecnam.net</a:t>
            </a:r>
            <a:endParaRPr lang="fr-FR" sz="2600" dirty="0">
              <a:solidFill>
                <a:srgbClr val="C00000"/>
              </a:solidFill>
            </a:endParaRPr>
          </a:p>
          <a:p>
            <a:pPr algn="l"/>
            <a:endParaRPr lang="fr-FR" dirty="0"/>
          </a:p>
        </p:txBody>
      </p:sp>
      <p:pic>
        <p:nvPicPr>
          <p:cNvPr id="9" name="Image 8">
            <a:extLst>
              <a:ext uri="{FF2B5EF4-FFF2-40B4-BE49-F238E27FC236}">
                <a16:creationId xmlns:a16="http://schemas.microsoft.com/office/drawing/2014/main" id="{650DEF2E-E201-2D4B-9461-CAA94CA3D88D}"/>
              </a:ext>
            </a:extLst>
          </p:cNvPr>
          <p:cNvPicPr>
            <a:picLocks noChangeAspect="1"/>
          </p:cNvPicPr>
          <p:nvPr/>
        </p:nvPicPr>
        <p:blipFill rotWithShape="1">
          <a:blip r:embed="rId3"/>
          <a:srcRect l="1" t="1" r="-690" b="50748"/>
          <a:stretch/>
        </p:blipFill>
        <p:spPr>
          <a:xfrm>
            <a:off x="2110702" y="4611132"/>
            <a:ext cx="2740698" cy="529986"/>
          </a:xfrm>
          <a:prstGeom prst="rect">
            <a:avLst/>
          </a:prstGeom>
        </p:spPr>
      </p:pic>
    </p:spTree>
    <p:extLst>
      <p:ext uri="{BB962C8B-B14F-4D97-AF65-F5344CB8AC3E}">
        <p14:creationId xmlns:p14="http://schemas.microsoft.com/office/powerpoint/2010/main" val="4162174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2.2 Du médecin traitant au médecin « embarqué »</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680484" y="1169581"/>
            <a:ext cx="10673316" cy="5303408"/>
          </a:xfrm>
        </p:spPr>
        <p:txBody>
          <a:bodyPr>
            <a:normAutofit fontScale="92500" lnSpcReduction="10000"/>
          </a:bodyPr>
          <a:lstStyle/>
          <a:p>
            <a:pPr marL="0" indent="0">
              <a:buNone/>
            </a:pPr>
            <a:endParaRPr lang="fr-FR" dirty="0"/>
          </a:p>
          <a:p>
            <a:pPr>
              <a:buFont typeface="Wingdings" pitchFamily="2" charset="2"/>
              <a:buChar char="§"/>
            </a:pPr>
            <a:r>
              <a:rPr lang="fr-FR" sz="3000" dirty="0"/>
              <a:t>Le salariat permet une souplesse temporelle:</a:t>
            </a:r>
          </a:p>
          <a:p>
            <a:pPr>
              <a:buFont typeface="Wingdings" pitchFamily="2" charset="2"/>
              <a:buChar char="§"/>
            </a:pPr>
            <a:endParaRPr lang="fr-FR" dirty="0"/>
          </a:p>
          <a:p>
            <a:pPr marL="457200" lvl="1" indent="0" algn="ctr">
              <a:buNone/>
            </a:pPr>
            <a:r>
              <a:rPr lang="fr-FR" sz="3000" dirty="0">
                <a:solidFill>
                  <a:schemeClr val="tx1">
                    <a:lumMod val="85000"/>
                    <a:lumOff val="15000"/>
                  </a:schemeClr>
                </a:solidFill>
                <a:latin typeface="+mj-lt"/>
              </a:rPr>
              <a:t>« Médecin coordonnateur - On n’est pas sur quelque chose de pseudo-égalitaire si des personnes ont besoin de peu de temps et d’autres de beaucoup plus. […] Souvent ce qui pose problème c’est quand on doit surveiller la personne, la revoir dans la journée ou le lendemain. Ça c’est incompatible avec la médecine libérale. »</a:t>
            </a:r>
          </a:p>
          <a:p>
            <a:pPr marL="457200" lvl="1" indent="0" algn="ctr">
              <a:buNone/>
            </a:pPr>
            <a:endParaRPr lang="fr-FR" sz="3000" dirty="0">
              <a:solidFill>
                <a:schemeClr val="tx1">
                  <a:lumMod val="85000"/>
                  <a:lumOff val="15000"/>
                </a:schemeClr>
              </a:solidFill>
              <a:latin typeface="+mj-lt"/>
            </a:endParaRPr>
          </a:p>
          <a:p>
            <a:pPr marL="0" indent="0" algn="ctr">
              <a:buNone/>
            </a:pPr>
            <a:r>
              <a:rPr lang="fr-FR" sz="3000" dirty="0">
                <a:solidFill>
                  <a:schemeClr val="tx1">
                    <a:lumMod val="85000"/>
                    <a:lumOff val="15000"/>
                  </a:schemeClr>
                </a:solidFill>
                <a:latin typeface="+mj-lt"/>
              </a:rPr>
              <a:t>« Directrice - Il gère son temps comme il a besoin, il y a des moments où on va avoir besoin de beaucoup de coordination, des moments où on a besoin de beaucoup de prescription, donc on n’est pas fermé, c’est en fonction des besoins. »</a:t>
            </a:r>
          </a:p>
        </p:txBody>
      </p:sp>
    </p:spTree>
    <p:extLst>
      <p:ext uri="{BB962C8B-B14F-4D97-AF65-F5344CB8AC3E}">
        <p14:creationId xmlns:p14="http://schemas.microsoft.com/office/powerpoint/2010/main" val="3471348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2.2 Du médecin traitant au médecin « embarqué »</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680484" y="1169581"/>
            <a:ext cx="10673316" cy="5007381"/>
          </a:xfrm>
        </p:spPr>
        <p:txBody>
          <a:bodyPr>
            <a:normAutofit/>
          </a:bodyPr>
          <a:lstStyle/>
          <a:p>
            <a:pPr marL="0" indent="0">
              <a:buNone/>
            </a:pPr>
            <a:endParaRPr lang="fr-FR" dirty="0"/>
          </a:p>
          <a:p>
            <a:pPr>
              <a:buFont typeface="Wingdings" pitchFamily="2" charset="2"/>
              <a:buChar char="§"/>
            </a:pPr>
            <a:r>
              <a:rPr lang="fr-FR" sz="3000" dirty="0"/>
              <a:t>Une activité qui déborde du cadre de la consultation de suivi:</a:t>
            </a:r>
          </a:p>
          <a:p>
            <a:pPr>
              <a:buFont typeface="Wingdings" pitchFamily="2" charset="2"/>
              <a:buChar char="§"/>
            </a:pPr>
            <a:endParaRPr lang="fr-FR" dirty="0"/>
          </a:p>
          <a:p>
            <a:pPr marL="0" indent="0" algn="ctr" fontAlgn="base">
              <a:buNone/>
            </a:pPr>
            <a:r>
              <a:rPr lang="fr-FR" sz="2800" dirty="0">
                <a:solidFill>
                  <a:schemeClr val="tx1">
                    <a:lumMod val="85000"/>
                    <a:lumOff val="15000"/>
                  </a:schemeClr>
                </a:solidFill>
                <a:latin typeface="+mj-lt"/>
              </a:rPr>
              <a:t>« </a:t>
            </a:r>
            <a:r>
              <a:rPr lang="fr-FR" sz="3000" dirty="0">
                <a:solidFill>
                  <a:schemeClr val="tx1">
                    <a:lumMod val="85000"/>
                    <a:lumOff val="15000"/>
                  </a:schemeClr>
                </a:solidFill>
                <a:latin typeface="+mj-lt"/>
              </a:rPr>
              <a:t>Enquêtrice – Vous les appelez aussi pour d’autres résidents, pas que leurs patients ? </a:t>
            </a:r>
          </a:p>
          <a:p>
            <a:pPr marL="0" indent="0" algn="ctr" fontAlgn="base">
              <a:buNone/>
            </a:pPr>
            <a:r>
              <a:rPr lang="fr-FR" sz="3000" dirty="0">
                <a:solidFill>
                  <a:schemeClr val="tx1">
                    <a:lumMod val="85000"/>
                    <a:lumOff val="15000"/>
                  </a:schemeClr>
                </a:solidFill>
                <a:latin typeface="+mj-lt"/>
              </a:rPr>
              <a:t>Infirmière 1 – Oui. Ils sont tout le temps disponibles, aussi bien physiquement que par téléphone.  </a:t>
            </a:r>
          </a:p>
          <a:p>
            <a:pPr marL="0" indent="0" algn="ctr" fontAlgn="base">
              <a:buNone/>
            </a:pPr>
            <a:r>
              <a:rPr lang="fr-FR" sz="3000" dirty="0">
                <a:solidFill>
                  <a:schemeClr val="tx1">
                    <a:lumMod val="85000"/>
                    <a:lumOff val="15000"/>
                  </a:schemeClr>
                </a:solidFill>
                <a:latin typeface="+mj-lt"/>
              </a:rPr>
              <a:t>Infirmière 2 – Ou pour un décès, s’il y a un décès le week-end ils se déplacent et ils font le certificat.»</a:t>
            </a:r>
          </a:p>
          <a:p>
            <a:pPr marL="457200" lvl="1" indent="0" algn="ctr">
              <a:buNone/>
            </a:pPr>
            <a:endParaRPr lang="fr-FR" dirty="0"/>
          </a:p>
        </p:txBody>
      </p:sp>
    </p:spTree>
    <p:extLst>
      <p:ext uri="{BB962C8B-B14F-4D97-AF65-F5344CB8AC3E}">
        <p14:creationId xmlns:p14="http://schemas.microsoft.com/office/powerpoint/2010/main" val="2443272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2.3 Un suivi plus global et mieux coordonné</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680484" y="1434275"/>
            <a:ext cx="10673316" cy="5007381"/>
          </a:xfrm>
        </p:spPr>
        <p:txBody>
          <a:bodyPr>
            <a:noAutofit/>
          </a:bodyPr>
          <a:lstStyle/>
          <a:p>
            <a:pPr>
              <a:buFont typeface="Wingdings" pitchFamily="2" charset="2"/>
              <a:buChar char="§"/>
            </a:pPr>
            <a:r>
              <a:rPr lang="fr-FR" dirty="0"/>
              <a:t>Une </a:t>
            </a:r>
            <a:r>
              <a:rPr lang="fr-FR"/>
              <a:t>présence rassurante</a:t>
            </a:r>
            <a:endParaRPr lang="fr-FR" dirty="0"/>
          </a:p>
          <a:p>
            <a:pPr>
              <a:buFont typeface="Wingdings" pitchFamily="2" charset="2"/>
              <a:buChar char="§"/>
            </a:pPr>
            <a:endParaRPr lang="fr-FR" dirty="0"/>
          </a:p>
          <a:p>
            <a:pPr marL="0" indent="0" algn="ctr">
              <a:buNone/>
            </a:pPr>
            <a:r>
              <a:rPr lang="fr-FR" dirty="0">
                <a:solidFill>
                  <a:schemeClr val="tx1">
                    <a:lumMod val="85000"/>
                    <a:lumOff val="15000"/>
                  </a:schemeClr>
                </a:solidFill>
                <a:latin typeface="+mj-lt"/>
              </a:rPr>
              <a:t>« Infirmière – Ça rassure les résidents déjà, nous aussi ça nous rassure. Les cas d’urgences sont gérés immédiatement, pour les renouvellements d’ordonnance on n’a pas à attendre. Auprès des résidents ça se ressent, [les médecins] peuvent donner un avis par rapport à leurs plaintes, à leurs doutes. »</a:t>
            </a:r>
          </a:p>
          <a:p>
            <a:pPr marL="0" indent="0">
              <a:buNone/>
            </a:pPr>
            <a:endParaRPr lang="fr-FR" dirty="0"/>
          </a:p>
        </p:txBody>
      </p:sp>
    </p:spTree>
    <p:extLst>
      <p:ext uri="{BB962C8B-B14F-4D97-AF65-F5344CB8AC3E}">
        <p14:creationId xmlns:p14="http://schemas.microsoft.com/office/powerpoint/2010/main" val="2825526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2.3 Un suivi plus global et mieux coordonné</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680484" y="1265833"/>
            <a:ext cx="10673316" cy="5007381"/>
          </a:xfrm>
        </p:spPr>
        <p:txBody>
          <a:bodyPr>
            <a:noAutofit/>
          </a:bodyPr>
          <a:lstStyle/>
          <a:p>
            <a:pPr>
              <a:buFont typeface="Wingdings" pitchFamily="2" charset="2"/>
              <a:buChar char="§"/>
            </a:pPr>
            <a:r>
              <a:rPr lang="fr-FR" dirty="0"/>
              <a:t>Un évitement du recours aux urgences et une programmation des hospitalisations</a:t>
            </a:r>
          </a:p>
          <a:p>
            <a:pPr>
              <a:buFont typeface="Wingdings" pitchFamily="2" charset="2"/>
              <a:buChar char="§"/>
            </a:pPr>
            <a:endParaRPr lang="fr-FR" dirty="0"/>
          </a:p>
          <a:p>
            <a:pPr marL="0" indent="0" algn="ctr">
              <a:buNone/>
            </a:pPr>
            <a:r>
              <a:rPr lang="fr-FR" dirty="0">
                <a:solidFill>
                  <a:schemeClr val="tx1">
                    <a:lumMod val="85000"/>
                    <a:lumOff val="15000"/>
                  </a:schemeClr>
                </a:solidFill>
                <a:latin typeface="+mj-lt"/>
              </a:rPr>
              <a:t>« Infirmière - Dès que quelque chose dans leur état est modifié, c’est changé tout de suite. Par exemple la semaine dernière on a vu que Mme X son potassium avait baissé, j’ai appelé le médecin il m’a dit “je te fais l’ordonnance d’arrêt, on arrête le </a:t>
            </a:r>
            <a:r>
              <a:rPr lang="fr-FR" dirty="0" err="1">
                <a:solidFill>
                  <a:schemeClr val="tx1">
                    <a:lumMod val="85000"/>
                    <a:lumOff val="15000"/>
                  </a:schemeClr>
                </a:solidFill>
                <a:latin typeface="+mj-lt"/>
              </a:rPr>
              <a:t>Lazilix</a:t>
            </a:r>
            <a:r>
              <a:rPr lang="fr-FR" dirty="0">
                <a:solidFill>
                  <a:schemeClr val="tx1">
                    <a:lumMod val="85000"/>
                    <a:lumOff val="15000"/>
                  </a:schemeClr>
                </a:solidFill>
                <a:latin typeface="+mj-lt"/>
              </a:rPr>
              <a:t> tout de suite”. On a fait le bilan le matin, je reçois les résultats, j’appelle le médecin, j’ai eu des consignes tout de suite, je l’ai perfusée tout de suite. »</a:t>
            </a:r>
          </a:p>
        </p:txBody>
      </p:sp>
    </p:spTree>
    <p:extLst>
      <p:ext uri="{BB962C8B-B14F-4D97-AF65-F5344CB8AC3E}">
        <p14:creationId xmlns:p14="http://schemas.microsoft.com/office/powerpoint/2010/main" val="1940938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2.3 Un suivi plus global et mieux coordonné</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680484" y="904888"/>
            <a:ext cx="10673316" cy="5007381"/>
          </a:xfrm>
        </p:spPr>
        <p:txBody>
          <a:bodyPr>
            <a:noAutofit/>
          </a:bodyPr>
          <a:lstStyle/>
          <a:p>
            <a:pPr>
              <a:buFont typeface="Wingdings" pitchFamily="2" charset="2"/>
              <a:buChar char="§"/>
            </a:pPr>
            <a:r>
              <a:rPr lang="fr-FR" dirty="0"/>
              <a:t>Prise en charge des troubles psy et cognitifs, de la douleur et accompagnement des fins de vie</a:t>
            </a:r>
          </a:p>
          <a:p>
            <a:pPr algn="ctr">
              <a:buFont typeface="Wingdings" pitchFamily="2" charset="2"/>
              <a:buChar char="§"/>
            </a:pPr>
            <a:endParaRPr lang="fr-FR" dirty="0">
              <a:solidFill>
                <a:schemeClr val="tx1">
                  <a:lumMod val="95000"/>
                  <a:lumOff val="5000"/>
                </a:schemeClr>
              </a:solidFill>
              <a:latin typeface="+mj-lt"/>
            </a:endParaRPr>
          </a:p>
          <a:p>
            <a:pPr marL="0" indent="0" algn="ctr">
              <a:buNone/>
            </a:pPr>
            <a:r>
              <a:rPr lang="fr-FR" dirty="0">
                <a:solidFill>
                  <a:schemeClr val="tx1">
                    <a:lumMod val="95000"/>
                    <a:lumOff val="5000"/>
                  </a:schemeClr>
                </a:solidFill>
                <a:latin typeface="+mj-lt"/>
              </a:rPr>
              <a:t>« Enquêtrice – Donc les médecin de ville prescrivent moins facilement des neuroleptiques ?</a:t>
            </a:r>
          </a:p>
          <a:p>
            <a:pPr marL="0" indent="0" algn="ctr">
              <a:buNone/>
            </a:pPr>
            <a:r>
              <a:rPr lang="fr-FR" dirty="0">
                <a:solidFill>
                  <a:schemeClr val="tx1">
                    <a:lumMod val="95000"/>
                    <a:lumOff val="5000"/>
                  </a:schemeClr>
                </a:solidFill>
                <a:latin typeface="+mj-lt"/>
              </a:rPr>
              <a:t>Psychologue – Oui, parce qu’ils ne connaissent pas, effectivement c’est des traitements très forts donc il faut savoir les manipuler. »</a:t>
            </a:r>
          </a:p>
          <a:p>
            <a:pPr>
              <a:buFont typeface="Wingdings" pitchFamily="2" charset="2"/>
              <a:buChar char="§"/>
            </a:pPr>
            <a:endParaRPr lang="fr-FR" dirty="0"/>
          </a:p>
          <a:p>
            <a:pPr marL="0" indent="0" algn="ctr">
              <a:buNone/>
            </a:pPr>
            <a:r>
              <a:rPr lang="fr-FR" dirty="0">
                <a:solidFill>
                  <a:schemeClr val="tx1">
                    <a:lumMod val="85000"/>
                    <a:lumOff val="15000"/>
                  </a:schemeClr>
                </a:solidFill>
                <a:latin typeface="+mj-lt"/>
              </a:rPr>
              <a:t>« Infirmière - Ils viennent voir régulièrement le résident, la mise en place de soins de confort se fait tout de suite [morphiniques] […] On a des médecins traitants qui ne veulent pas entendre parler de soins palliatifs, c’est compliqué. »</a:t>
            </a:r>
          </a:p>
          <a:p>
            <a:pPr>
              <a:buFont typeface="Wingdings" pitchFamily="2" charset="2"/>
              <a:buChar char="§"/>
            </a:pPr>
            <a:endParaRPr lang="fr-FR" dirty="0"/>
          </a:p>
          <a:p>
            <a:pPr marL="0" indent="0">
              <a:buNone/>
            </a:pPr>
            <a:endParaRPr lang="fr-FR" dirty="0"/>
          </a:p>
        </p:txBody>
      </p:sp>
    </p:spTree>
    <p:extLst>
      <p:ext uri="{BB962C8B-B14F-4D97-AF65-F5344CB8AC3E}">
        <p14:creationId xmlns:p14="http://schemas.microsoft.com/office/powerpoint/2010/main" val="1153997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Conclusion</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1398494" y="1129553"/>
            <a:ext cx="9955306" cy="5047410"/>
          </a:xfrm>
        </p:spPr>
        <p:txBody>
          <a:bodyPr>
            <a:normAutofit fontScale="92500" lnSpcReduction="10000"/>
          </a:bodyPr>
          <a:lstStyle/>
          <a:p>
            <a:pPr marL="0" indent="0">
              <a:buNone/>
            </a:pPr>
            <a:r>
              <a:rPr lang="fr-FR" sz="2800" b="1" dirty="0"/>
              <a:t>Conclusion: des pistes à approfondir</a:t>
            </a:r>
          </a:p>
          <a:p>
            <a:pPr marL="0" indent="0">
              <a:buNone/>
            </a:pPr>
            <a:endParaRPr lang="fr-FR" dirty="0"/>
          </a:p>
          <a:p>
            <a:pPr>
              <a:buFont typeface="Police système Courant"/>
              <a:buChar char="→"/>
            </a:pPr>
            <a:r>
              <a:rPr lang="fr-FR" dirty="0"/>
              <a:t> Une stabilisation de l’état de santé des </a:t>
            </a:r>
            <a:r>
              <a:rPr lang="fr-FR" dirty="0" err="1"/>
              <a:t>résident.es</a:t>
            </a:r>
            <a:r>
              <a:rPr lang="fr-FR" dirty="0"/>
              <a:t> ?</a:t>
            </a:r>
          </a:p>
          <a:p>
            <a:pPr marL="457200" lvl="1" indent="0">
              <a:buNone/>
            </a:pPr>
            <a:r>
              <a:rPr lang="fr-FR" sz="2800" i="1" dirty="0"/>
              <a:t>	Pas de données disponibles à ce jour. </a:t>
            </a:r>
          </a:p>
          <a:p>
            <a:pPr marL="457200" lvl="1" indent="0">
              <a:buNone/>
            </a:pPr>
            <a:r>
              <a:rPr lang="fr-FR" sz="2800" i="1" dirty="0"/>
              <a:t>	Approximer par le taux de décès ?</a:t>
            </a:r>
          </a:p>
          <a:p>
            <a:pPr marL="0" indent="0">
              <a:buNone/>
            </a:pPr>
            <a:r>
              <a:rPr lang="fr-FR" dirty="0"/>
              <a:t> </a:t>
            </a:r>
          </a:p>
          <a:p>
            <a:pPr>
              <a:buFont typeface="Police système Courant"/>
              <a:buChar char="→"/>
            </a:pPr>
            <a:r>
              <a:rPr lang="fr-FR" dirty="0"/>
              <a:t> Une diminution des hospitalisations ?</a:t>
            </a:r>
          </a:p>
          <a:p>
            <a:pPr marL="0" indent="0">
              <a:buNone/>
            </a:pPr>
            <a:r>
              <a:rPr lang="fr-FR" i="1" dirty="0"/>
              <a:t>	Hypothèse à tester avec les données.</a:t>
            </a:r>
          </a:p>
          <a:p>
            <a:pPr marL="457200" lvl="1" indent="0">
              <a:buNone/>
            </a:pPr>
            <a:endParaRPr lang="fr-FR" sz="2800" dirty="0"/>
          </a:p>
          <a:p>
            <a:pPr>
              <a:buFont typeface="Police système Courant"/>
              <a:buChar char="→"/>
            </a:pPr>
            <a:r>
              <a:rPr lang="fr-FR" dirty="0"/>
              <a:t> Une diminution de la polyprescription ?</a:t>
            </a:r>
          </a:p>
          <a:p>
            <a:pPr marL="0" indent="0">
              <a:buNone/>
            </a:pPr>
            <a:r>
              <a:rPr lang="fr-FR" i="1" dirty="0"/>
              <a:t>	Hypothèse à tester avec les données. NB. Indicateur discutable.</a:t>
            </a:r>
          </a:p>
          <a:p>
            <a:pPr>
              <a:buFont typeface="Police système Courant"/>
              <a:buChar char="→"/>
            </a:pPr>
            <a:endParaRPr lang="fr-FR" dirty="0"/>
          </a:p>
        </p:txBody>
      </p:sp>
    </p:spTree>
    <p:extLst>
      <p:ext uri="{BB962C8B-B14F-4D97-AF65-F5344CB8AC3E}">
        <p14:creationId xmlns:p14="http://schemas.microsoft.com/office/powerpoint/2010/main" val="810384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1398494" y="1129553"/>
            <a:ext cx="9556377" cy="5047410"/>
          </a:xfrm>
        </p:spPr>
        <p:txBody>
          <a:bodyPr>
            <a:normAutofit/>
          </a:bodyPr>
          <a:lstStyle/>
          <a:p>
            <a:pPr marL="0" indent="0" algn="ctr">
              <a:buNone/>
            </a:pPr>
            <a:r>
              <a:rPr lang="fr-FR" sz="4000" b="1" dirty="0"/>
              <a:t>Merci pour votre attention !</a:t>
            </a:r>
          </a:p>
          <a:p>
            <a:pPr marL="0" indent="0" algn="ctr">
              <a:buNone/>
            </a:pPr>
            <a:endParaRPr lang="fr-FR" b="1" dirty="0"/>
          </a:p>
          <a:p>
            <a:pPr marL="0" indent="0" algn="ctr">
              <a:buNone/>
            </a:pPr>
            <a:r>
              <a:rPr lang="fr-FR" sz="3200" dirty="0"/>
              <a:t>contact: </a:t>
            </a:r>
            <a:r>
              <a:rPr lang="fr-FR" sz="3200" dirty="0" err="1">
                <a:solidFill>
                  <a:srgbClr val="C00000"/>
                </a:solidFill>
              </a:rPr>
              <a:t>elsa.boulet@lecnam.net</a:t>
            </a:r>
            <a:endParaRPr lang="fr-FR" sz="3200" dirty="0">
              <a:solidFill>
                <a:srgbClr val="C00000"/>
              </a:solidFill>
            </a:endParaRPr>
          </a:p>
        </p:txBody>
      </p:sp>
      <p:pic>
        <p:nvPicPr>
          <p:cNvPr id="7" name="Image 6">
            <a:extLst>
              <a:ext uri="{FF2B5EF4-FFF2-40B4-BE49-F238E27FC236}">
                <a16:creationId xmlns:a16="http://schemas.microsoft.com/office/drawing/2014/main" id="{2E244B2F-B8A6-1D4F-B61E-41DA8E076652}"/>
              </a:ext>
            </a:extLst>
          </p:cNvPr>
          <p:cNvPicPr>
            <a:picLocks noChangeAspect="1"/>
          </p:cNvPicPr>
          <p:nvPr/>
        </p:nvPicPr>
        <p:blipFill>
          <a:blip r:embed="rId3"/>
          <a:stretch>
            <a:fillRect/>
          </a:stretch>
        </p:blipFill>
        <p:spPr>
          <a:xfrm>
            <a:off x="2926542" y="2901857"/>
            <a:ext cx="6338915" cy="3275106"/>
          </a:xfrm>
          <a:prstGeom prst="rect">
            <a:avLst/>
          </a:prstGeom>
        </p:spPr>
      </p:pic>
      <p:sp>
        <p:nvSpPr>
          <p:cNvPr id="10" name="ZoneTexte 9">
            <a:extLst>
              <a:ext uri="{FF2B5EF4-FFF2-40B4-BE49-F238E27FC236}">
                <a16:creationId xmlns:a16="http://schemas.microsoft.com/office/drawing/2014/main" id="{3608F310-418D-134C-B06F-74772608B4FA}"/>
              </a:ext>
            </a:extLst>
          </p:cNvPr>
          <p:cNvSpPr txBox="1"/>
          <p:nvPr/>
        </p:nvSpPr>
        <p:spPr>
          <a:xfrm>
            <a:off x="5056098" y="6033531"/>
            <a:ext cx="3980326" cy="523220"/>
          </a:xfrm>
          <a:prstGeom prst="rect">
            <a:avLst/>
          </a:prstGeom>
          <a:noFill/>
        </p:spPr>
        <p:txBody>
          <a:bodyPr wrap="square" rtlCol="0">
            <a:spAutoFit/>
          </a:bodyPr>
          <a:lstStyle/>
          <a:p>
            <a:r>
              <a:rPr lang="fr-FR" sz="1400" dirty="0">
                <a:solidFill>
                  <a:schemeClr val="tx1">
                    <a:lumMod val="85000"/>
                    <a:lumOff val="15000"/>
                  </a:schemeClr>
                </a:solidFill>
              </a:rPr>
              <a:t>Dessin extrait de la BD </a:t>
            </a:r>
            <a:r>
              <a:rPr lang="fr-FR" sz="1400" i="1" dirty="0">
                <a:solidFill>
                  <a:schemeClr val="tx1">
                    <a:lumMod val="85000"/>
                    <a:lumOff val="15000"/>
                  </a:schemeClr>
                </a:solidFill>
              </a:rPr>
              <a:t>Les vieux fourneaux,</a:t>
            </a:r>
            <a:r>
              <a:rPr lang="fr-FR" sz="1400" dirty="0">
                <a:solidFill>
                  <a:schemeClr val="tx1">
                    <a:lumMod val="85000"/>
                    <a:lumOff val="15000"/>
                  </a:schemeClr>
                </a:solidFill>
              </a:rPr>
              <a:t> de Wilfrid </a:t>
            </a:r>
            <a:r>
              <a:rPr lang="fr-FR" sz="1400" dirty="0" err="1">
                <a:solidFill>
                  <a:schemeClr val="tx1">
                    <a:lumMod val="85000"/>
                    <a:lumOff val="15000"/>
                  </a:schemeClr>
                </a:solidFill>
              </a:rPr>
              <a:t>Lupano</a:t>
            </a:r>
            <a:r>
              <a:rPr lang="fr-FR" sz="1400" dirty="0">
                <a:solidFill>
                  <a:schemeClr val="tx1">
                    <a:lumMod val="85000"/>
                    <a:lumOff val="15000"/>
                  </a:schemeClr>
                </a:solidFill>
              </a:rPr>
              <a:t> et Paul </a:t>
            </a:r>
            <a:r>
              <a:rPr lang="fr-FR" sz="1400" dirty="0" err="1">
                <a:solidFill>
                  <a:schemeClr val="tx1">
                    <a:lumMod val="85000"/>
                    <a:lumOff val="15000"/>
                  </a:schemeClr>
                </a:solidFill>
              </a:rPr>
              <a:t>Cauuet</a:t>
            </a:r>
            <a:r>
              <a:rPr lang="fr-FR" sz="1400" dirty="0">
                <a:solidFill>
                  <a:schemeClr val="tx1">
                    <a:lumMod val="85000"/>
                    <a:lumOff val="15000"/>
                  </a:schemeClr>
                </a:solidFill>
              </a:rPr>
              <a:t>, éditions Dargaud.</a:t>
            </a:r>
            <a:r>
              <a:rPr lang="fr-FR" sz="1400" i="1" dirty="0">
                <a:solidFill>
                  <a:schemeClr val="tx1">
                    <a:lumMod val="85000"/>
                    <a:lumOff val="15000"/>
                  </a:schemeClr>
                </a:solidFill>
              </a:rPr>
              <a:t> </a:t>
            </a:r>
            <a:endParaRPr lang="fr-FR" sz="1400" dirty="0">
              <a:solidFill>
                <a:schemeClr val="tx1">
                  <a:lumMod val="85000"/>
                  <a:lumOff val="15000"/>
                </a:schemeClr>
              </a:solidFill>
            </a:endParaRPr>
          </a:p>
        </p:txBody>
      </p:sp>
    </p:spTree>
    <p:extLst>
      <p:ext uri="{BB962C8B-B14F-4D97-AF65-F5344CB8AC3E}">
        <p14:creationId xmlns:p14="http://schemas.microsoft.com/office/powerpoint/2010/main" val="3647330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Régression sur le taux de recours aux urgences et le taux d’hospitalisation</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304801" y="890337"/>
            <a:ext cx="11438964" cy="5546322"/>
          </a:xfrm>
        </p:spPr>
        <p:txBody>
          <a:bodyPr numCol="1" spcCol="360000">
            <a:normAutofit/>
          </a:bodyPr>
          <a:lstStyle/>
          <a:p>
            <a:pPr marL="0" indent="0" algn="ctr">
              <a:buNone/>
            </a:pPr>
            <a:r>
              <a:rPr lang="fr-FR" sz="1600" b="1" dirty="0"/>
              <a:t>Effet des caractéristiques des EHPAD  </a:t>
            </a:r>
            <a:r>
              <a:rPr lang="fr-FR" sz="1600" dirty="0"/>
              <a:t>(Bases ARS Tableaux de bord, 2017-2019)</a:t>
            </a:r>
          </a:p>
          <a:p>
            <a:pPr marL="0" indent="0">
              <a:buNone/>
            </a:pPr>
            <a:endParaRPr lang="fr-FR" sz="1600" dirty="0"/>
          </a:p>
          <a:p>
            <a:pPr>
              <a:buFont typeface="Police système Courant"/>
              <a:buChar char="→"/>
            </a:pPr>
            <a:endParaRPr lang="fr-FR" sz="1600" dirty="0"/>
          </a:p>
        </p:txBody>
      </p:sp>
      <p:graphicFrame>
        <p:nvGraphicFramePr>
          <p:cNvPr id="11" name="Tableau 10">
            <a:extLst>
              <a:ext uri="{FF2B5EF4-FFF2-40B4-BE49-F238E27FC236}">
                <a16:creationId xmlns:a16="http://schemas.microsoft.com/office/drawing/2014/main" id="{F99EDF53-8077-B844-B3D2-5FF48C069402}"/>
              </a:ext>
            </a:extLst>
          </p:cNvPr>
          <p:cNvGraphicFramePr>
            <a:graphicFrameLocks noGrp="1"/>
          </p:cNvGraphicFramePr>
          <p:nvPr>
            <p:extLst>
              <p:ext uri="{D42A27DB-BD31-4B8C-83A1-F6EECF244321}">
                <p14:modId xmlns:p14="http://schemas.microsoft.com/office/powerpoint/2010/main" val="3269087718"/>
              </p:ext>
            </p:extLst>
          </p:nvPr>
        </p:nvGraphicFramePr>
        <p:xfrm>
          <a:off x="2358189" y="1323474"/>
          <a:ext cx="7291134" cy="5322483"/>
        </p:xfrm>
        <a:graphic>
          <a:graphicData uri="http://schemas.openxmlformats.org/drawingml/2006/table">
            <a:tbl>
              <a:tblPr firstRow="1" firstCol="1" bandRow="1"/>
              <a:tblGrid>
                <a:gridCol w="3194992">
                  <a:extLst>
                    <a:ext uri="{9D8B030D-6E8A-4147-A177-3AD203B41FA5}">
                      <a16:colId xmlns:a16="http://schemas.microsoft.com/office/drawing/2014/main" val="3232131087"/>
                    </a:ext>
                  </a:extLst>
                </a:gridCol>
                <a:gridCol w="2048071">
                  <a:extLst>
                    <a:ext uri="{9D8B030D-6E8A-4147-A177-3AD203B41FA5}">
                      <a16:colId xmlns:a16="http://schemas.microsoft.com/office/drawing/2014/main" val="3957968749"/>
                    </a:ext>
                  </a:extLst>
                </a:gridCol>
                <a:gridCol w="2048071">
                  <a:extLst>
                    <a:ext uri="{9D8B030D-6E8A-4147-A177-3AD203B41FA5}">
                      <a16:colId xmlns:a16="http://schemas.microsoft.com/office/drawing/2014/main" val="2369569814"/>
                    </a:ext>
                  </a:extLst>
                </a:gridCol>
              </a:tblGrid>
              <a:tr h="253515">
                <a:tc>
                  <a:txBody>
                    <a:bodyPr/>
                    <a:lstStyle/>
                    <a:p>
                      <a:pPr>
                        <a:lnSpc>
                          <a:spcPct val="107000"/>
                        </a:lnSpc>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Hospitalisation</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Passage aux urgences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607749"/>
                  </a:ext>
                </a:extLst>
              </a:tr>
              <a:tr h="253441">
                <a:tc>
                  <a:txBody>
                    <a:bodyPr/>
                    <a:lstStyle/>
                    <a:p>
                      <a:pPr>
                        <a:lnSpc>
                          <a:spcPct val="107000"/>
                        </a:lnSpc>
                        <a:spcAft>
                          <a:spcPts val="0"/>
                        </a:spcAft>
                      </a:pPr>
                      <a:r>
                        <a:rPr lang="en-US" sz="1400" dirty="0" err="1">
                          <a:effectLst/>
                          <a:latin typeface="Calibri" panose="020F0502020204030204" pitchFamily="34" charset="0"/>
                          <a:ea typeface="Calibri" panose="020F0502020204030204" pitchFamily="34" charset="0"/>
                          <a:cs typeface="Times New Roman" panose="02020603050405020304" pitchFamily="18" charset="0"/>
                        </a:rPr>
                        <a:t>Tarif</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partiel</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2,23***</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2,25***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1855768"/>
                  </a:ext>
                </a:extLst>
              </a:tr>
              <a:tr h="253515">
                <a:tc>
                  <a:txBody>
                    <a:bodyPr/>
                    <a:lstStyle/>
                    <a:p>
                      <a:pPr>
                        <a:lnSpc>
                          <a:spcPct val="107000"/>
                        </a:lnSpc>
                        <a:spcAft>
                          <a:spcPts val="0"/>
                        </a:spcAft>
                      </a:pPr>
                      <a:r>
                        <a:rPr lang="en-US" sz="1400" i="1">
                          <a:effectLst/>
                          <a:latin typeface="Calibri" panose="020F0502020204030204" pitchFamily="34" charset="0"/>
                          <a:ea typeface="Calibri" panose="020F0502020204030204" pitchFamily="34" charset="0"/>
                          <a:cs typeface="Times New Roman" panose="02020603050405020304" pitchFamily="18" charset="0"/>
                        </a:rPr>
                        <a:t>Forme juridique: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9800283"/>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Privé lucratif</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Réf.</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Réf.</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8200513"/>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Privé non lucratif</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0,95**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0,86*</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5071787"/>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Public</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935914"/>
                  </a:ext>
                </a:extLst>
              </a:tr>
              <a:tr h="253515">
                <a:tc>
                  <a:txBody>
                    <a:bodyPr/>
                    <a:lstStyle/>
                    <a:p>
                      <a:pPr>
                        <a:lnSpc>
                          <a:spcPct val="107000"/>
                        </a:lnSpc>
                        <a:spcAft>
                          <a:spcPts val="0"/>
                        </a:spcAft>
                      </a:pPr>
                      <a:r>
                        <a:rPr lang="en-US" sz="1400" i="1">
                          <a:effectLst/>
                          <a:latin typeface="Calibri" panose="020F0502020204030204" pitchFamily="34" charset="0"/>
                          <a:ea typeface="Calibri" panose="020F0502020204030204" pitchFamily="34" charset="0"/>
                          <a:cs typeface="Times New Roman" panose="02020603050405020304" pitchFamily="18" charset="0"/>
                        </a:rPr>
                        <a:t>Capacité:</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5205611"/>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 à 44</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Réf.</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Réf.</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6569836"/>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45 à 59</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0,24</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1,77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3356774"/>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60 à 99</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888773"/>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100 à 199</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2,47*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0,63</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4926332"/>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200 et plus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-1,06</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-1,58</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7752783"/>
                  </a:ext>
                </a:extLst>
              </a:tr>
              <a:tr h="253441">
                <a:tc>
                  <a:txBody>
                    <a:bodyPr/>
                    <a:lstStyle/>
                    <a:p>
                      <a:pP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Département:</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4917264"/>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Réf.</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Réf.</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4039155"/>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-1,06</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-2,72***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6316920"/>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78</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-4,41***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0887331"/>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3,08***</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336397"/>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1,19</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0461268"/>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93</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-1,66</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4,14***</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077647"/>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94</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2,51**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4,21***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1360594"/>
                  </a:ext>
                </a:extLst>
              </a:tr>
              <a:tr h="253441">
                <a:tc>
                  <a:txBody>
                    <a:bodyPr/>
                    <a:lstStyle/>
                    <a:p>
                      <a:pPr indent="194310">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-3,77***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6,90***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1069971"/>
                  </a:ext>
                </a:extLst>
              </a:tr>
            </a:tbl>
          </a:graphicData>
        </a:graphic>
      </p:graphicFrame>
    </p:spTree>
    <p:extLst>
      <p:ext uri="{BB962C8B-B14F-4D97-AF65-F5344CB8AC3E}">
        <p14:creationId xmlns:p14="http://schemas.microsoft.com/office/powerpoint/2010/main" val="3929083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Régression sur le taux de recours aux urgences et le taux d’hospitalisation</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304801" y="890337"/>
            <a:ext cx="11438964" cy="5546322"/>
          </a:xfrm>
        </p:spPr>
        <p:txBody>
          <a:bodyPr numCol="1" spcCol="360000">
            <a:normAutofit/>
          </a:bodyPr>
          <a:lstStyle/>
          <a:p>
            <a:pPr marL="0" indent="0" algn="ctr">
              <a:buNone/>
            </a:pPr>
            <a:r>
              <a:rPr lang="fr-FR" sz="1600" b="1" dirty="0"/>
              <a:t>Effet des caractéristiques des </a:t>
            </a:r>
            <a:r>
              <a:rPr lang="fr-FR" sz="1600" b="1" dirty="0" err="1"/>
              <a:t>résident.es</a:t>
            </a:r>
            <a:r>
              <a:rPr lang="fr-FR" sz="1600" b="1" dirty="0"/>
              <a:t>  </a:t>
            </a:r>
            <a:r>
              <a:rPr lang="fr-FR" sz="1600" dirty="0"/>
              <a:t>(Bases ARS Tableaux de bord, 2017-2019)</a:t>
            </a:r>
          </a:p>
          <a:p>
            <a:pPr marL="0" indent="0">
              <a:buNone/>
            </a:pPr>
            <a:endParaRPr lang="fr-FR" sz="1600" dirty="0"/>
          </a:p>
          <a:p>
            <a:pPr>
              <a:buFont typeface="Police système Courant"/>
              <a:buChar char="→"/>
            </a:pPr>
            <a:endParaRPr lang="fr-FR" sz="1600" dirty="0"/>
          </a:p>
        </p:txBody>
      </p:sp>
      <p:graphicFrame>
        <p:nvGraphicFramePr>
          <p:cNvPr id="5" name="Tableau 4">
            <a:extLst>
              <a:ext uri="{FF2B5EF4-FFF2-40B4-BE49-F238E27FC236}">
                <a16:creationId xmlns:a16="http://schemas.microsoft.com/office/drawing/2014/main" id="{1403CB6A-37F7-934E-A015-9D5A3FA7C662}"/>
              </a:ext>
            </a:extLst>
          </p:cNvPr>
          <p:cNvGraphicFramePr>
            <a:graphicFrameLocks noGrp="1"/>
          </p:cNvGraphicFramePr>
          <p:nvPr>
            <p:extLst>
              <p:ext uri="{D42A27DB-BD31-4B8C-83A1-F6EECF244321}">
                <p14:modId xmlns:p14="http://schemas.microsoft.com/office/powerpoint/2010/main" val="2751309478"/>
              </p:ext>
            </p:extLst>
          </p:nvPr>
        </p:nvGraphicFramePr>
        <p:xfrm>
          <a:off x="2165683" y="1347537"/>
          <a:ext cx="7724275" cy="5298426"/>
        </p:xfrm>
        <a:graphic>
          <a:graphicData uri="http://schemas.openxmlformats.org/drawingml/2006/table">
            <a:tbl>
              <a:tblPr firstRow="1" firstCol="1" bandRow="1"/>
              <a:tblGrid>
                <a:gridCol w="3983177">
                  <a:extLst>
                    <a:ext uri="{9D8B030D-6E8A-4147-A177-3AD203B41FA5}">
                      <a16:colId xmlns:a16="http://schemas.microsoft.com/office/drawing/2014/main" val="930082254"/>
                    </a:ext>
                  </a:extLst>
                </a:gridCol>
                <a:gridCol w="1661382">
                  <a:extLst>
                    <a:ext uri="{9D8B030D-6E8A-4147-A177-3AD203B41FA5}">
                      <a16:colId xmlns:a16="http://schemas.microsoft.com/office/drawing/2014/main" val="909450084"/>
                    </a:ext>
                  </a:extLst>
                </a:gridCol>
                <a:gridCol w="2079716">
                  <a:extLst>
                    <a:ext uri="{9D8B030D-6E8A-4147-A177-3AD203B41FA5}">
                      <a16:colId xmlns:a16="http://schemas.microsoft.com/office/drawing/2014/main" val="2354713971"/>
                    </a:ext>
                  </a:extLst>
                </a:gridCol>
              </a:tblGrid>
              <a:tr h="240898">
                <a:tc>
                  <a:txBody>
                    <a:bodyPr/>
                    <a:lstStyle/>
                    <a:p>
                      <a:pPr>
                        <a:lnSpc>
                          <a:spcPct val="107000"/>
                        </a:lnSpc>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Hospitalisation</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Passage aux urgences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1247422"/>
                  </a:ext>
                </a:extLst>
              </a:tr>
              <a:tr h="240898">
                <a:tc>
                  <a:txBody>
                    <a:bodyPr/>
                    <a:lstStyle/>
                    <a:p>
                      <a:pP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Part des résidents selon le GIR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072194"/>
                  </a:ext>
                </a:extLst>
              </a:tr>
              <a:tr h="240828">
                <a:tc>
                  <a:txBody>
                    <a:bodyPr/>
                    <a:lstStyle/>
                    <a:p>
                      <a:pPr indent="194310">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GIR1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Réf.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Réf.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9267027"/>
                  </a:ext>
                </a:extLst>
              </a:tr>
              <a:tr h="240828">
                <a:tc>
                  <a:txBody>
                    <a:bodyPr/>
                    <a:lstStyle/>
                    <a:p>
                      <a:pPr indent="194310">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GIR2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5779473"/>
                  </a:ext>
                </a:extLst>
              </a:tr>
              <a:tr h="240828">
                <a:tc>
                  <a:txBody>
                    <a:bodyPr/>
                    <a:lstStyle/>
                    <a:p>
                      <a:pPr indent="194310">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GIR3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2084"/>
                  </a:ext>
                </a:extLst>
              </a:tr>
              <a:tr h="240828">
                <a:tc>
                  <a:txBody>
                    <a:bodyPr/>
                    <a:lstStyle/>
                    <a:p>
                      <a:pPr indent="194310">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GIR4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848358"/>
                  </a:ext>
                </a:extLst>
              </a:tr>
              <a:tr h="240828">
                <a:tc>
                  <a:txBody>
                    <a:bodyPr/>
                    <a:lstStyle/>
                    <a:p>
                      <a:pPr indent="194310">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GIR5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6854726"/>
                  </a:ext>
                </a:extLst>
              </a:tr>
              <a:tr h="240828">
                <a:tc>
                  <a:txBody>
                    <a:bodyPr/>
                    <a:lstStyle/>
                    <a:p>
                      <a:pPr indent="194310">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GIR6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5922771"/>
                  </a:ext>
                </a:extLst>
              </a:tr>
              <a:tr h="240898">
                <a:tc>
                  <a:txBody>
                    <a:bodyPr/>
                    <a:lstStyle/>
                    <a:p>
                      <a:pPr>
                        <a:lnSpc>
                          <a:spcPct val="107000"/>
                        </a:lnSpc>
                        <a:spcAft>
                          <a:spcPts val="0"/>
                        </a:spcAft>
                      </a:pPr>
                      <a:r>
                        <a:rPr lang="fr-FR" sz="1400" i="1">
                          <a:effectLst/>
                          <a:latin typeface="Calibri" panose="020F0502020204030204" pitchFamily="34" charset="0"/>
                          <a:ea typeface="Calibri" panose="020F0502020204030204" pitchFamily="34" charset="0"/>
                          <a:cs typeface="Times New Roman" panose="02020603050405020304" pitchFamily="18" charset="0"/>
                        </a:rPr>
                        <a:t>Niveau moyen de points dans les 8 postes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9457844"/>
                  </a:ext>
                </a:extLst>
              </a:tr>
              <a:tr h="240828">
                <a:tc>
                  <a:txBody>
                    <a:bodyPr/>
                    <a:lstStyle/>
                    <a:p>
                      <a:pPr indent="194310">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Poste « médecin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5554875"/>
                  </a:ext>
                </a:extLst>
              </a:tr>
              <a:tr h="240828">
                <a:tc>
                  <a:txBody>
                    <a:bodyPr/>
                    <a:lstStyle/>
                    <a:p>
                      <a:pPr indent="194310">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Poste « psychiatre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0694284"/>
                  </a:ext>
                </a:extLst>
              </a:tr>
              <a:tr h="240828">
                <a:tc>
                  <a:txBody>
                    <a:bodyPr/>
                    <a:lstStyle/>
                    <a:p>
                      <a:pPr indent="194310">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Poste « infirmiers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714156"/>
                  </a:ext>
                </a:extLst>
              </a:tr>
              <a:tr h="240828">
                <a:tc>
                  <a:txBody>
                    <a:bodyPr/>
                    <a:lstStyle/>
                    <a:p>
                      <a:pPr indent="194310">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Poste « rééducation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918016"/>
                  </a:ext>
                </a:extLst>
              </a:tr>
              <a:tr h="240828">
                <a:tc>
                  <a:txBody>
                    <a:bodyPr/>
                    <a:lstStyle/>
                    <a:p>
                      <a:pPr indent="194310">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Poste « psychothérapie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6711028"/>
                  </a:ext>
                </a:extLst>
              </a:tr>
              <a:tr h="240828">
                <a:tc>
                  <a:txBody>
                    <a:bodyPr/>
                    <a:lstStyle/>
                    <a:p>
                      <a:pPr indent="194310">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Poste « biologie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7973743"/>
                  </a:ext>
                </a:extLst>
              </a:tr>
              <a:tr h="240828">
                <a:tc>
                  <a:txBody>
                    <a:bodyPr/>
                    <a:lstStyle/>
                    <a:p>
                      <a:pPr indent="194310">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Poste « imagerie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0649270"/>
                  </a:ext>
                </a:extLst>
              </a:tr>
              <a:tr h="240828">
                <a:tc>
                  <a:txBody>
                    <a:bodyPr/>
                    <a:lstStyle/>
                    <a:p>
                      <a:pPr indent="194310">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Poste « pharmacie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012067"/>
                  </a:ext>
                </a:extLst>
              </a:tr>
              <a:tr h="240828">
                <a:tc>
                  <a:txBody>
                    <a:bodyPr/>
                    <a:lstStyle/>
                    <a:p>
                      <a:pP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Part des résidents SMTI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6856766"/>
                  </a:ext>
                </a:extLst>
              </a:tr>
              <a:tr h="240828">
                <a:tc>
                  <a:txBody>
                    <a:bodyPr/>
                    <a:lstStyle/>
                    <a:p>
                      <a:pPr>
                        <a:lnSpc>
                          <a:spcPct val="107000"/>
                        </a:lnSpc>
                        <a:spcAft>
                          <a:spcPts val="0"/>
                        </a:spcAft>
                      </a:pPr>
                      <a:r>
                        <a:rPr lang="en-US" sz="1400" kern="1200">
                          <a:solidFill>
                            <a:srgbClr val="000000"/>
                          </a:solidFill>
                          <a:effectLst/>
                          <a:latin typeface="Calibri" panose="020F0502020204030204" pitchFamily="34" charset="0"/>
                          <a:ea typeface="+mn-ea"/>
                          <a:cs typeface="+mn-cs"/>
                        </a:rPr>
                        <a:t>Part des résidents Alzheimer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4818776"/>
                  </a:ext>
                </a:extLst>
              </a:tr>
              <a:tr h="240828">
                <a:tc>
                  <a:txBody>
                    <a:bodyPr/>
                    <a:lstStyle/>
                    <a:p>
                      <a:pP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Taux d’encadrement en infirmières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3,18**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-1,02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837461"/>
                  </a:ext>
                </a:extLst>
              </a:tr>
              <a:tr h="240828">
                <a:tc>
                  <a:txBody>
                    <a:bodyPr/>
                    <a:lstStyle/>
                    <a:p>
                      <a:pP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Taux d’encadrement en AS (ou apparenté)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232613"/>
                  </a:ext>
                </a:extLst>
              </a:tr>
              <a:tr h="240828">
                <a:tc>
                  <a:txBody>
                    <a:bodyPr/>
                    <a:lstStyle/>
                    <a:p>
                      <a:pP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Au moins un ETP en rééducation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Calibri" panose="020F0502020204030204" pitchFamily="34" charset="0"/>
                          <a:ea typeface="Calibri" panose="020F0502020204030204" pitchFamily="34" charset="0"/>
                          <a:cs typeface="Times New Roman" panose="02020603050405020304" pitchFamily="18" charset="0"/>
                        </a:rPr>
                        <a:t>-0,90*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9255374"/>
                  </a:ext>
                </a:extLst>
              </a:tr>
            </a:tbl>
          </a:graphicData>
        </a:graphic>
      </p:graphicFrame>
    </p:spTree>
    <p:extLst>
      <p:ext uri="{BB962C8B-B14F-4D97-AF65-F5344CB8AC3E}">
        <p14:creationId xmlns:p14="http://schemas.microsoft.com/office/powerpoint/2010/main" val="3276111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1. Cadre de l’étude       </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591671" y="1129553"/>
            <a:ext cx="10762129" cy="5047410"/>
          </a:xfrm>
        </p:spPr>
        <p:txBody>
          <a:bodyPr>
            <a:normAutofit/>
          </a:bodyPr>
          <a:lstStyle/>
          <a:p>
            <a:pPr marL="0" indent="0">
              <a:buNone/>
            </a:pPr>
            <a:r>
              <a:rPr lang="fr-FR" sz="2800" b="1" dirty="0"/>
              <a:t>Des besoins médicaux insatisfaits en EHPAD</a:t>
            </a:r>
          </a:p>
          <a:p>
            <a:pPr marL="0" indent="0">
              <a:buNone/>
            </a:pPr>
            <a:endParaRPr lang="fr-FR" dirty="0"/>
          </a:p>
          <a:p>
            <a:pPr>
              <a:buFont typeface="Wingdings" pitchFamily="2" charset="2"/>
              <a:buChar char="§"/>
            </a:pPr>
            <a:r>
              <a:rPr lang="fr-FR" dirty="0"/>
              <a:t>Suivi médical trop espacé, inadéquat ou absent.</a:t>
            </a:r>
          </a:p>
          <a:p>
            <a:pPr marL="0" indent="0">
              <a:buNone/>
            </a:pPr>
            <a:endParaRPr lang="fr-FR" sz="2800" dirty="0"/>
          </a:p>
          <a:p>
            <a:pPr>
              <a:buFont typeface="Wingdings" pitchFamily="2" charset="2"/>
              <a:buChar char="§"/>
            </a:pPr>
            <a:r>
              <a:rPr lang="fr-FR" dirty="0"/>
              <a:t>Près </a:t>
            </a:r>
            <a:r>
              <a:rPr lang="fr-FR" b="1" dirty="0"/>
              <a:t>d’1 </a:t>
            </a:r>
            <a:r>
              <a:rPr lang="fr-FR" b="1" dirty="0" err="1"/>
              <a:t>résident.e</a:t>
            </a:r>
            <a:r>
              <a:rPr lang="fr-FR" b="1" dirty="0"/>
              <a:t> sur 5 (17 %) perd son médecin traitant </a:t>
            </a:r>
            <a:r>
              <a:rPr lang="fr-FR" dirty="0"/>
              <a:t>lors de l’entrée en EHPAD.</a:t>
            </a:r>
          </a:p>
          <a:p>
            <a:pPr marL="0" indent="0">
              <a:buNone/>
            </a:pPr>
            <a:endParaRPr lang="fr-FR" dirty="0"/>
          </a:p>
          <a:p>
            <a:pPr>
              <a:buFont typeface="Wingdings" pitchFamily="2" charset="2"/>
              <a:buChar char="§"/>
            </a:pPr>
            <a:r>
              <a:rPr lang="fr-FR" dirty="0"/>
              <a:t>Dans les EHPAD expérimentateurs en moyenne </a:t>
            </a:r>
            <a:r>
              <a:rPr lang="fr-FR" b="1" dirty="0"/>
              <a:t>25% des </a:t>
            </a:r>
            <a:r>
              <a:rPr lang="fr-FR" b="1" dirty="0" err="1"/>
              <a:t>résident.es</a:t>
            </a:r>
            <a:r>
              <a:rPr lang="fr-FR" b="1" dirty="0"/>
              <a:t> </a:t>
            </a:r>
            <a:r>
              <a:rPr lang="fr-FR" dirty="0"/>
              <a:t>sont sans médecin traitant </a:t>
            </a:r>
            <a:r>
              <a:rPr lang="fr-FR" sz="2400" dirty="0"/>
              <a:t>(Bases ARS-IDF)</a:t>
            </a:r>
          </a:p>
          <a:p>
            <a:pPr marL="0" indent="0">
              <a:buNone/>
            </a:pPr>
            <a:endParaRPr lang="fr-FR" dirty="0"/>
          </a:p>
          <a:p>
            <a:endParaRPr lang="fr-FR" dirty="0"/>
          </a:p>
        </p:txBody>
      </p:sp>
    </p:spTree>
    <p:extLst>
      <p:ext uri="{BB962C8B-B14F-4D97-AF65-F5344CB8AC3E}">
        <p14:creationId xmlns:p14="http://schemas.microsoft.com/office/powerpoint/2010/main" val="75373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1. Cadre de l’étude </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591671" y="888923"/>
            <a:ext cx="11247403" cy="5047410"/>
          </a:xfrm>
        </p:spPr>
        <p:txBody>
          <a:bodyPr>
            <a:normAutofit/>
          </a:bodyPr>
          <a:lstStyle/>
          <a:p>
            <a:pPr marL="0" indent="0">
              <a:buNone/>
            </a:pPr>
            <a:r>
              <a:rPr lang="fr-FR" sz="2800" b="1" dirty="0"/>
              <a:t>Les risques liés à un suivi médical insuffisant: la prescription inappropriée</a:t>
            </a:r>
          </a:p>
          <a:p>
            <a:pPr marL="0" indent="0">
              <a:buNone/>
            </a:pPr>
            <a:endParaRPr lang="fr-FR" dirty="0"/>
          </a:p>
          <a:p>
            <a:pPr>
              <a:buFont typeface="Police système Courant"/>
              <a:buChar char="→"/>
            </a:pPr>
            <a:r>
              <a:rPr lang="fr-FR" dirty="0"/>
              <a:t> ¼ des hospitalisations en urgence des personnes âgées vivant à domicile</a:t>
            </a:r>
          </a:p>
          <a:p>
            <a:pPr marL="0" indent="0">
              <a:buNone/>
            </a:pPr>
            <a:r>
              <a:rPr lang="fr-FR" sz="2400" dirty="0"/>
              <a:t>(Société française de recherche et de documentation en médecine générale, 2005) </a:t>
            </a:r>
          </a:p>
          <a:p>
            <a:pPr marL="0" indent="0">
              <a:buNone/>
            </a:pPr>
            <a:endParaRPr lang="fr-FR" sz="2400" dirty="0"/>
          </a:p>
          <a:p>
            <a:pPr>
              <a:buFont typeface="Police système Courant"/>
              <a:buChar char="→"/>
            </a:pPr>
            <a:r>
              <a:rPr lang="fr-FR" sz="2400" dirty="0"/>
              <a:t> </a:t>
            </a:r>
            <a:r>
              <a:rPr lang="fr-FR" dirty="0"/>
              <a:t>Effet de la </a:t>
            </a:r>
            <a:r>
              <a:rPr lang="fr-FR" dirty="0" err="1"/>
              <a:t>polymédication</a:t>
            </a:r>
            <a:r>
              <a:rPr lang="fr-FR" dirty="0"/>
              <a:t> « toutes choses égales par ailleurs »:​</a:t>
            </a:r>
          </a:p>
          <a:p>
            <a:pPr>
              <a:buFont typeface="Police système Courant"/>
              <a:buChar char="→"/>
            </a:pPr>
            <a:endParaRPr lang="fr-FR" dirty="0"/>
          </a:p>
          <a:p>
            <a:pPr>
              <a:buFont typeface="Police système Courant"/>
              <a:buChar char="→"/>
            </a:pPr>
            <a:endParaRPr lang="fr-FR" dirty="0"/>
          </a:p>
          <a:p>
            <a:pPr>
              <a:buFont typeface="Police système Courant"/>
              <a:buChar char="→"/>
            </a:pPr>
            <a:endParaRPr lang="fr-FR" dirty="0"/>
          </a:p>
          <a:p>
            <a:pPr>
              <a:buFont typeface="Police système Courant"/>
              <a:buChar char="→"/>
            </a:pPr>
            <a:endParaRPr lang="fr-FR" dirty="0"/>
          </a:p>
          <a:p>
            <a:pPr>
              <a:buFont typeface="Police système Courant"/>
              <a:buChar char="→"/>
            </a:pPr>
            <a:endParaRPr lang="fr-FR" sz="2400" dirty="0"/>
          </a:p>
        </p:txBody>
      </p:sp>
      <p:graphicFrame>
        <p:nvGraphicFramePr>
          <p:cNvPr id="3" name="Tableau 2">
            <a:extLst>
              <a:ext uri="{FF2B5EF4-FFF2-40B4-BE49-F238E27FC236}">
                <a16:creationId xmlns:a16="http://schemas.microsoft.com/office/drawing/2014/main" id="{CD2BF2B6-4EF3-7B49-B194-1C501D6994E5}"/>
              </a:ext>
            </a:extLst>
          </p:cNvPr>
          <p:cNvGraphicFramePr>
            <a:graphicFrameLocks noGrp="1"/>
          </p:cNvGraphicFramePr>
          <p:nvPr>
            <p:extLst>
              <p:ext uri="{D42A27DB-BD31-4B8C-83A1-F6EECF244321}">
                <p14:modId xmlns:p14="http://schemas.microsoft.com/office/powerpoint/2010/main" val="3983978870"/>
              </p:ext>
            </p:extLst>
          </p:nvPr>
        </p:nvGraphicFramePr>
        <p:xfrm>
          <a:off x="1244797" y="4271503"/>
          <a:ext cx="9702405" cy="1187203"/>
        </p:xfrm>
        <a:graphic>
          <a:graphicData uri="http://schemas.openxmlformats.org/drawingml/2006/table">
            <a:tbl>
              <a:tblPr/>
              <a:tblGrid>
                <a:gridCol w="2796732">
                  <a:extLst>
                    <a:ext uri="{9D8B030D-6E8A-4147-A177-3AD203B41FA5}">
                      <a16:colId xmlns:a16="http://schemas.microsoft.com/office/drawing/2014/main" val="1113196689"/>
                    </a:ext>
                  </a:extLst>
                </a:gridCol>
                <a:gridCol w="3499228">
                  <a:extLst>
                    <a:ext uri="{9D8B030D-6E8A-4147-A177-3AD203B41FA5}">
                      <a16:colId xmlns:a16="http://schemas.microsoft.com/office/drawing/2014/main" val="1842558548"/>
                    </a:ext>
                  </a:extLst>
                </a:gridCol>
                <a:gridCol w="3406445">
                  <a:extLst>
                    <a:ext uri="{9D8B030D-6E8A-4147-A177-3AD203B41FA5}">
                      <a16:colId xmlns:a16="http://schemas.microsoft.com/office/drawing/2014/main" val="40672708"/>
                    </a:ext>
                  </a:extLst>
                </a:gridCol>
              </a:tblGrid>
              <a:tr h="586287">
                <a:tc>
                  <a:txBody>
                    <a:bodyPr/>
                    <a:lstStyle/>
                    <a:p>
                      <a:pPr algn="ctr" fontAlgn="base"/>
                      <a:r>
                        <a:rPr lang="en-US" sz="2600" b="1" i="0" dirty="0">
                          <a:solidFill>
                            <a:srgbClr val="000000"/>
                          </a:solidFill>
                          <a:effectLst/>
                          <a:latin typeface="Calibri" panose="020F0502020204030204" pitchFamily="34" charset="0"/>
                        </a:rPr>
                        <a:t> </a:t>
                      </a:r>
                      <a:r>
                        <a:rPr lang="en-US" sz="2600" b="0" i="0" dirty="0">
                          <a:solidFill>
                            <a:srgbClr val="000000"/>
                          </a:solidFill>
                          <a:effectLst/>
                          <a:latin typeface="Calibri" panose="020F0502020204030204" pitchFamily="34" charset="0"/>
                        </a:rPr>
                        <a:t>​</a:t>
                      </a:r>
                      <a:r>
                        <a:rPr lang="en-US" sz="2600" b="0" i="0" dirty="0" err="1">
                          <a:solidFill>
                            <a:srgbClr val="000000"/>
                          </a:solidFill>
                          <a:effectLst/>
                          <a:latin typeface="Calibri" panose="020F0502020204030204" pitchFamily="34" charset="0"/>
                        </a:rPr>
                        <a:t>Polymédication</a:t>
                      </a:r>
                      <a:endParaRPr lang="en-US" sz="2600" b="0" i="0" dirty="0">
                        <a:solidFill>
                          <a:srgbClr val="000000"/>
                        </a:solidFill>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base"/>
                      <a:r>
                        <a:rPr lang="en-US" sz="2600" b="1" i="0" dirty="0" err="1">
                          <a:solidFill>
                            <a:srgbClr val="000000"/>
                          </a:solidFill>
                          <a:effectLst/>
                          <a:latin typeface="Calibri" panose="020F0502020204030204" pitchFamily="34" charset="0"/>
                        </a:rPr>
                        <a:t>Hospitalisation</a:t>
                      </a:r>
                      <a:r>
                        <a:rPr lang="en-US" sz="2600" b="0" i="0" dirty="0">
                          <a:solidFill>
                            <a:srgbClr val="000000"/>
                          </a:solidFill>
                          <a:effectLst/>
                          <a:latin typeface="Calibri" panose="020F0502020204030204" pitchFamily="34" charset="0"/>
                        </a:rPr>
                        <a:t>​ </a:t>
                      </a:r>
                      <a:r>
                        <a:rPr lang="en-US" sz="2600" b="1" i="0" dirty="0">
                          <a:solidFill>
                            <a:srgbClr val="000000"/>
                          </a:solidFill>
                          <a:effectLst/>
                          <a:latin typeface="Calibri" panose="020F0502020204030204" pitchFamily="34" charset="0"/>
                        </a:rPr>
                        <a:t>++</a:t>
                      </a:r>
                      <a:endParaRPr lang="en-US" sz="2600" b="0" i="0" dirty="0">
                        <a:solidFill>
                          <a:srgbClr val="000000"/>
                        </a:solidFill>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base"/>
                      <a:r>
                        <a:rPr lang="en-US" sz="2600" b="1" i="0" dirty="0">
                          <a:solidFill>
                            <a:srgbClr val="000000"/>
                          </a:solidFill>
                          <a:effectLst/>
                          <a:latin typeface="Calibri" panose="020F0502020204030204" pitchFamily="34" charset="0"/>
                        </a:rPr>
                        <a:t>Passage aux urgences +</a:t>
                      </a:r>
                      <a:r>
                        <a:rPr lang="en-US" sz="2600" b="0" i="0" dirty="0">
                          <a:solidFill>
                            <a:srgbClr val="000000"/>
                          </a:solidFill>
                          <a:effectLst/>
                          <a:latin typeface="Calibri" panose="020F0502020204030204" pitchFamily="34" charset="0"/>
                        </a:rPr>
                        <a:t>​</a:t>
                      </a:r>
                      <a:endParaRPr lang="en-US" sz="2600" b="0" i="0" dirty="0">
                        <a:solidFill>
                          <a:srgbClr val="000000"/>
                        </a:solidFill>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1002991"/>
                  </a:ext>
                </a:extLst>
              </a:tr>
              <a:tr h="600916">
                <a:tc>
                  <a:txBody>
                    <a:bodyPr/>
                    <a:lstStyle/>
                    <a:p>
                      <a:pPr algn="ctr" fontAlgn="base"/>
                      <a:r>
                        <a:rPr lang="en-US" sz="2400" b="0" i="0" dirty="0">
                          <a:solidFill>
                            <a:srgbClr val="000000"/>
                          </a:solidFill>
                          <a:effectLst/>
                          <a:latin typeface="Calibri" panose="020F0502020204030204" pitchFamily="34" charset="0"/>
                        </a:rPr>
                        <a:t>​Coeff.</a:t>
                      </a:r>
                      <a:endParaRPr lang="en-US" sz="2400" b="0" i="0" dirty="0">
                        <a:solidFill>
                          <a:srgbClr val="000000"/>
                        </a:solidFill>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base"/>
                      <a:r>
                        <a:rPr lang="en-US" sz="2400" b="0" i="0" dirty="0">
                          <a:solidFill>
                            <a:srgbClr val="000000"/>
                          </a:solidFill>
                          <a:effectLst/>
                          <a:latin typeface="Calibri" panose="020F0502020204030204" pitchFamily="34" charset="0"/>
                        </a:rPr>
                        <a:t>0,384***</a:t>
                      </a:r>
                      <a:r>
                        <a:rPr lang="en-US" sz="2600" b="0" i="0" dirty="0">
                          <a:solidFill>
                            <a:srgbClr val="000000"/>
                          </a:solidFill>
                          <a:effectLst/>
                          <a:latin typeface="Calibri" panose="020F0502020204030204" pitchFamily="34" charset="0"/>
                        </a:rPr>
                        <a:t>​</a:t>
                      </a:r>
                      <a:endParaRPr lang="en-US" sz="2600" b="0" i="0" dirty="0">
                        <a:solidFill>
                          <a:srgbClr val="000000"/>
                        </a:solidFill>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base"/>
                      <a:r>
                        <a:rPr lang="en-US" sz="2400" b="0" i="0" dirty="0">
                          <a:solidFill>
                            <a:srgbClr val="000000"/>
                          </a:solidFill>
                          <a:effectLst/>
                          <a:latin typeface="Calibri" panose="020F0502020204030204" pitchFamily="34" charset="0"/>
                        </a:rPr>
                        <a:t>0,191***</a:t>
                      </a:r>
                      <a:r>
                        <a:rPr lang="en-US" sz="2600" b="0" i="0" dirty="0">
                          <a:solidFill>
                            <a:srgbClr val="000000"/>
                          </a:solidFill>
                          <a:effectLst/>
                          <a:latin typeface="Calibri" panose="020F0502020204030204" pitchFamily="34" charset="0"/>
                        </a:rPr>
                        <a:t>​</a:t>
                      </a:r>
                      <a:endParaRPr lang="en-US" sz="2600" b="0" i="0" dirty="0">
                        <a:solidFill>
                          <a:srgbClr val="000000"/>
                        </a:solidFill>
                        <a:effectLst/>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6950459"/>
                  </a:ext>
                </a:extLst>
              </a:tr>
            </a:tbl>
          </a:graphicData>
        </a:graphic>
      </p:graphicFrame>
      <p:sp>
        <p:nvSpPr>
          <p:cNvPr id="5" name="Rectangle 1">
            <a:extLst>
              <a:ext uri="{FF2B5EF4-FFF2-40B4-BE49-F238E27FC236}">
                <a16:creationId xmlns:a16="http://schemas.microsoft.com/office/drawing/2014/main" id="{C530ACA8-C6E4-2C49-B6CD-789DD9E09A6E}"/>
              </a:ext>
            </a:extLst>
          </p:cNvPr>
          <p:cNvSpPr>
            <a:spLocks noChangeArrowheads="1"/>
          </p:cNvSpPr>
          <p:nvPr/>
        </p:nvSpPr>
        <p:spPr bwMode="auto">
          <a:xfrm>
            <a:off x="2272966" y="5124134"/>
            <a:ext cx="1395049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Times" pitchFamily="2" charset="0"/>
              </a:rPr>
              <a:t> </a:t>
            </a:r>
            <a:endParaRPr kumimoji="0" lang="fr-FR" altLang="fr-FR"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6" name="ZoneTexte 5">
            <a:extLst>
              <a:ext uri="{FF2B5EF4-FFF2-40B4-BE49-F238E27FC236}">
                <a16:creationId xmlns:a16="http://schemas.microsoft.com/office/drawing/2014/main" id="{5BDDC357-ADAF-D34C-B426-9A8387039291}"/>
              </a:ext>
            </a:extLst>
          </p:cNvPr>
          <p:cNvSpPr txBox="1"/>
          <p:nvPr/>
        </p:nvSpPr>
        <p:spPr>
          <a:xfrm>
            <a:off x="7636042" y="5727035"/>
            <a:ext cx="3793957" cy="461665"/>
          </a:xfrm>
          <a:prstGeom prst="rect">
            <a:avLst/>
          </a:prstGeom>
          <a:noFill/>
        </p:spPr>
        <p:txBody>
          <a:bodyPr wrap="square" rtlCol="0">
            <a:spAutoFit/>
          </a:bodyPr>
          <a:lstStyle/>
          <a:p>
            <a:r>
              <a:rPr lang="fr-FR" sz="2400" dirty="0"/>
              <a:t>(Bases ARS-IDF 2016-2019)</a:t>
            </a:r>
          </a:p>
        </p:txBody>
      </p:sp>
    </p:spTree>
    <p:extLst>
      <p:ext uri="{BB962C8B-B14F-4D97-AF65-F5344CB8AC3E}">
        <p14:creationId xmlns:p14="http://schemas.microsoft.com/office/powerpoint/2010/main" val="3580062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1. Cadre de l’étude      </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591671" y="1129553"/>
            <a:ext cx="10762129" cy="5047410"/>
          </a:xfrm>
        </p:spPr>
        <p:txBody>
          <a:bodyPr>
            <a:normAutofit/>
          </a:bodyPr>
          <a:lstStyle/>
          <a:p>
            <a:pPr marL="0" indent="0">
              <a:buNone/>
            </a:pPr>
            <a:r>
              <a:rPr lang="fr-FR" sz="2800" b="1" dirty="0"/>
              <a:t>Une expérimentation déployée dans 150 EHPAD franciliens</a:t>
            </a:r>
          </a:p>
          <a:p>
            <a:pPr marL="0" indent="0">
              <a:buNone/>
            </a:pPr>
            <a:endParaRPr lang="fr-FR" dirty="0"/>
          </a:p>
          <a:p>
            <a:pPr>
              <a:buFont typeface="Wingdings" pitchFamily="2" charset="2"/>
              <a:buChar char="§"/>
            </a:pPr>
            <a:r>
              <a:rPr lang="fr-FR" dirty="0"/>
              <a:t>Un temps partiel de médecin dit « prescripteur »</a:t>
            </a:r>
          </a:p>
          <a:p>
            <a:pPr marL="0" indent="0">
              <a:buNone/>
            </a:pPr>
            <a:r>
              <a:rPr lang="fr-FR" dirty="0"/>
              <a:t>	</a:t>
            </a:r>
          </a:p>
          <a:p>
            <a:pPr lvl="1">
              <a:buFont typeface="Police système Courant"/>
              <a:buChar char="→"/>
            </a:pPr>
            <a:r>
              <a:rPr lang="fr-FR" sz="2800" dirty="0"/>
              <a:t>  dans la moitié des EHPAD: </a:t>
            </a:r>
            <a:r>
              <a:rPr lang="fr-FR" sz="2800" b="1" dirty="0"/>
              <a:t>1/2 journée est financée </a:t>
            </a:r>
            <a:r>
              <a:rPr lang="fr-FR" sz="2800" dirty="0"/>
              <a:t>(0,1 ETP)</a:t>
            </a:r>
          </a:p>
          <a:p>
            <a:pPr lvl="1">
              <a:buFont typeface="Police système Courant"/>
              <a:buChar char="→"/>
            </a:pPr>
            <a:endParaRPr lang="fr-FR" sz="2800" dirty="0"/>
          </a:p>
          <a:p>
            <a:pPr lvl="1">
              <a:buFont typeface="Police système Courant"/>
              <a:buChar char="→"/>
            </a:pPr>
            <a:r>
              <a:rPr lang="fr-FR" sz="2800" dirty="0"/>
              <a:t> en moyenne:  </a:t>
            </a:r>
            <a:r>
              <a:rPr lang="fr-FR" sz="2800" b="1" dirty="0"/>
              <a:t>0,2 ETP financé soit 1 journée</a:t>
            </a:r>
          </a:p>
          <a:p>
            <a:pPr lvl="1">
              <a:buFont typeface="Police système Courant"/>
              <a:buChar char="→"/>
            </a:pPr>
            <a:endParaRPr lang="fr-FR" sz="2800" dirty="0"/>
          </a:p>
          <a:p>
            <a:pPr marL="0" indent="0" algn="r">
              <a:buNone/>
            </a:pPr>
            <a:r>
              <a:rPr lang="fr-FR" sz="2400" dirty="0"/>
              <a:t>(Base ARS-IDF 2018)</a:t>
            </a:r>
          </a:p>
          <a:p>
            <a:pPr marL="0" indent="0">
              <a:buNone/>
            </a:pPr>
            <a:endParaRPr lang="fr-FR" dirty="0"/>
          </a:p>
        </p:txBody>
      </p:sp>
    </p:spTree>
    <p:extLst>
      <p:ext uri="{BB962C8B-B14F-4D97-AF65-F5344CB8AC3E}">
        <p14:creationId xmlns:p14="http://schemas.microsoft.com/office/powerpoint/2010/main" val="2206332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1. Cadre de l’étude</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591671" y="1129553"/>
            <a:ext cx="10762129" cy="5047410"/>
          </a:xfrm>
        </p:spPr>
        <p:txBody>
          <a:bodyPr>
            <a:normAutofit/>
          </a:bodyPr>
          <a:lstStyle/>
          <a:p>
            <a:pPr marL="0" indent="0">
              <a:buNone/>
            </a:pPr>
            <a:r>
              <a:rPr lang="fr-FR" sz="2800" b="1" dirty="0"/>
              <a:t>Une expérimentation déployée dans 150 EHPAD franciliens</a:t>
            </a:r>
          </a:p>
          <a:p>
            <a:pPr marL="0" indent="0">
              <a:buNone/>
            </a:pPr>
            <a:endParaRPr lang="fr-FR" dirty="0"/>
          </a:p>
          <a:p>
            <a:pPr marL="0" indent="0">
              <a:buNone/>
            </a:pPr>
            <a:r>
              <a:rPr lang="fr-FR" dirty="0"/>
              <a:t>	</a:t>
            </a:r>
          </a:p>
          <a:p>
            <a:pPr marL="0" indent="0">
              <a:buNone/>
            </a:pPr>
            <a:endParaRPr lang="fr-FR" dirty="0"/>
          </a:p>
        </p:txBody>
      </p:sp>
      <p:graphicFrame>
        <p:nvGraphicFramePr>
          <p:cNvPr id="3" name="Tableau 2">
            <a:extLst>
              <a:ext uri="{FF2B5EF4-FFF2-40B4-BE49-F238E27FC236}">
                <a16:creationId xmlns:a16="http://schemas.microsoft.com/office/drawing/2014/main" id="{E294F2DE-E41A-B244-9DC5-549D25C0D4A2}"/>
              </a:ext>
            </a:extLst>
          </p:cNvPr>
          <p:cNvGraphicFramePr>
            <a:graphicFrameLocks noGrp="1"/>
          </p:cNvGraphicFramePr>
          <p:nvPr>
            <p:extLst>
              <p:ext uri="{D42A27DB-BD31-4B8C-83A1-F6EECF244321}">
                <p14:modId xmlns:p14="http://schemas.microsoft.com/office/powerpoint/2010/main" val="2346567652"/>
              </p:ext>
            </p:extLst>
          </p:nvPr>
        </p:nvGraphicFramePr>
        <p:xfrm>
          <a:off x="838200" y="1727198"/>
          <a:ext cx="10762129" cy="4619415"/>
        </p:xfrm>
        <a:graphic>
          <a:graphicData uri="http://schemas.openxmlformats.org/drawingml/2006/table">
            <a:tbl>
              <a:tblPr/>
              <a:tblGrid>
                <a:gridCol w="7540256">
                  <a:extLst>
                    <a:ext uri="{9D8B030D-6E8A-4147-A177-3AD203B41FA5}">
                      <a16:colId xmlns:a16="http://schemas.microsoft.com/office/drawing/2014/main" val="1756363957"/>
                    </a:ext>
                  </a:extLst>
                </a:gridCol>
                <a:gridCol w="3221873">
                  <a:extLst>
                    <a:ext uri="{9D8B030D-6E8A-4147-A177-3AD203B41FA5}">
                      <a16:colId xmlns:a16="http://schemas.microsoft.com/office/drawing/2014/main" val="2268379914"/>
                    </a:ext>
                  </a:extLst>
                </a:gridCol>
              </a:tblGrid>
              <a:tr h="524934">
                <a:tc>
                  <a:txBody>
                    <a:bodyPr/>
                    <a:lstStyle/>
                    <a:p>
                      <a:pPr algn="ctr" rtl="0" fontAlgn="base"/>
                      <a:r>
                        <a:rPr lang="fr-FR" sz="2800" b="0" i="0" dirty="0">
                          <a:effectLst/>
                          <a:latin typeface="+mn-lt"/>
                        </a:rPr>
                        <a:t>Médecin recruté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fr-FR" sz="2800" b="0" i="0">
                          <a:effectLst/>
                          <a:latin typeface="+mn-lt"/>
                        </a:rPr>
                        <a:t>En % des EHPAD (effectif)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5263861"/>
                  </a:ext>
                </a:extLst>
              </a:tr>
              <a:tr h="484294">
                <a:tc>
                  <a:txBody>
                    <a:bodyPr/>
                    <a:lstStyle/>
                    <a:p>
                      <a:pPr algn="r" rtl="0" fontAlgn="base"/>
                      <a:r>
                        <a:rPr lang="fr-FR" sz="2800" b="1" i="0" dirty="0">
                          <a:effectLst/>
                          <a:latin typeface="+mn-lt"/>
                        </a:rPr>
                        <a:t>Médecin coordonnateur de l’établissement</a:t>
                      </a:r>
                      <a:r>
                        <a:rPr lang="fr-FR" sz="2800" b="0" i="0" dirty="0">
                          <a:effectLst/>
                          <a:latin typeface="+mn-lt"/>
                        </a:rPr>
                        <a:t>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fr-FR" sz="2800" b="0" i="0" dirty="0">
                          <a:effectLst/>
                          <a:latin typeface="+mn-lt"/>
                        </a:rPr>
                        <a:t>59 %  (57)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0970025"/>
                  </a:ext>
                </a:extLst>
              </a:tr>
              <a:tr h="545254">
                <a:tc>
                  <a:txBody>
                    <a:bodyPr/>
                    <a:lstStyle/>
                    <a:p>
                      <a:pPr algn="r" rtl="0" fontAlgn="base"/>
                      <a:r>
                        <a:rPr lang="fr-FR" sz="2800" b="0" i="0" dirty="0">
                          <a:effectLst/>
                          <a:latin typeface="+mn-lt"/>
                        </a:rPr>
                        <a:t>Médecin traitant intervenant dans l’établissement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fr-FR" sz="2800" b="0" i="0" dirty="0">
                          <a:effectLst/>
                          <a:latin typeface="+mn-lt"/>
                        </a:rPr>
                        <a:t>10 %  (10)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023460"/>
                  </a:ext>
                </a:extLst>
              </a:tr>
              <a:tr h="538481">
                <a:tc>
                  <a:txBody>
                    <a:bodyPr/>
                    <a:lstStyle/>
                    <a:p>
                      <a:pPr algn="r" rtl="0" fontAlgn="base"/>
                      <a:r>
                        <a:rPr lang="fr-FR" sz="2800" b="0" i="0" dirty="0">
                          <a:effectLst/>
                          <a:latin typeface="+mn-lt"/>
                        </a:rPr>
                        <a:t>Médecin hospitalier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fr-FR" sz="2800" b="0" i="0" dirty="0">
                          <a:effectLst/>
                          <a:latin typeface="+mn-lt"/>
                        </a:rPr>
                        <a:t>6,2 %  (6)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2125378"/>
                  </a:ext>
                </a:extLst>
              </a:tr>
              <a:tr h="311574">
                <a:tc>
                  <a:txBody>
                    <a:bodyPr/>
                    <a:lstStyle/>
                    <a:p>
                      <a:pPr algn="r" rtl="0" fontAlgn="base"/>
                      <a:r>
                        <a:rPr lang="fr-FR" sz="2800" b="0" i="0" dirty="0">
                          <a:effectLst/>
                          <a:latin typeface="+mn-lt"/>
                        </a:rPr>
                        <a:t>Médecin retraité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fr-FR" sz="2800" b="0" i="0" dirty="0">
                          <a:effectLst/>
                          <a:latin typeface="+mn-lt"/>
                        </a:rPr>
                        <a:t>3,1 %  (3)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2224970"/>
                  </a:ext>
                </a:extLst>
              </a:tr>
              <a:tr h="162562">
                <a:tc>
                  <a:txBody>
                    <a:bodyPr/>
                    <a:lstStyle/>
                    <a:p>
                      <a:pPr algn="r" rtl="0" fontAlgn="base"/>
                      <a:r>
                        <a:rPr lang="fr-FR" sz="2800" b="0" i="0" dirty="0">
                          <a:effectLst/>
                          <a:latin typeface="+mn-lt"/>
                        </a:rPr>
                        <a:t>Autre (non précisé)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fr-FR" sz="2800" b="0" i="0" dirty="0">
                          <a:effectLst/>
                          <a:latin typeface="+mn-lt"/>
                        </a:rPr>
                        <a:t>22 %  (21)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1696238"/>
                  </a:ext>
                </a:extLst>
              </a:tr>
              <a:tr h="420688">
                <a:tc>
                  <a:txBody>
                    <a:bodyPr/>
                    <a:lstStyle/>
                    <a:p>
                      <a:pPr algn="r" rtl="0" fontAlgn="base"/>
                      <a:r>
                        <a:rPr lang="fr-FR" sz="2800" b="0" i="0" dirty="0">
                          <a:effectLst/>
                          <a:latin typeface="+mn-lt"/>
                        </a:rPr>
                        <a:t>Total renseigné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fr-FR" sz="2800" b="0" i="0" dirty="0">
                          <a:effectLst/>
                          <a:latin typeface="+mn-lt"/>
                        </a:rPr>
                        <a:t>97 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523379"/>
                  </a:ext>
                </a:extLst>
              </a:tr>
              <a:tr h="420688">
                <a:tc>
                  <a:txBody>
                    <a:bodyPr/>
                    <a:lstStyle/>
                    <a:p>
                      <a:pPr algn="r" rtl="0" fontAlgn="base"/>
                      <a:r>
                        <a:rPr lang="fr-FR" sz="2800" b="0" i="0" dirty="0">
                          <a:effectLst/>
                          <a:latin typeface="+mn-lt"/>
                        </a:rPr>
                        <a:t>Total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fr-FR" sz="2800" b="0" i="0" dirty="0">
                          <a:effectLst/>
                          <a:latin typeface="+mn-lt"/>
                        </a:rPr>
                        <a:t>153 </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8124436"/>
                  </a:ext>
                </a:extLst>
              </a:tr>
            </a:tbl>
          </a:graphicData>
        </a:graphic>
      </p:graphicFrame>
      <p:sp>
        <p:nvSpPr>
          <p:cNvPr id="5" name="ZoneTexte 4">
            <a:extLst>
              <a:ext uri="{FF2B5EF4-FFF2-40B4-BE49-F238E27FC236}">
                <a16:creationId xmlns:a16="http://schemas.microsoft.com/office/drawing/2014/main" id="{1F1389AB-4909-294D-AD07-5E344349D320}"/>
              </a:ext>
            </a:extLst>
          </p:cNvPr>
          <p:cNvSpPr txBox="1"/>
          <p:nvPr/>
        </p:nvSpPr>
        <p:spPr>
          <a:xfrm>
            <a:off x="5554133" y="6346613"/>
            <a:ext cx="6046196" cy="369332"/>
          </a:xfrm>
          <a:prstGeom prst="rect">
            <a:avLst/>
          </a:prstGeom>
          <a:noFill/>
        </p:spPr>
        <p:txBody>
          <a:bodyPr wrap="square" rtlCol="0">
            <a:spAutoFit/>
          </a:bodyPr>
          <a:lstStyle/>
          <a:p>
            <a:pPr algn="r"/>
            <a:r>
              <a:rPr lang="fr-FR" dirty="0"/>
              <a:t>Source: Bases ARS-IDF 2018</a:t>
            </a:r>
          </a:p>
        </p:txBody>
      </p:sp>
    </p:spTree>
    <p:extLst>
      <p:ext uri="{BB962C8B-B14F-4D97-AF65-F5344CB8AC3E}">
        <p14:creationId xmlns:p14="http://schemas.microsoft.com/office/powerpoint/2010/main" val="2301847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1. Cadre de l’étude</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591671" y="1129553"/>
            <a:ext cx="10762129" cy="5047410"/>
          </a:xfrm>
        </p:spPr>
        <p:txBody>
          <a:bodyPr>
            <a:normAutofit/>
          </a:bodyPr>
          <a:lstStyle/>
          <a:p>
            <a:pPr marL="0" indent="0">
              <a:buNone/>
            </a:pPr>
            <a:r>
              <a:rPr lang="fr-FR" sz="2800" b="1" dirty="0"/>
              <a:t>Méthodologie de l’étude</a:t>
            </a:r>
          </a:p>
          <a:p>
            <a:pPr marL="0" indent="0">
              <a:buNone/>
            </a:pPr>
            <a:endParaRPr lang="fr-FR" b="1" dirty="0"/>
          </a:p>
          <a:p>
            <a:pPr>
              <a:buFont typeface="Wingdings" pitchFamily="2" charset="2"/>
              <a:buChar char="§"/>
            </a:pPr>
            <a:r>
              <a:rPr lang="fr-FR" b="1" dirty="0"/>
              <a:t>Volet quantitatif</a:t>
            </a:r>
          </a:p>
          <a:p>
            <a:pPr marL="0" indent="0">
              <a:buNone/>
            </a:pPr>
            <a:r>
              <a:rPr lang="fr-FR" dirty="0"/>
              <a:t>exploitation des bases de données sur les EHPAD et sur la consommation de soins, 2015-2019 (ARS-IDF et CNAM)</a:t>
            </a:r>
          </a:p>
          <a:p>
            <a:pPr marL="0" indent="0">
              <a:buNone/>
            </a:pPr>
            <a:endParaRPr lang="fr-FR" dirty="0"/>
          </a:p>
          <a:p>
            <a:pPr lvl="1">
              <a:buFont typeface="Police système Courant"/>
              <a:buChar char="→"/>
            </a:pPr>
            <a:r>
              <a:rPr lang="fr-FR" sz="2800" dirty="0"/>
              <a:t> Comparaison avant et après la mise en place du dispositif</a:t>
            </a:r>
          </a:p>
          <a:p>
            <a:pPr lvl="1">
              <a:buFont typeface="Police système Courant"/>
              <a:buChar char="→"/>
            </a:pPr>
            <a:endParaRPr lang="fr-FR" sz="2800" dirty="0"/>
          </a:p>
          <a:p>
            <a:pPr lvl="1">
              <a:buFont typeface="Police système Courant"/>
              <a:buChar char="→"/>
            </a:pPr>
            <a:r>
              <a:rPr lang="fr-FR" sz="2800" dirty="0"/>
              <a:t> Mise en œuvre d'une méthode de doubles différences pour évaluer l'effet causal du dispositif</a:t>
            </a:r>
          </a:p>
          <a:p>
            <a:endParaRPr lang="fr-FR" dirty="0"/>
          </a:p>
        </p:txBody>
      </p:sp>
    </p:spTree>
    <p:extLst>
      <p:ext uri="{BB962C8B-B14F-4D97-AF65-F5344CB8AC3E}">
        <p14:creationId xmlns:p14="http://schemas.microsoft.com/office/powerpoint/2010/main" val="1963354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1. Cadre de l’étude </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591671" y="889000"/>
            <a:ext cx="10762129" cy="5287963"/>
          </a:xfrm>
        </p:spPr>
        <p:txBody>
          <a:bodyPr>
            <a:normAutofit/>
          </a:bodyPr>
          <a:lstStyle/>
          <a:p>
            <a:pPr marL="0" indent="0">
              <a:buNone/>
            </a:pPr>
            <a:r>
              <a:rPr lang="fr-FR" sz="2800" b="1" dirty="0"/>
              <a:t>Méthodologie de l’étude</a:t>
            </a:r>
            <a:endParaRPr lang="fr-FR" b="1" dirty="0"/>
          </a:p>
          <a:p>
            <a:pPr>
              <a:buFont typeface="Wingdings" pitchFamily="2" charset="2"/>
              <a:buChar char="§"/>
            </a:pPr>
            <a:r>
              <a:rPr lang="fr-FR" sz="2600" b="1" dirty="0"/>
              <a:t>Volet qualitatif</a:t>
            </a:r>
          </a:p>
          <a:p>
            <a:pPr marL="0" indent="0">
              <a:buNone/>
            </a:pPr>
            <a:r>
              <a:rPr lang="fr-FR" sz="2600" dirty="0"/>
              <a:t>Entretiens avec les </a:t>
            </a:r>
            <a:r>
              <a:rPr lang="fr-FR" sz="2600" dirty="0" err="1"/>
              <a:t>directeur.ices</a:t>
            </a:r>
            <a:r>
              <a:rPr lang="fr-FR" sz="2600" dirty="0"/>
              <a:t>, médecins coordonnateurs et prescripteurs, cadres de santé, infirmières, aides-soignantes, </a:t>
            </a:r>
            <a:r>
              <a:rPr lang="fr-FR" sz="2600" dirty="0" err="1"/>
              <a:t>résident.es</a:t>
            </a:r>
            <a:r>
              <a:rPr lang="fr-FR" sz="2600" dirty="0"/>
              <a:t> et familles</a:t>
            </a:r>
          </a:p>
          <a:p>
            <a:pPr marL="457200" lvl="1" indent="0">
              <a:buNone/>
            </a:pPr>
            <a:endParaRPr lang="fr-FR" dirty="0"/>
          </a:p>
          <a:p>
            <a:pPr marL="457200" lvl="1" indent="0">
              <a:buNone/>
            </a:pPr>
            <a:endParaRPr lang="fr-FR" dirty="0"/>
          </a:p>
          <a:p>
            <a:endParaRPr lang="fr-FR" dirty="0"/>
          </a:p>
        </p:txBody>
      </p:sp>
      <p:graphicFrame>
        <p:nvGraphicFramePr>
          <p:cNvPr id="5" name="Tableau 5">
            <a:extLst>
              <a:ext uri="{FF2B5EF4-FFF2-40B4-BE49-F238E27FC236}">
                <a16:creationId xmlns:a16="http://schemas.microsoft.com/office/drawing/2014/main" id="{3DBDED0C-3D21-1E44-9F24-D7C7A9928F67}"/>
              </a:ext>
            </a:extLst>
          </p:cNvPr>
          <p:cNvGraphicFramePr>
            <a:graphicFrameLocks noGrp="1"/>
          </p:cNvGraphicFramePr>
          <p:nvPr>
            <p:extLst>
              <p:ext uri="{D42A27DB-BD31-4B8C-83A1-F6EECF244321}">
                <p14:modId xmlns:p14="http://schemas.microsoft.com/office/powerpoint/2010/main" val="818740806"/>
              </p:ext>
            </p:extLst>
          </p:nvPr>
        </p:nvGraphicFramePr>
        <p:xfrm>
          <a:off x="597676" y="2715631"/>
          <a:ext cx="10756124" cy="3962400"/>
        </p:xfrm>
        <a:graphic>
          <a:graphicData uri="http://schemas.openxmlformats.org/drawingml/2006/table">
            <a:tbl>
              <a:tblPr firstRow="1" bandRow="1">
                <a:tableStyleId>{2D5ABB26-0587-4C30-8999-92F81FD0307C}</a:tableStyleId>
              </a:tblPr>
              <a:tblGrid>
                <a:gridCol w="2017395">
                  <a:extLst>
                    <a:ext uri="{9D8B030D-6E8A-4147-A177-3AD203B41FA5}">
                      <a16:colId xmlns:a16="http://schemas.microsoft.com/office/drawing/2014/main" val="679557373"/>
                    </a:ext>
                  </a:extLst>
                </a:gridCol>
                <a:gridCol w="4441811">
                  <a:extLst>
                    <a:ext uri="{9D8B030D-6E8A-4147-A177-3AD203B41FA5}">
                      <a16:colId xmlns:a16="http://schemas.microsoft.com/office/drawing/2014/main" val="2775980064"/>
                    </a:ext>
                  </a:extLst>
                </a:gridCol>
                <a:gridCol w="4296918">
                  <a:extLst>
                    <a:ext uri="{9D8B030D-6E8A-4147-A177-3AD203B41FA5}">
                      <a16:colId xmlns:a16="http://schemas.microsoft.com/office/drawing/2014/main" val="3304853576"/>
                    </a:ext>
                  </a:extLst>
                </a:gridCol>
              </a:tblGrid>
              <a:tr h="407100">
                <a:tc gridSpan="3">
                  <a:txBody>
                    <a:bodyPr/>
                    <a:lstStyle/>
                    <a:p>
                      <a:pPr algn="ctr"/>
                      <a:r>
                        <a:rPr lang="fr-FR" sz="2200" dirty="0"/>
                        <a:t>Type de médecin</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a:endParaRPr lang="fr-FR"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a:endParaRPr lang="fr-FR"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1272125"/>
                  </a:ext>
                </a:extLst>
              </a:tr>
              <a:tr h="1628402">
                <a:tc rowSpan="2">
                  <a:txBody>
                    <a:bodyPr/>
                    <a:lstStyle/>
                    <a:p>
                      <a:pPr algn="ctr"/>
                      <a:r>
                        <a:rPr lang="fr-FR" sz="2200" dirty="0"/>
                        <a:t>Temps de présence</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sz="2200" dirty="0"/>
                        <a:t>EHPAD A</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200" b="1" dirty="0"/>
                        <a:t>0,1 ETP + médecin coordonnateur</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200" b="0" dirty="0"/>
                        <a:t>environ 90 </a:t>
                      </a:r>
                      <a:r>
                        <a:rPr lang="fr-FR" sz="2200" b="0" dirty="0" err="1"/>
                        <a:t>résident.es</a:t>
                      </a:r>
                      <a:endParaRPr lang="fr-FR" sz="2200" b="0" dirty="0"/>
                    </a:p>
                    <a:p>
                      <a:pPr marL="0" marR="0" lvl="0" indent="0" algn="ctr" defTabSz="914400" rtl="0" eaLnBrk="1" fontAlgn="auto" latinLnBrk="0" hangingPunct="1">
                        <a:lnSpc>
                          <a:spcPct val="100000"/>
                        </a:lnSpc>
                        <a:spcBef>
                          <a:spcPts val="0"/>
                        </a:spcBef>
                        <a:spcAft>
                          <a:spcPts val="0"/>
                        </a:spcAft>
                        <a:buClrTx/>
                        <a:buSzTx/>
                        <a:buFontTx/>
                        <a:buNone/>
                        <a:tabLst/>
                        <a:defRPr/>
                      </a:pPr>
                      <a:r>
                        <a:rPr lang="fr-FR" sz="2200" b="0" dirty="0"/>
                        <a:t>privé non lucratif</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200" b="0" dirty="0"/>
                        <a:t>Paris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sz="2200" dirty="0"/>
                        <a:t>EHPAD B</a:t>
                      </a:r>
                    </a:p>
                    <a:p>
                      <a:pPr algn="ctr"/>
                      <a:r>
                        <a:rPr lang="fr-FR" sz="2200" b="1" dirty="0"/>
                        <a:t>0,1 ETP + médecin extérieur </a:t>
                      </a:r>
                      <a:r>
                        <a:rPr lang="fr-FR" sz="2200" b="0" dirty="0"/>
                        <a:t>environ 80 </a:t>
                      </a:r>
                      <a:r>
                        <a:rPr lang="fr-FR" sz="2200" b="0" dirty="0" err="1"/>
                        <a:t>résident.es</a:t>
                      </a:r>
                      <a:endParaRPr lang="fr-FR" sz="2200" b="0" dirty="0"/>
                    </a:p>
                    <a:p>
                      <a:pPr algn="ctr"/>
                      <a:r>
                        <a:rPr lang="fr-FR" sz="2200" b="0" dirty="0"/>
                        <a:t>privé non lucratif</a:t>
                      </a:r>
                    </a:p>
                    <a:p>
                      <a:pPr algn="ctr"/>
                      <a:r>
                        <a:rPr lang="fr-FR" sz="2200" b="0" dirty="0"/>
                        <a:t>Val-de-Marne</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583491"/>
                  </a:ext>
                </a:extLst>
              </a:tr>
              <a:tr h="1628402">
                <a:tc vMerge="1">
                  <a:txBody>
                    <a:bodyPr/>
                    <a:lstStyle/>
                    <a:p>
                      <a:pPr algn="ctr"/>
                      <a:endParaRPr lang="fr-FR"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sz="2200" dirty="0"/>
                        <a:t>EHPAD C</a:t>
                      </a:r>
                    </a:p>
                    <a:p>
                      <a:pPr algn="ctr"/>
                      <a:r>
                        <a:rPr lang="fr-FR" sz="2200" b="1" dirty="0"/>
                        <a:t>0,2 + médecin coordonnateur</a:t>
                      </a:r>
                    </a:p>
                    <a:p>
                      <a:pPr algn="ctr"/>
                      <a:r>
                        <a:rPr lang="fr-FR" sz="2200" b="0" dirty="0"/>
                        <a:t>environ 100 </a:t>
                      </a:r>
                      <a:r>
                        <a:rPr lang="fr-FR" sz="2200" b="0" dirty="0" err="1"/>
                        <a:t>résident.es</a:t>
                      </a:r>
                      <a:endParaRPr lang="fr-FR" sz="2200" b="0" dirty="0"/>
                    </a:p>
                    <a:p>
                      <a:pPr algn="ctr"/>
                      <a:r>
                        <a:rPr lang="fr-FR" sz="2200" b="0" dirty="0"/>
                        <a:t>privé lucratif</a:t>
                      </a:r>
                    </a:p>
                    <a:p>
                      <a:pPr algn="ctr"/>
                      <a:r>
                        <a:rPr lang="fr-FR" sz="2200" b="0" dirty="0"/>
                        <a:t>Seine-et-Marne</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sz="2200" dirty="0"/>
                        <a:t>EHPAD D</a:t>
                      </a:r>
                    </a:p>
                    <a:p>
                      <a:pPr algn="ctr"/>
                      <a:r>
                        <a:rPr lang="fr-FR" sz="2200" b="1" dirty="0"/>
                        <a:t>0,4 + médecins extérieurs </a:t>
                      </a:r>
                      <a:r>
                        <a:rPr lang="fr-FR" sz="2200" b="0" dirty="0"/>
                        <a:t>environ 90 </a:t>
                      </a:r>
                      <a:r>
                        <a:rPr lang="fr-FR" sz="2200" b="0" dirty="0" err="1"/>
                        <a:t>résident.es</a:t>
                      </a:r>
                      <a:endParaRPr lang="fr-FR" sz="2200" b="0" dirty="0"/>
                    </a:p>
                    <a:p>
                      <a:pPr algn="ctr"/>
                      <a:r>
                        <a:rPr lang="fr-FR" sz="2200" b="0" dirty="0"/>
                        <a:t>public</a:t>
                      </a:r>
                    </a:p>
                    <a:p>
                      <a:pPr algn="ctr"/>
                      <a:r>
                        <a:rPr lang="fr-FR" sz="2200" b="0" dirty="0"/>
                        <a:t>Essonne</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5470296"/>
                  </a:ext>
                </a:extLst>
              </a:tr>
            </a:tbl>
          </a:graphicData>
        </a:graphic>
      </p:graphicFrame>
    </p:spTree>
    <p:extLst>
      <p:ext uri="{BB962C8B-B14F-4D97-AF65-F5344CB8AC3E}">
        <p14:creationId xmlns:p14="http://schemas.microsoft.com/office/powerpoint/2010/main" val="323722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2. Présentation des résultats intermédiaires</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956930" y="2402957"/>
            <a:ext cx="10396870" cy="3774005"/>
          </a:xfrm>
        </p:spPr>
        <p:txBody>
          <a:bodyPr>
            <a:normAutofit/>
          </a:bodyPr>
          <a:lstStyle/>
          <a:p>
            <a:pPr marL="0" indent="0">
              <a:buNone/>
            </a:pPr>
            <a:r>
              <a:rPr lang="fr-FR" sz="2800" b="1" dirty="0"/>
              <a:t>2.1. Des modalités variées de mise en œuvre de l’expérimentation</a:t>
            </a:r>
          </a:p>
          <a:p>
            <a:pPr marL="514350" indent="-514350">
              <a:buAutoNum type="arabicPeriod"/>
            </a:pPr>
            <a:endParaRPr lang="fr-FR" b="1" dirty="0"/>
          </a:p>
          <a:p>
            <a:pPr marL="0" indent="0">
              <a:buNone/>
            </a:pPr>
            <a:r>
              <a:rPr lang="fr-FR" b="1" dirty="0"/>
              <a:t>2.2 Du médecin traitant au médecin « embarqué »</a:t>
            </a:r>
          </a:p>
          <a:p>
            <a:pPr marL="0" indent="0">
              <a:buNone/>
            </a:pPr>
            <a:endParaRPr lang="fr-FR" b="1" dirty="0"/>
          </a:p>
          <a:p>
            <a:pPr marL="0" indent="0">
              <a:buNone/>
            </a:pPr>
            <a:r>
              <a:rPr lang="fr-FR" b="1" dirty="0"/>
              <a:t>2.3 La perception de la qualité des soins: un suivi plus global et mieux coordonné</a:t>
            </a:r>
            <a:endParaRPr lang="fr-FR" sz="2800" b="1" dirty="0"/>
          </a:p>
          <a:p>
            <a:pPr marL="0" indent="0">
              <a:buNone/>
            </a:pPr>
            <a:endParaRPr lang="fr-FR" dirty="0"/>
          </a:p>
          <a:p>
            <a:endParaRPr lang="fr-FR" dirty="0"/>
          </a:p>
        </p:txBody>
      </p:sp>
    </p:spTree>
    <p:extLst>
      <p:ext uri="{BB962C8B-B14F-4D97-AF65-F5344CB8AC3E}">
        <p14:creationId xmlns:p14="http://schemas.microsoft.com/office/powerpoint/2010/main" val="2441124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DC705-9EC5-8947-AF44-704D31184651}"/>
              </a:ext>
            </a:extLst>
          </p:cNvPr>
          <p:cNvSpPr>
            <a:spLocks noGrp="1"/>
          </p:cNvSpPr>
          <p:nvPr>
            <p:ph type="title"/>
          </p:nvPr>
        </p:nvSpPr>
        <p:spPr>
          <a:xfrm>
            <a:off x="-161365" y="-71996"/>
            <a:ext cx="12532659" cy="753033"/>
          </a:xfrm>
          <a:noFill/>
          <a:ln w="15875">
            <a:solidFill>
              <a:srgbClr val="C00000"/>
            </a:solidFill>
          </a:ln>
        </p:spPr>
        <p:txBody>
          <a:bodyPr anchor="ctr" anchorCtr="0">
            <a:normAutofit/>
          </a:bodyPr>
          <a:lstStyle/>
          <a:p>
            <a:r>
              <a:rPr lang="fr-FR" sz="2400" b="1" dirty="0">
                <a:solidFill>
                  <a:srgbClr val="C00000"/>
                </a:solidFill>
              </a:rPr>
              <a:t>	2.1 Des modalités variées de mise en œuvre de l’expérimentation</a:t>
            </a:r>
          </a:p>
        </p:txBody>
      </p:sp>
      <p:sp>
        <p:nvSpPr>
          <p:cNvPr id="4" name="Espace réservé du contenu 3">
            <a:extLst>
              <a:ext uri="{FF2B5EF4-FFF2-40B4-BE49-F238E27FC236}">
                <a16:creationId xmlns:a16="http://schemas.microsoft.com/office/drawing/2014/main" id="{D30605BC-83B0-E04A-A979-E4B34B9B0A00}"/>
              </a:ext>
            </a:extLst>
          </p:cNvPr>
          <p:cNvSpPr>
            <a:spLocks noGrp="1"/>
          </p:cNvSpPr>
          <p:nvPr>
            <p:ph idx="1"/>
          </p:nvPr>
        </p:nvSpPr>
        <p:spPr>
          <a:xfrm>
            <a:off x="680484" y="1169581"/>
            <a:ext cx="10673316" cy="5007381"/>
          </a:xfrm>
        </p:spPr>
        <p:txBody>
          <a:bodyPr>
            <a:normAutofit lnSpcReduction="10000"/>
          </a:bodyPr>
          <a:lstStyle/>
          <a:p>
            <a:pPr marL="0" indent="0">
              <a:buNone/>
            </a:pPr>
            <a:endParaRPr lang="fr-FR" dirty="0"/>
          </a:p>
          <a:p>
            <a:pPr marL="0" indent="0">
              <a:buNone/>
            </a:pPr>
            <a:endParaRPr lang="fr-FR" dirty="0"/>
          </a:p>
          <a:p>
            <a:pPr marL="0" indent="0" algn="ctr">
              <a:buNone/>
            </a:pPr>
            <a:r>
              <a:rPr lang="fr-FR" dirty="0">
                <a:solidFill>
                  <a:schemeClr val="tx1">
                    <a:lumMod val="85000"/>
                    <a:lumOff val="15000"/>
                  </a:schemeClr>
                </a:solidFill>
                <a:latin typeface="+mj-lt"/>
              </a:rPr>
              <a:t>« Directeur - J’ai reçu plusieurs praticiens, c’était très difficile d’intéresser quelqu’un, ça a été très compliqué. »</a:t>
            </a:r>
          </a:p>
          <a:p>
            <a:pPr marL="0" indent="0" algn="ctr">
              <a:buNone/>
            </a:pPr>
            <a:endParaRPr lang="fr-FR" dirty="0">
              <a:solidFill>
                <a:schemeClr val="tx1">
                  <a:lumMod val="85000"/>
                  <a:lumOff val="15000"/>
                </a:schemeClr>
              </a:solidFill>
              <a:latin typeface="+mj-lt"/>
            </a:endParaRPr>
          </a:p>
          <a:p>
            <a:pPr marL="0" indent="0" algn="ctr">
              <a:buNone/>
            </a:pPr>
            <a:r>
              <a:rPr lang="fr-FR" dirty="0">
                <a:solidFill>
                  <a:schemeClr val="tx1">
                    <a:lumMod val="85000"/>
                    <a:lumOff val="15000"/>
                  </a:schemeClr>
                </a:solidFill>
                <a:latin typeface="+mj-lt"/>
              </a:rPr>
              <a:t>« Directrice - On s’était renseigné un peu autour, on n’avait pas beaucoup de candidats, clairement, voire pas du tout de candidat. »</a:t>
            </a:r>
          </a:p>
          <a:p>
            <a:pPr marL="0" indent="0" algn="ctr">
              <a:buNone/>
            </a:pPr>
            <a:endParaRPr lang="fr-FR" dirty="0">
              <a:solidFill>
                <a:schemeClr val="tx1">
                  <a:lumMod val="85000"/>
                  <a:lumOff val="15000"/>
                </a:schemeClr>
              </a:solidFill>
              <a:latin typeface="+mj-lt"/>
            </a:endParaRPr>
          </a:p>
          <a:p>
            <a:pPr marL="0" indent="0" algn="ctr">
              <a:buNone/>
            </a:pPr>
            <a:r>
              <a:rPr lang="fr-FR" dirty="0">
                <a:solidFill>
                  <a:schemeClr val="tx1">
                    <a:lumMod val="85000"/>
                    <a:lumOff val="15000"/>
                  </a:schemeClr>
                </a:solidFill>
                <a:latin typeface="+mj-lt"/>
              </a:rPr>
              <a:t>« Médecin prescripteur – J’ai eu connaissance du poste par hasard, via une infirmière qui avait fait une vacation à l’hôpital et qui m’avait parlé du recrutement à l’EHPAD. »</a:t>
            </a:r>
          </a:p>
        </p:txBody>
      </p:sp>
    </p:spTree>
    <p:extLst>
      <p:ext uri="{BB962C8B-B14F-4D97-AF65-F5344CB8AC3E}">
        <p14:creationId xmlns:p14="http://schemas.microsoft.com/office/powerpoint/2010/main" val="155279556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3FA92F18D3D4A44A041A6E7CA550962" ma:contentTypeVersion="4" ma:contentTypeDescription="Crée un document." ma:contentTypeScope="" ma:versionID="9dc6ed4b8e22ca49757c25185a3a9db2">
  <xsd:schema xmlns:xsd="http://www.w3.org/2001/XMLSchema" xmlns:xs="http://www.w3.org/2001/XMLSchema" xmlns:p="http://schemas.microsoft.com/office/2006/metadata/properties" xmlns:ns2="9489e5f6-9366-423f-9edb-49e6888c18e8" targetNamespace="http://schemas.microsoft.com/office/2006/metadata/properties" ma:root="true" ma:fieldsID="b718457756da8fabfb8cdb28eb573dee" ns2:_="">
    <xsd:import namespace="9489e5f6-9366-423f-9edb-49e6888c18e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89e5f6-9366-423f-9edb-49e6888c1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6709EF-D241-4274-A91E-628DB5F036C5}">
  <ds:schemaRefs>
    <ds:schemaRef ds:uri="http://schemas.microsoft.com/sharepoint/v3/contenttype/forms"/>
  </ds:schemaRefs>
</ds:datastoreItem>
</file>

<file path=customXml/itemProps2.xml><?xml version="1.0" encoding="utf-8"?>
<ds:datastoreItem xmlns:ds="http://schemas.openxmlformats.org/officeDocument/2006/customXml" ds:itemID="{0D34E450-7B26-48D2-BCC6-41CAF1D379A3}">
  <ds:schemaRefs>
    <ds:schemaRef ds:uri="9489e5f6-9366-423f-9edb-49e6888c18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75AB092-AAFE-41DB-AC10-F6EB6A53F6FC}">
  <ds:schemaRefs>
    <ds:schemaRef ds:uri="http://purl.org/dc/dcmitype/"/>
    <ds:schemaRef ds:uri="http://schemas.microsoft.com/office/2006/documentManagement/types"/>
    <ds:schemaRef ds:uri="http://purl.org/dc/terms/"/>
    <ds:schemaRef ds:uri="http://schemas.openxmlformats.org/package/2006/metadata/core-properties"/>
    <ds:schemaRef ds:uri="http://www.w3.org/XML/1998/namespace"/>
    <ds:schemaRef ds:uri="http://schemas.microsoft.com/office/2006/metadata/properties"/>
    <ds:schemaRef ds:uri="http://schemas.microsoft.com/office/infopath/2007/PartnerControls"/>
    <ds:schemaRef ds:uri="9489e5f6-9366-423f-9edb-49e6888c18e8"/>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913</TotalTime>
  <Words>3291</Words>
  <Application>Microsoft Macintosh PowerPoint</Application>
  <PresentationFormat>Grand écran</PresentationFormat>
  <Paragraphs>421</Paragraphs>
  <Slides>18</Slides>
  <Notes>18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18</vt:i4>
      </vt:variant>
    </vt:vector>
  </HeadingPairs>
  <TitlesOfParts>
    <vt:vector size="25" baseType="lpstr">
      <vt:lpstr>Arial</vt:lpstr>
      <vt:lpstr>Calibri</vt:lpstr>
      <vt:lpstr>Calibri Light</vt:lpstr>
      <vt:lpstr>Police système Courant</vt:lpstr>
      <vt:lpstr>Times</vt:lpstr>
      <vt:lpstr>Wingdings</vt:lpstr>
      <vt:lpstr>Thème Office</vt:lpstr>
      <vt:lpstr>Étude pluridisciplinaire sur le dispositif  « soutien à la prescription en EHPAD »:  premiers résultats</vt:lpstr>
      <vt:lpstr> 1. Cadre de l’étude       </vt:lpstr>
      <vt:lpstr> 1. Cadre de l’étude </vt:lpstr>
      <vt:lpstr> 1. Cadre de l’étude      </vt:lpstr>
      <vt:lpstr> 1. Cadre de l’étude</vt:lpstr>
      <vt:lpstr> 1. Cadre de l’étude</vt:lpstr>
      <vt:lpstr> 1. Cadre de l’étude </vt:lpstr>
      <vt:lpstr> 2. Présentation des résultats intermédiaires</vt:lpstr>
      <vt:lpstr> 2.1 Des modalités variées de mise en œuvre de l’expérimentation</vt:lpstr>
      <vt:lpstr> 2.2 Du médecin traitant au médecin « embarqué »</vt:lpstr>
      <vt:lpstr> 2.2 Du médecin traitant au médecin « embarqué »</vt:lpstr>
      <vt:lpstr> 2.3 Un suivi plus global et mieux coordonné</vt:lpstr>
      <vt:lpstr> 2.3 Un suivi plus global et mieux coordonné</vt:lpstr>
      <vt:lpstr> 2.3 Un suivi plus global et mieux coordonné</vt:lpstr>
      <vt:lpstr> Conclusion</vt:lpstr>
      <vt:lpstr>Présentation PowerPoint</vt:lpstr>
      <vt:lpstr> Régression sur le taux de recours aux urgences et le taux d’hospitalisation</vt:lpstr>
      <vt:lpstr> Régression sur le taux de recours aux urgences et le taux d’hospitalisation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L’intégration d’un médecin « prescripteur » en EHPAD : les effets sur la qualité perçue des soins </dc:title>
  <dc:creator>BOULET Elsa</dc:creator>
  <cp:lastModifiedBy>BOULET Elsa</cp:lastModifiedBy>
  <cp:revision>2</cp:revision>
  <cp:lastPrinted>2021-06-14T08:15:53Z</cp:lastPrinted>
  <dcterms:created xsi:type="dcterms:W3CDTF">2021-05-26T08:39:28Z</dcterms:created>
  <dcterms:modified xsi:type="dcterms:W3CDTF">2021-06-16T12:56:22Z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0x010100C3FA92F18D3D4A44A041A6E7CA550962</vt:lpwstr>
  </property>
</Properties>
</file>