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9" r:id="rId4"/>
    <p:sldId id="269" r:id="rId5"/>
    <p:sldId id="263" r:id="rId6"/>
    <p:sldId id="262" r:id="rId7"/>
    <p:sldId id="261" r:id="rId8"/>
    <p:sldId id="265" r:id="rId9"/>
    <p:sldId id="266" r:id="rId10"/>
    <p:sldId id="267" r:id="rId11"/>
    <p:sldId id="271" r:id="rId12"/>
    <p:sldId id="270" r:id="rId13"/>
    <p:sldId id="264" r:id="rId14"/>
    <p:sldId id="268"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1B095F1-0B2F-4929-A4CC-0478B4E331B7}" type="datetimeFigureOut">
              <a:rPr lang="fr-FR" smtClean="0"/>
              <a:t>09/11/2021</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352921A-7C27-4825-9C39-1F43BDF964D0}" type="slidenum">
              <a:rPr lang="fr-FR" smtClean="0"/>
              <a:t>‹N°›</a:t>
            </a:fld>
            <a:endParaRPr lang="fr-FR"/>
          </a:p>
        </p:txBody>
      </p:sp>
    </p:spTree>
    <p:extLst>
      <p:ext uri="{BB962C8B-B14F-4D97-AF65-F5344CB8AC3E}">
        <p14:creationId xmlns:p14="http://schemas.microsoft.com/office/powerpoint/2010/main" val="167619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5674C2-FFFD-45E9-A99B-01F4F17103C9}" type="datetimeFigureOut">
              <a:rPr lang="fr-FR" smtClean="0"/>
              <a:t>09/11/2021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488C6C-C599-4128-B1C7-37A0E5AEC013}" type="slidenum">
              <a:rPr lang="fr-FR" smtClean="0"/>
              <a:t>‹N°›</a:t>
            </a:fld>
            <a:endParaRPr lang="fr-FR"/>
          </a:p>
        </p:txBody>
      </p:sp>
    </p:spTree>
    <p:extLst>
      <p:ext uri="{BB962C8B-B14F-4D97-AF65-F5344CB8AC3E}">
        <p14:creationId xmlns:p14="http://schemas.microsoft.com/office/powerpoint/2010/main" val="239016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488C6C-C599-4128-B1C7-37A0E5AEC013}" type="slidenum">
              <a:rPr lang="fr-FR" smtClean="0"/>
              <a:t>2</a:t>
            </a:fld>
            <a:endParaRPr lang="fr-FR"/>
          </a:p>
        </p:txBody>
      </p:sp>
    </p:spTree>
    <p:extLst>
      <p:ext uri="{BB962C8B-B14F-4D97-AF65-F5344CB8AC3E}">
        <p14:creationId xmlns:p14="http://schemas.microsoft.com/office/powerpoint/2010/main" val="306284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488C6C-C599-4128-B1C7-37A0E5AEC013}" type="slidenum">
              <a:rPr lang="fr-FR" smtClean="0"/>
              <a:t>3</a:t>
            </a:fld>
            <a:endParaRPr lang="fr-FR"/>
          </a:p>
        </p:txBody>
      </p:sp>
    </p:spTree>
    <p:extLst>
      <p:ext uri="{BB962C8B-B14F-4D97-AF65-F5344CB8AC3E}">
        <p14:creationId xmlns:p14="http://schemas.microsoft.com/office/powerpoint/2010/main" val="162071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488C6C-C599-4128-B1C7-37A0E5AEC013}" type="slidenum">
              <a:rPr lang="fr-FR" smtClean="0"/>
              <a:t>9</a:t>
            </a:fld>
            <a:endParaRPr lang="fr-FR"/>
          </a:p>
        </p:txBody>
      </p:sp>
    </p:spTree>
    <p:extLst>
      <p:ext uri="{BB962C8B-B14F-4D97-AF65-F5344CB8AC3E}">
        <p14:creationId xmlns:p14="http://schemas.microsoft.com/office/powerpoint/2010/main" val="350036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C90C632-F0EB-4A25-B6DB-A874FD739005}"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3214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3C68BF3-9003-49A5-9DEA-23747CED6A99}"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147262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AC70F8-74D1-449D-ABE8-D4FA2BA335BA}"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1E4E86-F797-4B38-91DC-EA12F1829D8A}"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020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242E5916-8991-40DA-908B-81FD44434A4B}"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3304845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7AD7EC86-5EBE-463B-83DB-4BD200E29FFE}"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1E4E86-F797-4B38-91DC-EA12F1829D8A}"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405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553B23ED-0986-4AB9-BF18-C7FCB0582220}"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1591055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517891-8707-4927-BA15-0A992457EE62}"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428490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893EB0-F5E1-427E-97BC-D35BE74EA3D7}"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89249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FE453A-348E-4BA0-974E-8FC696B5B3DD}"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295377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35E92B8-76EA-4133-859A-9866261CB222}" type="datetime1">
              <a:rPr lang="fr-FR" smtClean="0"/>
              <a:t>09/11/2021</a:t>
            </a:fld>
            <a:endParaRPr lang="fr-FR"/>
          </a:p>
        </p:txBody>
      </p:sp>
      <p:sp>
        <p:nvSpPr>
          <p:cNvPr id="5" name="Footer Placeholder 4"/>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45182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80372C0-3126-4C7E-A89D-83943343F742}"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260180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58D3C67-CB31-4176-A548-6CDD7C3A3EAE}" type="datetime1">
              <a:rPr lang="fr-FR" smtClean="0"/>
              <a:t>09/11/2021</a:t>
            </a:fld>
            <a:endParaRPr lang="fr-FR"/>
          </a:p>
        </p:txBody>
      </p:sp>
      <p:sp>
        <p:nvSpPr>
          <p:cNvPr id="8" name="Footer Placeholder 7"/>
          <p:cNvSpPr>
            <a:spLocks noGrp="1"/>
          </p:cNvSpPr>
          <p:nvPr>
            <p:ph type="ftr" sz="quarter" idx="11"/>
          </p:nvPr>
        </p:nvSpPr>
        <p:spPr/>
        <p:txBody>
          <a:bodyPr/>
          <a:lstStyle/>
          <a:p>
            <a:r>
              <a:rPr lang="fr-FR" smtClean="0"/>
              <a:t>MANGER MAINS</a:t>
            </a:r>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86667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2850F3C-B6A7-40C4-9622-949DD5DCC36A}" type="datetime1">
              <a:rPr lang="fr-FR" smtClean="0"/>
              <a:t>09/11/2021</a:t>
            </a:fld>
            <a:endParaRPr lang="fr-FR"/>
          </a:p>
        </p:txBody>
      </p:sp>
      <p:sp>
        <p:nvSpPr>
          <p:cNvPr id="4" name="Footer Placeholder 3"/>
          <p:cNvSpPr>
            <a:spLocks noGrp="1"/>
          </p:cNvSpPr>
          <p:nvPr>
            <p:ph type="ftr" sz="quarter" idx="11"/>
          </p:nvPr>
        </p:nvSpPr>
        <p:spPr/>
        <p:txBody>
          <a:bodyPr/>
          <a:lstStyle/>
          <a:p>
            <a:r>
              <a:rPr lang="fr-FR" smtClean="0"/>
              <a:t>MANGER MAINS</a:t>
            </a:r>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175574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53014-2BA7-4D58-935E-7244142522E1}" type="datetime1">
              <a:rPr lang="fr-FR" smtClean="0"/>
              <a:t>09/11/2021</a:t>
            </a:fld>
            <a:endParaRPr lang="fr-FR"/>
          </a:p>
        </p:txBody>
      </p:sp>
      <p:sp>
        <p:nvSpPr>
          <p:cNvPr id="3" name="Footer Placeholder 2"/>
          <p:cNvSpPr>
            <a:spLocks noGrp="1"/>
          </p:cNvSpPr>
          <p:nvPr>
            <p:ph type="ftr" sz="quarter" idx="11"/>
          </p:nvPr>
        </p:nvSpPr>
        <p:spPr/>
        <p:txBody>
          <a:bodyPr/>
          <a:lstStyle/>
          <a:p>
            <a:r>
              <a:rPr lang="fr-FR" smtClean="0"/>
              <a:t>MANGER MAINS</a:t>
            </a:r>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15971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97CD4C-4DF6-4255-B773-E09BA37AF5B2}"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139181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C7043F-D3C0-414C-BA08-F986D6EDB34B}" type="datetime1">
              <a:rPr lang="fr-FR" smtClean="0"/>
              <a:t>09/11/2021</a:t>
            </a:fld>
            <a:endParaRPr lang="fr-FR"/>
          </a:p>
        </p:txBody>
      </p:sp>
      <p:sp>
        <p:nvSpPr>
          <p:cNvPr id="6" name="Footer Placeholder 5"/>
          <p:cNvSpPr>
            <a:spLocks noGrp="1"/>
          </p:cNvSpPr>
          <p:nvPr>
            <p:ph type="ftr" sz="quarter" idx="11"/>
          </p:nvPr>
        </p:nvSpPr>
        <p:spPr/>
        <p:txBody>
          <a:bodyPr/>
          <a:lstStyle/>
          <a:p>
            <a:r>
              <a:rPr lang="fr-FR" smtClean="0"/>
              <a:t>MANGER MAINS</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1E4E86-F797-4B38-91DC-EA12F1829D8A}" type="slidenum">
              <a:rPr lang="fr-FR" smtClean="0"/>
              <a:t>‹N°›</a:t>
            </a:fld>
            <a:endParaRPr lang="fr-FR"/>
          </a:p>
        </p:txBody>
      </p:sp>
    </p:spTree>
    <p:extLst>
      <p:ext uri="{BB962C8B-B14F-4D97-AF65-F5344CB8AC3E}">
        <p14:creationId xmlns:p14="http://schemas.microsoft.com/office/powerpoint/2010/main" val="62831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46B5FD-DA5B-4D78-B055-B288D62FEC91}" type="datetime1">
              <a:rPr lang="fr-FR" smtClean="0"/>
              <a:t>09/11/2021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MANGER MAINS</a:t>
            </a:r>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B1E4E86-F797-4B38-91DC-EA12F1829D8A}" type="slidenum">
              <a:rPr lang="fr-FR" smtClean="0"/>
              <a:t>‹N°›</a:t>
            </a:fld>
            <a:endParaRPr lang="fr-FR"/>
          </a:p>
        </p:txBody>
      </p:sp>
    </p:spTree>
    <p:extLst>
      <p:ext uri="{BB962C8B-B14F-4D97-AF65-F5344CB8AC3E}">
        <p14:creationId xmlns:p14="http://schemas.microsoft.com/office/powerpoint/2010/main" val="19025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microsoft.com/office/2007/relationships/hdphoto" Target="../media/hdphoto1.wdp"/><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Certification nutrition</a:t>
            </a:r>
            <a:br>
              <a:rPr lang="fr-FR" dirty="0" smtClean="0"/>
            </a:br>
            <a:r>
              <a:rPr lang="fr-FR" sz="3900" dirty="0" smtClean="0"/>
              <a:t>Fondation Favier Val de Marne</a:t>
            </a:r>
            <a:endParaRPr lang="fr-FR" sz="3900" dirty="0"/>
          </a:p>
        </p:txBody>
      </p:sp>
      <p:sp>
        <p:nvSpPr>
          <p:cNvPr id="4" name="Espace réservé du pied de page 3"/>
          <p:cNvSpPr>
            <a:spLocks noGrp="1"/>
          </p:cNvSpPr>
          <p:nvPr>
            <p:ph type="ftr" sz="quarter" idx="11"/>
          </p:nvPr>
        </p:nvSpPr>
        <p:spPr/>
        <p:txBody>
          <a:bodyPr/>
          <a:lstStyle/>
          <a:p>
            <a:r>
              <a:rPr lang="fr-FR" dirty="0" smtClean="0"/>
              <a:t>Certification nutrition</a:t>
            </a:r>
            <a:endParaRPr lang="fr-FR" dirty="0"/>
          </a:p>
        </p:txBody>
      </p:sp>
      <p:sp>
        <p:nvSpPr>
          <p:cNvPr id="5" name="Espace réservé du numéro de diapositive 4"/>
          <p:cNvSpPr>
            <a:spLocks noGrp="1"/>
          </p:cNvSpPr>
          <p:nvPr>
            <p:ph type="sldNum" sz="quarter" idx="12"/>
          </p:nvPr>
        </p:nvSpPr>
        <p:spPr>
          <a:xfrm>
            <a:off x="531812" y="4616626"/>
            <a:ext cx="779767" cy="365125"/>
          </a:xfrm>
        </p:spPr>
        <p:txBody>
          <a:bodyPr/>
          <a:lstStyle/>
          <a:p>
            <a:fld id="{FB1E4E86-F797-4B38-91DC-EA12F1829D8A}" type="slidenum">
              <a:rPr lang="fr-FR" smtClean="0"/>
              <a:t>1</a:t>
            </a:fld>
            <a:endParaRPr lang="fr-FR"/>
          </a:p>
        </p:txBody>
      </p:sp>
      <p:sp>
        <p:nvSpPr>
          <p:cNvPr id="3" name="AutoShape 2" descr="GCSMS94"/>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9543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10</a:t>
            </a:fld>
            <a:endParaRPr lang="fr-FR"/>
          </a:p>
        </p:txBody>
      </p:sp>
      <p:sp>
        <p:nvSpPr>
          <p:cNvPr id="4" name="Titre 1"/>
          <p:cNvSpPr txBox="1">
            <a:spLocks/>
          </p:cNvSpPr>
          <p:nvPr/>
        </p:nvSpPr>
        <p:spPr>
          <a:xfrm>
            <a:off x="2592925" y="624110"/>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Nutrition : les actions pérennes </a:t>
            </a:r>
            <a:endParaRPr lang="fr-FR" dirty="0"/>
          </a:p>
        </p:txBody>
      </p:sp>
      <p:sp>
        <p:nvSpPr>
          <p:cNvPr id="5" name="ZoneTexte 4"/>
          <p:cNvSpPr txBox="1"/>
          <p:nvPr/>
        </p:nvSpPr>
        <p:spPr>
          <a:xfrm>
            <a:off x="1856703" y="1261654"/>
            <a:ext cx="10117583" cy="4585871"/>
          </a:xfrm>
          <a:prstGeom prst="rect">
            <a:avLst/>
          </a:prstGeom>
          <a:noFill/>
        </p:spPr>
        <p:txBody>
          <a:bodyPr wrap="square" rtlCol="0">
            <a:spAutoFit/>
          </a:bodyPr>
          <a:lstStyle/>
          <a:p>
            <a:r>
              <a:rPr lang="fr-FR" sz="1000" dirty="0" smtClean="0">
                <a:solidFill>
                  <a:srgbClr val="FF0000"/>
                </a:solidFill>
              </a:rPr>
              <a:t>       </a:t>
            </a:r>
          </a:p>
          <a:p>
            <a:r>
              <a:rPr lang="fr-FR" dirty="0" smtClean="0"/>
              <a:t>     Rencontres intergénérationnelles : goûters partagés entre les résidents </a:t>
            </a:r>
          </a:p>
          <a:p>
            <a:r>
              <a:rPr lang="fr-FR" dirty="0"/>
              <a:t> </a:t>
            </a:r>
            <a:r>
              <a:rPr lang="fr-FR" dirty="0" smtClean="0"/>
              <a:t>    et les enfants des agents</a:t>
            </a:r>
          </a:p>
          <a:p>
            <a:endParaRPr lang="fr-FR" sz="1200" dirty="0" smtClean="0"/>
          </a:p>
          <a:p>
            <a:r>
              <a:rPr lang="fr-FR" dirty="0" smtClean="0"/>
              <a:t>     Les résidents au fourneau : confection de gâteaux, soupes, croque-monsieur</a:t>
            </a:r>
          </a:p>
          <a:p>
            <a:endParaRPr lang="fr-FR" sz="1200" dirty="0" smtClean="0"/>
          </a:p>
          <a:p>
            <a:r>
              <a:rPr lang="fr-FR" dirty="0" smtClean="0"/>
              <a:t>     Anniversaire des résidents le jour même : les résident du service cuisinent.</a:t>
            </a:r>
          </a:p>
          <a:p>
            <a:endParaRPr lang="fr-FR" sz="1200" dirty="0" smtClean="0"/>
          </a:p>
          <a:p>
            <a:r>
              <a:rPr lang="fr-FR" dirty="0" smtClean="0"/>
              <a:t>     Repas à thème mensuel : Portugal, Italie, Savoie, Gascogne, etc…</a:t>
            </a:r>
          </a:p>
          <a:p>
            <a:endParaRPr lang="fr-FR" sz="1200" dirty="0" smtClean="0"/>
          </a:p>
          <a:p>
            <a:r>
              <a:rPr lang="fr-FR" dirty="0" smtClean="0"/>
              <a:t>     Réunion mensuelle « parlons menus » avec les résidents</a:t>
            </a:r>
          </a:p>
          <a:p>
            <a:endParaRPr lang="fr-FR" sz="1200" dirty="0" smtClean="0"/>
          </a:p>
          <a:p>
            <a:r>
              <a:rPr lang="fr-FR" dirty="0" smtClean="0"/>
              <a:t>     </a:t>
            </a:r>
            <a:r>
              <a:rPr lang="fr-FR" dirty="0"/>
              <a:t>Collations de nuit (en si besoin) pour les résidents qui le </a:t>
            </a:r>
            <a:r>
              <a:rPr lang="fr-FR" dirty="0" smtClean="0"/>
              <a:t>demandent</a:t>
            </a:r>
          </a:p>
          <a:p>
            <a:endParaRPr lang="fr-FR" sz="1200" dirty="0" smtClean="0"/>
          </a:p>
          <a:p>
            <a:r>
              <a:rPr lang="fr-FR" dirty="0" smtClean="0"/>
              <a:t>     Frites et petit déjeuner amélioré tous les jeudis</a:t>
            </a:r>
          </a:p>
          <a:p>
            <a:endParaRPr lang="fr-FR" sz="1200" dirty="0" smtClean="0"/>
          </a:p>
          <a:p>
            <a:r>
              <a:rPr lang="fr-FR" dirty="0" smtClean="0"/>
              <a:t>     Apéritif et jolie table tous les dimanches et jours fériés</a:t>
            </a:r>
          </a:p>
          <a:p>
            <a:endParaRPr lang="fr-FR" sz="1000" dirty="0"/>
          </a:p>
          <a:p>
            <a:r>
              <a:rPr lang="fr-FR" dirty="0" smtClean="0"/>
              <a:t>     Repas festif à Noël et au printemps avec les familles, en musique</a:t>
            </a:r>
            <a:endParaRPr lang="fr-FR" dirty="0"/>
          </a:p>
        </p:txBody>
      </p:sp>
      <p:sp>
        <p:nvSpPr>
          <p:cNvPr id="7" name="Flèche droite 6"/>
          <p:cNvSpPr/>
          <p:nvPr/>
        </p:nvSpPr>
        <p:spPr>
          <a:xfrm>
            <a:off x="1977427" y="1550138"/>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Flèche droite 7"/>
          <p:cNvSpPr/>
          <p:nvPr/>
        </p:nvSpPr>
        <p:spPr>
          <a:xfrm>
            <a:off x="1972254" y="2288094"/>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2001138" y="2733808"/>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972254" y="3206244"/>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1972254" y="3672758"/>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1972254" y="4118665"/>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1986696" y="4564186"/>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1986696" y="5009707"/>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1991869" y="5428616"/>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295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11</a:t>
            </a:fld>
            <a:endParaRPr lang="fr-FR"/>
          </a:p>
        </p:txBody>
      </p:sp>
      <p:sp>
        <p:nvSpPr>
          <p:cNvPr id="4" name="Titre 1"/>
          <p:cNvSpPr txBox="1">
            <a:spLocks/>
          </p:cNvSpPr>
          <p:nvPr/>
        </p:nvSpPr>
        <p:spPr>
          <a:xfrm>
            <a:off x="1943367" y="580270"/>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Dénutrition : les actions pérennes </a:t>
            </a:r>
            <a:endParaRPr lang="fr-FR" dirty="0"/>
          </a:p>
        </p:txBody>
      </p:sp>
      <p:sp>
        <p:nvSpPr>
          <p:cNvPr id="5" name="ZoneTexte 4"/>
          <p:cNvSpPr txBox="1"/>
          <p:nvPr/>
        </p:nvSpPr>
        <p:spPr>
          <a:xfrm>
            <a:off x="1415143" y="1261654"/>
            <a:ext cx="10559143" cy="4893647"/>
          </a:xfrm>
          <a:prstGeom prst="rect">
            <a:avLst/>
          </a:prstGeom>
          <a:noFill/>
        </p:spPr>
        <p:txBody>
          <a:bodyPr wrap="square" rtlCol="0">
            <a:spAutoFit/>
          </a:bodyPr>
          <a:lstStyle/>
          <a:p>
            <a:r>
              <a:rPr lang="fr-FR" dirty="0" smtClean="0"/>
              <a:t>Les mises en situation professionnelles ont montré l’importance des actions mises en œuvre        pour lutter contre la dénutrition.</a:t>
            </a:r>
          </a:p>
          <a:p>
            <a:endParaRPr lang="fr-FR" sz="1000" dirty="0" smtClean="0"/>
          </a:p>
          <a:p>
            <a:r>
              <a:rPr lang="fr-FR" dirty="0" smtClean="0"/>
              <a:t>     Tous les repas sont servis en salle à manger : 8h30, 12h30, 16h, 19h (rôle </a:t>
            </a:r>
            <a:r>
              <a:rPr lang="fr-FR" dirty="0"/>
              <a:t>social de </a:t>
            </a:r>
            <a:r>
              <a:rPr lang="fr-FR" dirty="0" smtClean="0"/>
              <a:t>l’alimentation, plan de table)</a:t>
            </a:r>
          </a:p>
          <a:p>
            <a:endParaRPr lang="fr-FR" sz="1000" dirty="0"/>
          </a:p>
          <a:p>
            <a:r>
              <a:rPr lang="fr-FR" dirty="0" smtClean="0"/>
              <a:t>     Les agent veillent à ce que les repas servis soient adaptés et consommés.</a:t>
            </a:r>
          </a:p>
          <a:p>
            <a:endParaRPr lang="fr-FR" sz="1000" dirty="0"/>
          </a:p>
          <a:p>
            <a:pPr lvl="0"/>
            <a:r>
              <a:rPr lang="fr-FR" dirty="0" smtClean="0"/>
              <a:t>     </a:t>
            </a:r>
            <a:r>
              <a:rPr lang="fr-FR" dirty="0"/>
              <a:t>Recueil et respect des </a:t>
            </a:r>
            <a:r>
              <a:rPr lang="fr-FR" dirty="0" smtClean="0"/>
              <a:t>gouts, des choix et des rythmes </a:t>
            </a:r>
            <a:r>
              <a:rPr lang="fr-FR" dirty="0"/>
              <a:t>des résidents, </a:t>
            </a:r>
            <a:endParaRPr lang="fr-FR" dirty="0" smtClean="0"/>
          </a:p>
          <a:p>
            <a:pPr lvl="0"/>
            <a:endParaRPr lang="fr-FR" sz="1000" dirty="0"/>
          </a:p>
          <a:p>
            <a:r>
              <a:rPr lang="fr-FR" dirty="0" smtClean="0"/>
              <a:t>     </a:t>
            </a:r>
            <a:r>
              <a:rPr lang="fr-FR" dirty="0"/>
              <a:t>Suivi de l’état nutritionnel </a:t>
            </a:r>
            <a:r>
              <a:rPr lang="fr-FR" dirty="0" smtClean="0"/>
              <a:t>:</a:t>
            </a:r>
            <a:r>
              <a:rPr lang="fr-FR" dirty="0"/>
              <a:t> </a:t>
            </a:r>
            <a:r>
              <a:rPr lang="fr-FR" dirty="0" smtClean="0"/>
              <a:t>vigilance </a:t>
            </a:r>
            <a:r>
              <a:rPr lang="fr-FR" dirty="0"/>
              <a:t>des soignants au </a:t>
            </a:r>
            <a:r>
              <a:rPr lang="fr-FR" dirty="0" smtClean="0"/>
              <a:t>quotidien, pesée  mensuelle, état    </a:t>
            </a:r>
          </a:p>
          <a:p>
            <a:r>
              <a:rPr lang="fr-FR" dirty="0" smtClean="0"/>
              <a:t>     bucco dentaire, fiche </a:t>
            </a:r>
            <a:r>
              <a:rPr lang="fr-FR" dirty="0"/>
              <a:t>de suivi alimentaire, si </a:t>
            </a:r>
            <a:r>
              <a:rPr lang="fr-FR" dirty="0" smtClean="0"/>
              <a:t>besoin</a:t>
            </a:r>
          </a:p>
          <a:p>
            <a:endParaRPr lang="fr-FR" sz="1000" dirty="0"/>
          </a:p>
          <a:p>
            <a:pPr lvl="0"/>
            <a:r>
              <a:rPr lang="fr-FR" dirty="0" smtClean="0"/>
              <a:t>     L’aide </a:t>
            </a:r>
            <a:r>
              <a:rPr lang="fr-FR" dirty="0"/>
              <a:t>aux repas </a:t>
            </a:r>
            <a:r>
              <a:rPr lang="fr-FR" dirty="0" smtClean="0"/>
              <a:t>: hydratation, installation, ambiance en salle à manger, couverts adaptés, </a:t>
            </a:r>
            <a:r>
              <a:rPr lang="fr-FR" dirty="0"/>
              <a:t>vaisselle colorée et </a:t>
            </a:r>
            <a:r>
              <a:rPr lang="fr-FR" dirty="0" smtClean="0"/>
              <a:t>adaptée</a:t>
            </a:r>
            <a:r>
              <a:rPr lang="fr-FR" dirty="0"/>
              <a:t>.</a:t>
            </a:r>
          </a:p>
          <a:p>
            <a:pPr lvl="0"/>
            <a:endParaRPr lang="fr-FR" sz="1000" dirty="0"/>
          </a:p>
          <a:p>
            <a:pPr lvl="0"/>
            <a:r>
              <a:rPr lang="fr-FR" dirty="0"/>
              <a:t> </a:t>
            </a:r>
            <a:r>
              <a:rPr lang="fr-FR" dirty="0" smtClean="0"/>
              <a:t>    Les </a:t>
            </a:r>
            <a:r>
              <a:rPr lang="fr-FR" dirty="0"/>
              <a:t>limites </a:t>
            </a:r>
            <a:r>
              <a:rPr lang="fr-FR" dirty="0" smtClean="0"/>
              <a:t>: menus </a:t>
            </a:r>
            <a:r>
              <a:rPr lang="fr-FR" dirty="0"/>
              <a:t>de remplacement non </a:t>
            </a:r>
            <a:r>
              <a:rPr lang="fr-FR" dirty="0" smtClean="0"/>
              <a:t>programmés, délai </a:t>
            </a:r>
            <a:r>
              <a:rPr lang="fr-FR" dirty="0"/>
              <a:t>de mise en place pour un changement de </a:t>
            </a:r>
            <a:r>
              <a:rPr lang="fr-FR" dirty="0" smtClean="0"/>
              <a:t>texture, </a:t>
            </a:r>
            <a:r>
              <a:rPr lang="fr-FR" dirty="0"/>
              <a:t>Sel : apport de 10 à 12 grammes par jour à la demande répétée des </a:t>
            </a:r>
            <a:r>
              <a:rPr lang="fr-FR" dirty="0" smtClean="0"/>
              <a:t>résidents. Le </a:t>
            </a:r>
            <a:r>
              <a:rPr lang="fr-FR" dirty="0"/>
              <a:t>respect des rythmes des résidents et de leurs habitudes de vie est rendu difficile par le rythme de vie en </a:t>
            </a:r>
            <a:r>
              <a:rPr lang="fr-FR" dirty="0" smtClean="0"/>
              <a:t>collectivité</a:t>
            </a:r>
          </a:p>
        </p:txBody>
      </p:sp>
      <p:sp>
        <p:nvSpPr>
          <p:cNvPr id="6" name="Flèche droite 5"/>
          <p:cNvSpPr/>
          <p:nvPr/>
        </p:nvSpPr>
        <p:spPr>
          <a:xfrm>
            <a:off x="1546412" y="2101857"/>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Flèche droite 6"/>
          <p:cNvSpPr/>
          <p:nvPr/>
        </p:nvSpPr>
        <p:spPr>
          <a:xfrm>
            <a:off x="1546412" y="2795651"/>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Flèche droite 7"/>
          <p:cNvSpPr/>
          <p:nvPr/>
        </p:nvSpPr>
        <p:spPr>
          <a:xfrm>
            <a:off x="1559555" y="3245682"/>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Flèche droite 8"/>
          <p:cNvSpPr/>
          <p:nvPr/>
        </p:nvSpPr>
        <p:spPr>
          <a:xfrm>
            <a:off x="1546412" y="3645716"/>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10" name="Flèche droite 9"/>
          <p:cNvSpPr/>
          <p:nvPr/>
        </p:nvSpPr>
        <p:spPr>
          <a:xfrm>
            <a:off x="1559555" y="4369032"/>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11" name="Flèche droite 10"/>
          <p:cNvSpPr/>
          <p:nvPr/>
        </p:nvSpPr>
        <p:spPr>
          <a:xfrm>
            <a:off x="1546412" y="5058822"/>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extLst>
      <p:ext uri="{BB962C8B-B14F-4D97-AF65-F5344CB8AC3E}">
        <p14:creationId xmlns:p14="http://schemas.microsoft.com/office/powerpoint/2010/main" val="382285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12</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934" y="1644479"/>
            <a:ext cx="2400000" cy="1800000"/>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17681" r="21655"/>
          <a:stretch/>
        </p:blipFill>
        <p:spPr>
          <a:xfrm rot="5400000">
            <a:off x="7561319" y="2734088"/>
            <a:ext cx="1455964" cy="1800000"/>
          </a:xfrm>
          <a:prstGeom prst="rect">
            <a:avLst/>
          </a:prstGeom>
        </p:spPr>
      </p:pic>
      <p:pic>
        <p:nvPicPr>
          <p:cNvPr id="7" name="Image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5400000">
            <a:off x="9623130" y="2438882"/>
            <a:ext cx="2400000" cy="1800000"/>
          </a:xfrm>
          <a:prstGeom prst="rect">
            <a:avLst/>
          </a:prstGeom>
        </p:spPr>
      </p:pic>
      <p:sp>
        <p:nvSpPr>
          <p:cNvPr id="9" name="Titre 1"/>
          <p:cNvSpPr txBox="1">
            <a:spLocks/>
          </p:cNvSpPr>
          <p:nvPr/>
        </p:nvSpPr>
        <p:spPr>
          <a:xfrm>
            <a:off x="1809153" y="580258"/>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Les actions en image</a:t>
            </a:r>
            <a:endParaRPr lang="fr-FR" dirty="0"/>
          </a:p>
        </p:txBody>
      </p: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812" y="3476385"/>
            <a:ext cx="3200000" cy="180000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812" y="1414646"/>
            <a:ext cx="3200000" cy="1800000"/>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553" y="3943155"/>
            <a:ext cx="2880000" cy="2160000"/>
          </a:xfrm>
          <a:prstGeom prst="rect">
            <a:avLst/>
          </a:prstGeom>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053926" y="592487"/>
            <a:ext cx="2400000" cy="1800000"/>
          </a:xfrm>
          <a:prstGeom prst="rect">
            <a:avLst/>
          </a:prstGeom>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9308" y="4590107"/>
            <a:ext cx="3715940" cy="2090216"/>
          </a:xfrm>
          <a:prstGeom prst="rect">
            <a:avLst/>
          </a:prstGeom>
        </p:spPr>
      </p:pic>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20840" y="242719"/>
            <a:ext cx="2400000" cy="1800000"/>
          </a:xfrm>
          <a:prstGeom prst="rect">
            <a:avLst/>
          </a:prstGeom>
        </p:spPr>
      </p:pic>
    </p:spTree>
    <p:extLst>
      <p:ext uri="{BB962C8B-B14F-4D97-AF65-F5344CB8AC3E}">
        <p14:creationId xmlns:p14="http://schemas.microsoft.com/office/powerpoint/2010/main" val="3415418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13</a:t>
            </a:fld>
            <a:endParaRPr lang="fr-FR"/>
          </a:p>
        </p:txBody>
      </p:sp>
      <p:sp>
        <p:nvSpPr>
          <p:cNvPr id="5" name="Titre 1"/>
          <p:cNvSpPr txBox="1">
            <a:spLocks/>
          </p:cNvSpPr>
          <p:nvPr/>
        </p:nvSpPr>
        <p:spPr>
          <a:xfrm>
            <a:off x="2592925" y="624110"/>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Utilisation des crédits</a:t>
            </a:r>
            <a:endParaRPr lang="fr-FR" dirty="0"/>
          </a:p>
        </p:txBody>
      </p:sp>
      <p:sp>
        <p:nvSpPr>
          <p:cNvPr id="6" name="ZoneTexte 5"/>
          <p:cNvSpPr txBox="1"/>
          <p:nvPr/>
        </p:nvSpPr>
        <p:spPr>
          <a:xfrm>
            <a:off x="1763486" y="1404257"/>
            <a:ext cx="9960429" cy="3293209"/>
          </a:xfrm>
          <a:prstGeom prst="rect">
            <a:avLst/>
          </a:prstGeom>
          <a:noFill/>
        </p:spPr>
        <p:txBody>
          <a:bodyPr wrap="square" rtlCol="0">
            <a:spAutoFit/>
          </a:bodyPr>
          <a:lstStyle/>
          <a:p>
            <a:endParaRPr lang="fr-FR" dirty="0" smtClean="0">
              <a:solidFill>
                <a:srgbClr val="FF0000"/>
              </a:solidFill>
            </a:endParaRPr>
          </a:p>
          <a:p>
            <a:endParaRPr lang="fr-FR" sz="1000" dirty="0">
              <a:solidFill>
                <a:srgbClr val="FF0000"/>
              </a:solidFill>
            </a:endParaRPr>
          </a:p>
          <a:p>
            <a:pPr marL="285750" indent="-285750">
              <a:buFont typeface="Arial" panose="020B0604020202020204" pitchFamily="34" charset="0"/>
              <a:buChar char="•"/>
            </a:pPr>
            <a:r>
              <a:rPr lang="fr-FR" dirty="0" smtClean="0"/>
              <a:t>Achat de matériel coloré (vaisselle du dimanche, pour le quotidien: assiettes, bols, raviers, coupes, ) et de service (plats, couteau à fromage, pelle à tarte, corbeille de fruit, cloche à fromage, plat à tarte avec cloche, couverts de service, diffuseur d’huile essentielle, chemins de table, verres à vin, etc…</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Achat de matériel pour cuisiner : fours et chariot inox, crêpière, gaufrier, machine à pain, cuiseur à riz, …)</a:t>
            </a:r>
            <a:r>
              <a:rPr lang="fr-FR" dirty="0"/>
              <a:t> </a:t>
            </a:r>
            <a:r>
              <a:rPr lang="fr-FR" dirty="0" smtClean="0"/>
              <a:t>ustensiles de pâtisserie, soda Stream, barbecues, planchas, mixer et Blender, jardinières. </a:t>
            </a:r>
          </a:p>
          <a:p>
            <a:endParaRPr lang="fr-FR" dirty="0" smtClean="0"/>
          </a:p>
          <a:p>
            <a:r>
              <a:rPr lang="fr-FR" dirty="0"/>
              <a:t> </a:t>
            </a:r>
            <a:r>
              <a:rPr lang="fr-FR" dirty="0" smtClean="0"/>
              <a:t>    </a:t>
            </a:r>
            <a:endParaRPr lang="fr-FR" dirty="0"/>
          </a:p>
        </p:txBody>
      </p:sp>
    </p:spTree>
    <p:extLst>
      <p:ext uri="{BB962C8B-B14F-4D97-AF65-F5344CB8AC3E}">
        <p14:creationId xmlns:p14="http://schemas.microsoft.com/office/powerpoint/2010/main" val="3957796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14</a:t>
            </a:fld>
            <a:endParaRPr lang="fr-FR"/>
          </a:p>
        </p:txBody>
      </p:sp>
      <p:sp>
        <p:nvSpPr>
          <p:cNvPr id="4" name="Titre 1"/>
          <p:cNvSpPr txBox="1">
            <a:spLocks/>
          </p:cNvSpPr>
          <p:nvPr/>
        </p:nvSpPr>
        <p:spPr>
          <a:xfrm>
            <a:off x="1711182" y="177255"/>
            <a:ext cx="8911687" cy="1448543"/>
          </a:xfrm>
          <a:prstGeom prst="rect">
            <a:avLst/>
          </a:prstGeom>
        </p:spPr>
        <p:txBody>
          <a:bodyPr>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Pour conclure</a:t>
            </a:r>
          </a:p>
          <a:p>
            <a:r>
              <a:rPr lang="fr-FR" sz="1900" dirty="0" smtClean="0"/>
              <a:t>La certification </a:t>
            </a:r>
            <a:r>
              <a:rPr lang="fr-FR" sz="1900" dirty="0"/>
              <a:t>nutrition </a:t>
            </a:r>
            <a:r>
              <a:rPr lang="fr-FR" sz="1900" dirty="0" smtClean="0"/>
              <a:t>a permis de </a:t>
            </a:r>
            <a:r>
              <a:rPr lang="fr-FR" sz="1900" dirty="0"/>
              <a:t>reconnaître les compétences de </a:t>
            </a:r>
            <a:r>
              <a:rPr lang="fr-FR" sz="1900" dirty="0" smtClean="0"/>
              <a:t>nos agents, de mobiliser les équipes autour du repas plaisir et d’une nutrition adaptée à chaque résident.</a:t>
            </a:r>
            <a:r>
              <a:rPr lang="fr-FR" sz="2000" i="1" dirty="0"/>
              <a:t> </a:t>
            </a:r>
            <a:r>
              <a:rPr lang="fr-FR" sz="1900" dirty="0"/>
              <a:t>C’est une reconnaissance importante du travail de chaque personne, une montée en compétence collective et un vrai plus pour </a:t>
            </a:r>
            <a:r>
              <a:rPr lang="fr-FR" sz="1900" dirty="0" smtClean="0"/>
              <a:t>l’établissement.</a:t>
            </a:r>
            <a:endParaRPr lang="fr-FR" sz="1900" dirty="0"/>
          </a:p>
          <a:p>
            <a:endParaRPr lang="fr-FR" sz="1900" dirty="0"/>
          </a:p>
          <a:p>
            <a:endParaRPr lang="fr-FR" dirty="0"/>
          </a:p>
        </p:txBody>
      </p:sp>
      <p:sp>
        <p:nvSpPr>
          <p:cNvPr id="5" name="ZoneTexte 4"/>
          <p:cNvSpPr txBox="1"/>
          <p:nvPr/>
        </p:nvSpPr>
        <p:spPr>
          <a:xfrm>
            <a:off x="531812" y="1625798"/>
            <a:ext cx="11540445" cy="5078313"/>
          </a:xfrm>
          <a:prstGeom prst="rect">
            <a:avLst/>
          </a:prstGeom>
          <a:noFill/>
        </p:spPr>
        <p:txBody>
          <a:bodyPr wrap="square" rtlCol="0">
            <a:spAutoFit/>
          </a:bodyPr>
          <a:lstStyle/>
          <a:p>
            <a:r>
              <a:rPr lang="fr-FR" sz="1000" dirty="0" smtClean="0">
                <a:solidFill>
                  <a:srgbClr val="FF0000"/>
                </a:solidFill>
              </a:rPr>
              <a:t>       </a:t>
            </a:r>
            <a:r>
              <a:rPr lang="fr-FR" b="1" dirty="0" smtClean="0"/>
              <a:t>Les témoignages : </a:t>
            </a:r>
          </a:p>
          <a:p>
            <a:endParaRPr lang="fr-FR" sz="1000" dirty="0"/>
          </a:p>
          <a:p>
            <a:r>
              <a:rPr lang="fr-FR" sz="1600" dirty="0" smtClean="0"/>
              <a:t>Mme </a:t>
            </a:r>
            <a:r>
              <a:rPr lang="fr-FR" sz="1600" dirty="0"/>
              <a:t>DIOMBANA, </a:t>
            </a:r>
            <a:r>
              <a:rPr lang="fr-FR" sz="1600" dirty="0" smtClean="0"/>
              <a:t>aide-soignante : j’ai pris conscience que pour qu’un résident s’alimente, il faut mettre en place des « techniques » individuelles. Il faut impérativement connaître les gouts de chacun pour pourvoir y répondre. </a:t>
            </a:r>
            <a:r>
              <a:rPr lang="fr-FR" sz="1600" dirty="0" smtClean="0"/>
              <a:t>J’ai </a:t>
            </a:r>
            <a:r>
              <a:rPr lang="fr-FR" sz="1600" dirty="0" smtClean="0"/>
              <a:t>du changer ma façon de faire et adapter mon comportement </a:t>
            </a:r>
            <a:r>
              <a:rPr lang="fr-FR" sz="1600" dirty="0" smtClean="0"/>
              <a:t>pour y parvenir </a:t>
            </a:r>
            <a:r>
              <a:rPr lang="fr-FR" sz="1600" dirty="0" smtClean="0"/>
              <a:t>.</a:t>
            </a:r>
            <a:endParaRPr lang="fr-FR" sz="1600" dirty="0"/>
          </a:p>
          <a:p>
            <a:endParaRPr lang="fr-FR" dirty="0" smtClean="0"/>
          </a:p>
          <a:p>
            <a:r>
              <a:rPr lang="fr-FR" dirty="0"/>
              <a:t>  </a:t>
            </a:r>
            <a:r>
              <a:rPr lang="fr-FR" sz="1600" dirty="0" smtClean="0"/>
              <a:t>Mme LECOEUR, hôtelière : ce projet m’a permis d’améliorer l’organisation </a:t>
            </a:r>
            <a:r>
              <a:rPr lang="fr-FR" sz="1600" dirty="0"/>
              <a:t>des repas en </a:t>
            </a:r>
            <a:r>
              <a:rPr lang="fr-FR" sz="1600" dirty="0" smtClean="0"/>
              <a:t>lien direct </a:t>
            </a:r>
            <a:r>
              <a:rPr lang="fr-FR" sz="1600" dirty="0"/>
              <a:t>avec les valeurs d’accueil </a:t>
            </a:r>
            <a:r>
              <a:rPr lang="fr-FR" sz="1600" dirty="0" smtClean="0"/>
              <a:t>et d’accompagnement </a:t>
            </a:r>
            <a:r>
              <a:rPr lang="fr-FR" sz="1600" dirty="0"/>
              <a:t>nécessaires à </a:t>
            </a:r>
            <a:r>
              <a:rPr lang="fr-FR" sz="1600" dirty="0" smtClean="0"/>
              <a:t>une approche </a:t>
            </a:r>
            <a:r>
              <a:rPr lang="fr-FR" sz="1600" dirty="0"/>
              <a:t>conviviale et </a:t>
            </a:r>
            <a:r>
              <a:rPr lang="fr-FR" sz="1600" dirty="0" smtClean="0"/>
              <a:t>bien traitante et de promouvoir mes fonctions au sein de l’équipe.</a:t>
            </a:r>
            <a:endParaRPr lang="fr-FR" sz="1600" dirty="0"/>
          </a:p>
          <a:p>
            <a:endParaRPr lang="fr-FR" i="1" dirty="0" smtClean="0"/>
          </a:p>
          <a:p>
            <a:r>
              <a:rPr lang="fr-FR" sz="1600" dirty="0"/>
              <a:t>Mme </a:t>
            </a:r>
            <a:r>
              <a:rPr lang="fr-FR" sz="1600" dirty="0" smtClean="0"/>
              <a:t>CAMARA, hôtelière : J’ai pris le temps d’analyser mes pratiques et de chercher à les améliorer. Prendre soins autour des repas, c’est aussi essayer de prolonger le plus longtemps possible l’autonomie des résidents, de garder le plaisir de manger et de lutter conte la dénutrition.</a:t>
            </a:r>
          </a:p>
          <a:p>
            <a:endParaRPr lang="fr-FR" dirty="0"/>
          </a:p>
          <a:p>
            <a:r>
              <a:rPr lang="fr-FR" sz="1600" dirty="0" smtClean="0"/>
              <a:t>Mme GEOLIER, aide soignante : grâce à la certification nutrition, j’ai pu remettre en question mes habitudes de travail afin de les améliorer au quotidien. Je me suis questionné sur la façon de renforcer le plaisir de manger.</a:t>
            </a:r>
          </a:p>
          <a:p>
            <a:endParaRPr lang="fr-FR" sz="1600" i="1" dirty="0"/>
          </a:p>
          <a:p>
            <a:endParaRPr lang="fr-FR" sz="1600" i="1" dirty="0" smtClean="0"/>
          </a:p>
          <a:p>
            <a:endParaRPr lang="fr-FR" sz="1600" i="1" dirty="0" smtClean="0"/>
          </a:p>
          <a:p>
            <a:endParaRPr lang="fr-FR" i="1" dirty="0"/>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444" b="28624"/>
          <a:stretch/>
        </p:blipFill>
        <p:spPr>
          <a:xfrm rot="5400000">
            <a:off x="10466255" y="451264"/>
            <a:ext cx="1880004" cy="1332000"/>
          </a:xfrm>
          <a:prstGeom prst="rect">
            <a:avLst/>
          </a:prstGeom>
        </p:spPr>
      </p:pic>
    </p:spTree>
    <p:extLst>
      <p:ext uri="{BB962C8B-B14F-4D97-AF65-F5344CB8AC3E}">
        <p14:creationId xmlns:p14="http://schemas.microsoft.com/office/powerpoint/2010/main" val="416308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2933" y="1344309"/>
            <a:ext cx="2502527" cy="581242"/>
          </a:xfrm>
        </p:spPr>
        <p:txBody>
          <a:bodyPr>
            <a:normAutofit fontScale="90000"/>
          </a:bodyPr>
          <a:lstStyle/>
          <a:p>
            <a:r>
              <a:rPr lang="fr-FR" dirty="0"/>
              <a:t>Les enjeux:</a:t>
            </a:r>
          </a:p>
        </p:txBody>
      </p:sp>
      <p:sp>
        <p:nvSpPr>
          <p:cNvPr id="3" name="Espace réservé du contenu 2"/>
          <p:cNvSpPr>
            <a:spLocks noGrp="1"/>
          </p:cNvSpPr>
          <p:nvPr>
            <p:ph idx="1"/>
          </p:nvPr>
        </p:nvSpPr>
        <p:spPr>
          <a:xfrm>
            <a:off x="792933" y="1851679"/>
            <a:ext cx="10515600" cy="927286"/>
          </a:xfrm>
        </p:spPr>
        <p:txBody>
          <a:bodyPr/>
          <a:lstStyle/>
          <a:p>
            <a:r>
              <a:rPr lang="fr-FR" sz="2000" dirty="0"/>
              <a:t>v</a:t>
            </a:r>
            <a:r>
              <a:rPr lang="fr-FR" sz="2000" dirty="0" smtClean="0"/>
              <a:t>alorisation des professionnels qui s’engagent</a:t>
            </a:r>
          </a:p>
          <a:p>
            <a:r>
              <a:rPr lang="fr-FR" sz="2000" dirty="0" smtClean="0"/>
              <a:t>Evaluations des </a:t>
            </a:r>
            <a:r>
              <a:rPr lang="fr-FR" sz="2000" dirty="0"/>
              <a:t>pratiques professionnelles </a:t>
            </a:r>
            <a:endParaRPr lang="fr-FR" sz="2000" dirty="0" smtClean="0"/>
          </a:p>
          <a:p>
            <a:pPr marL="0" indent="0">
              <a:buNone/>
            </a:pPr>
            <a:endParaRPr lang="fr-FR" dirty="0" smtClean="0"/>
          </a:p>
        </p:txBody>
      </p:sp>
      <p:sp>
        <p:nvSpPr>
          <p:cNvPr id="4" name="Espace réservé du pied de page 3"/>
          <p:cNvSpPr>
            <a:spLocks noGrp="1"/>
          </p:cNvSpPr>
          <p:nvPr>
            <p:ph type="ftr" sz="quarter" idx="11"/>
          </p:nvPr>
        </p:nvSpPr>
        <p:spPr/>
        <p:txBody>
          <a:bodyPr/>
          <a:lstStyle/>
          <a:p>
            <a:r>
              <a:rPr lang="fr-FR" dirty="0" smtClean="0"/>
              <a:t>Certification nutritio</a:t>
            </a:r>
            <a:r>
              <a:rPr lang="fr-FR" dirty="0"/>
              <a:t>n</a:t>
            </a:r>
          </a:p>
        </p:txBody>
      </p:sp>
      <p:sp>
        <p:nvSpPr>
          <p:cNvPr id="5" name="Espace réservé du numéro de diapositive 4"/>
          <p:cNvSpPr>
            <a:spLocks noGrp="1"/>
          </p:cNvSpPr>
          <p:nvPr>
            <p:ph type="sldNum" sz="quarter" idx="12"/>
          </p:nvPr>
        </p:nvSpPr>
        <p:spPr/>
        <p:txBody>
          <a:bodyPr/>
          <a:lstStyle/>
          <a:p>
            <a:fld id="{FB1E4E86-F797-4B38-91DC-EA12F1829D8A}" type="slidenum">
              <a:rPr lang="fr-FR" smtClean="0"/>
              <a:t>2</a:t>
            </a:fld>
            <a:endParaRPr lang="fr-FR" dirty="0"/>
          </a:p>
        </p:txBody>
      </p:sp>
      <p:sp>
        <p:nvSpPr>
          <p:cNvPr id="6" name="Titre 1"/>
          <p:cNvSpPr txBox="1">
            <a:spLocks/>
          </p:cNvSpPr>
          <p:nvPr/>
        </p:nvSpPr>
        <p:spPr>
          <a:xfrm>
            <a:off x="792933" y="2702138"/>
            <a:ext cx="4548612" cy="68756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smtClean="0"/>
              <a:t>Le public concerné:</a:t>
            </a:r>
            <a:endParaRPr lang="fr-FR" sz="3200" dirty="0"/>
          </a:p>
        </p:txBody>
      </p:sp>
      <p:sp>
        <p:nvSpPr>
          <p:cNvPr id="7" name="Espace réservé du contenu 2"/>
          <p:cNvSpPr txBox="1">
            <a:spLocks/>
          </p:cNvSpPr>
          <p:nvPr/>
        </p:nvSpPr>
        <p:spPr>
          <a:xfrm>
            <a:off x="792933" y="3288277"/>
            <a:ext cx="10515600" cy="12545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smtClean="0"/>
              <a:t>infirmiers</a:t>
            </a:r>
            <a:r>
              <a:rPr lang="fr-FR" sz="2000" dirty="0"/>
              <a:t>, aides-soignants, aides médico-psychologiques</a:t>
            </a:r>
            <a:r>
              <a:rPr lang="fr-FR" sz="2000" dirty="0" smtClean="0"/>
              <a:t>, ayant 3 années d’expérience en gériatrie</a:t>
            </a:r>
          </a:p>
          <a:p>
            <a:r>
              <a:rPr lang="fr-FR" sz="2000" dirty="0"/>
              <a:t>l</a:t>
            </a:r>
            <a:r>
              <a:rPr lang="fr-FR" sz="2000" dirty="0" smtClean="0"/>
              <a:t>es </a:t>
            </a:r>
            <a:r>
              <a:rPr lang="fr-FR" sz="2000" dirty="0"/>
              <a:t>candidatures se font sur la base du volontariat </a:t>
            </a:r>
            <a:endParaRPr lang="fr-FR" dirty="0" smtClean="0"/>
          </a:p>
        </p:txBody>
      </p:sp>
      <p:sp>
        <p:nvSpPr>
          <p:cNvPr id="9" name="Titre 1"/>
          <p:cNvSpPr txBox="1">
            <a:spLocks/>
          </p:cNvSpPr>
          <p:nvPr/>
        </p:nvSpPr>
        <p:spPr>
          <a:xfrm>
            <a:off x="792933" y="4542876"/>
            <a:ext cx="4548612" cy="68756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smtClean="0"/>
              <a:t>Les établissements:</a:t>
            </a:r>
            <a:endParaRPr lang="fr-FR" sz="3200" dirty="0"/>
          </a:p>
        </p:txBody>
      </p:sp>
      <p:sp>
        <p:nvSpPr>
          <p:cNvPr id="10" name="Espace réservé du contenu 2"/>
          <p:cNvSpPr txBox="1">
            <a:spLocks/>
          </p:cNvSpPr>
          <p:nvPr/>
        </p:nvSpPr>
        <p:spPr>
          <a:xfrm>
            <a:off x="792933" y="5142308"/>
            <a:ext cx="10515600" cy="12545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smtClean="0"/>
              <a:t>Statut </a:t>
            </a:r>
            <a:r>
              <a:rPr lang="fr-FR" sz="2000" dirty="0"/>
              <a:t>des établissements : Publics, Privés non lucratifs, Privés commerciaux.</a:t>
            </a:r>
          </a:p>
          <a:p>
            <a:r>
              <a:rPr lang="fr-FR" sz="2000" dirty="0" smtClean="0"/>
              <a:t>Personnels </a:t>
            </a:r>
            <a:r>
              <a:rPr lang="fr-FR" sz="2000" dirty="0"/>
              <a:t>candidats : maximum deux candidats par </a:t>
            </a:r>
            <a:r>
              <a:rPr lang="fr-FR" sz="2000" dirty="0" smtClean="0"/>
              <a:t>établissement</a:t>
            </a:r>
            <a:endParaRPr lang="fr-FR" sz="2000" dirty="0"/>
          </a:p>
        </p:txBody>
      </p:sp>
      <p:sp>
        <p:nvSpPr>
          <p:cNvPr id="11" name="Titre 1"/>
          <p:cNvSpPr txBox="1">
            <a:spLocks/>
          </p:cNvSpPr>
          <p:nvPr/>
        </p:nvSpPr>
        <p:spPr>
          <a:xfrm>
            <a:off x="1748481" y="622052"/>
            <a:ext cx="7412117" cy="696584"/>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La certification en quelques mots:</a:t>
            </a:r>
            <a:endParaRPr lang="fr-FR" dirty="0"/>
          </a:p>
        </p:txBody>
      </p:sp>
    </p:spTree>
    <p:extLst>
      <p:ext uri="{BB962C8B-B14F-4D97-AF65-F5344CB8AC3E}">
        <p14:creationId xmlns:p14="http://schemas.microsoft.com/office/powerpoint/2010/main" val="409039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9367" y="555663"/>
            <a:ext cx="7412117" cy="829361"/>
          </a:xfrm>
        </p:spPr>
        <p:txBody>
          <a:bodyPr>
            <a:normAutofit/>
          </a:bodyPr>
          <a:lstStyle/>
          <a:p>
            <a:r>
              <a:rPr lang="fr-FR" dirty="0" smtClean="0"/>
              <a:t>Présentation de l’établissement:</a:t>
            </a:r>
            <a:endParaRPr lang="fr-FR" dirty="0"/>
          </a:p>
        </p:txBody>
      </p:sp>
      <p:sp>
        <p:nvSpPr>
          <p:cNvPr id="3" name="Espace réservé du contenu 2"/>
          <p:cNvSpPr>
            <a:spLocks noGrp="1"/>
          </p:cNvSpPr>
          <p:nvPr>
            <p:ph idx="1"/>
          </p:nvPr>
        </p:nvSpPr>
        <p:spPr>
          <a:xfrm>
            <a:off x="838200" y="1499285"/>
            <a:ext cx="10515600" cy="4677677"/>
          </a:xfrm>
        </p:spPr>
        <p:txBody>
          <a:bodyPr>
            <a:normAutofit fontScale="62500" lnSpcReduction="20000"/>
          </a:bodyPr>
          <a:lstStyle/>
          <a:p>
            <a:r>
              <a:rPr lang="fr-FR" sz="2900" dirty="0"/>
              <a:t>La Fondation Favier-Val de Marne est un établissement public départemental médico-social, accueillant des personnes âgées quelle que soit leur autonomie, avec une priorité pour les habitants du Val de </a:t>
            </a:r>
            <a:r>
              <a:rPr lang="fr-FR" sz="2900" dirty="0" smtClean="0"/>
              <a:t>Marne, membre du groupement du GCSMS 94.</a:t>
            </a:r>
            <a:endParaRPr lang="fr-FR" sz="2900" dirty="0"/>
          </a:p>
          <a:p>
            <a:r>
              <a:rPr lang="fr-FR" sz="2900" dirty="0"/>
              <a:t>Elle dispose de 4 </a:t>
            </a:r>
            <a:r>
              <a:rPr lang="fr-FR" sz="2900" dirty="0" smtClean="0"/>
              <a:t>sites</a:t>
            </a:r>
          </a:p>
          <a:p>
            <a:pPr marL="0" indent="0">
              <a:buNone/>
            </a:pPr>
            <a:endParaRPr lang="fr-FR" sz="2900" dirty="0" smtClean="0"/>
          </a:p>
          <a:p>
            <a:pPr>
              <a:buFont typeface="Wingdings" panose="05000000000000000000" pitchFamily="2" charset="2"/>
              <a:buChar char="Ø"/>
            </a:pPr>
            <a:r>
              <a:rPr lang="fr-FR" sz="3100" dirty="0" smtClean="0"/>
              <a:t>La Fondation Favier : la capacité </a:t>
            </a:r>
            <a:r>
              <a:rPr lang="fr-FR" sz="3100" dirty="0"/>
              <a:t>d’accueil de ce site </a:t>
            </a:r>
            <a:r>
              <a:rPr lang="fr-FR" sz="3100" dirty="0" smtClean="0"/>
              <a:t>est </a:t>
            </a:r>
          </a:p>
          <a:p>
            <a:pPr marL="0" indent="0">
              <a:buNone/>
            </a:pPr>
            <a:r>
              <a:rPr lang="fr-FR" sz="3100" dirty="0"/>
              <a:t> </a:t>
            </a:r>
            <a:r>
              <a:rPr lang="fr-FR" sz="3100" dirty="0" smtClean="0"/>
              <a:t>    de </a:t>
            </a:r>
            <a:r>
              <a:rPr lang="fr-FR" sz="2900" dirty="0" smtClean="0"/>
              <a:t>234 </a:t>
            </a:r>
            <a:r>
              <a:rPr lang="fr-FR" sz="2900" dirty="0"/>
              <a:t>lits </a:t>
            </a:r>
            <a:r>
              <a:rPr lang="fr-FR" sz="2900" dirty="0" smtClean="0"/>
              <a:t>répartis </a:t>
            </a:r>
            <a:r>
              <a:rPr lang="fr-FR" sz="2900" dirty="0"/>
              <a:t>sur 4 bâtiments. </a:t>
            </a:r>
            <a:endParaRPr lang="fr-FR" sz="2900" dirty="0" smtClean="0"/>
          </a:p>
          <a:p>
            <a:pPr marL="0" indent="0">
              <a:buNone/>
            </a:pPr>
            <a:r>
              <a:rPr lang="fr-FR" sz="2900" dirty="0"/>
              <a:t> </a:t>
            </a:r>
            <a:r>
              <a:rPr lang="fr-FR" sz="2900" dirty="0" smtClean="0"/>
              <a:t>    Elle </a:t>
            </a:r>
            <a:r>
              <a:rPr lang="fr-FR" sz="2900" dirty="0"/>
              <a:t>est située </a:t>
            </a:r>
            <a:r>
              <a:rPr lang="fr-FR" sz="2900" dirty="0" smtClean="0"/>
              <a:t>à </a:t>
            </a:r>
            <a:r>
              <a:rPr lang="fr-FR" sz="2900" dirty="0"/>
              <a:t>Bry-sur-Marne</a:t>
            </a:r>
            <a:r>
              <a:rPr lang="fr-FR" sz="2900" dirty="0" smtClean="0"/>
              <a:t>.</a:t>
            </a: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smtClean="0"/>
          </a:p>
          <a:p>
            <a:pPr marL="457200" lvl="1" indent="0">
              <a:buNone/>
            </a:pPr>
            <a:endParaRPr lang="fr-FR" sz="1800" dirty="0"/>
          </a:p>
          <a:p>
            <a:pPr marL="457200" lvl="1" indent="0">
              <a:buNone/>
            </a:pPr>
            <a:endParaRPr lang="fr-FR" sz="1800" dirty="0" smtClean="0"/>
          </a:p>
          <a:p>
            <a:pPr>
              <a:buFont typeface="Wingdings" panose="05000000000000000000" pitchFamily="2" charset="2"/>
              <a:buChar char="Ø"/>
            </a:pPr>
            <a:r>
              <a:rPr lang="fr-FR" sz="3100" dirty="0" smtClean="0"/>
              <a:t>La Fondation </a:t>
            </a:r>
            <a:r>
              <a:rPr lang="fr-FR" sz="3100" dirty="0"/>
              <a:t>Lepoutre à Nogent sur Marne :  </a:t>
            </a:r>
            <a:r>
              <a:rPr lang="fr-FR" sz="2900" dirty="0" smtClean="0"/>
              <a:t>a </a:t>
            </a:r>
            <a:r>
              <a:rPr lang="fr-FR" sz="2900" dirty="0"/>
              <a:t>ouvert ses </a:t>
            </a:r>
          </a:p>
          <a:p>
            <a:pPr marL="0" indent="0">
              <a:buNone/>
            </a:pPr>
            <a:r>
              <a:rPr lang="fr-FR" sz="2900" dirty="0" smtClean="0"/>
              <a:t>      portes le 5 janvier 2009. Ce site a une capacité de 36 lits</a:t>
            </a:r>
          </a:p>
        </p:txBody>
      </p:sp>
      <p:sp>
        <p:nvSpPr>
          <p:cNvPr id="4" name="Espace réservé du pied de page 3"/>
          <p:cNvSpPr>
            <a:spLocks noGrp="1"/>
          </p:cNvSpPr>
          <p:nvPr>
            <p:ph type="ftr" sz="quarter" idx="11"/>
          </p:nvPr>
        </p:nvSpPr>
        <p:spPr/>
        <p:txBody>
          <a:bodyPr/>
          <a:lstStyle/>
          <a:p>
            <a:r>
              <a:rPr lang="fr-FR" dirty="0" smtClean="0"/>
              <a:t>Certification nutrition</a:t>
            </a:r>
            <a:endParaRPr lang="fr-FR" dirty="0"/>
          </a:p>
        </p:txBody>
      </p:sp>
      <p:sp>
        <p:nvSpPr>
          <p:cNvPr id="5" name="Espace réservé du numéro de diapositive 4"/>
          <p:cNvSpPr>
            <a:spLocks noGrp="1"/>
          </p:cNvSpPr>
          <p:nvPr>
            <p:ph type="sldNum" sz="quarter" idx="12"/>
          </p:nvPr>
        </p:nvSpPr>
        <p:spPr/>
        <p:txBody>
          <a:bodyPr/>
          <a:lstStyle/>
          <a:p>
            <a:fld id="{FB1E4E86-F797-4B38-91DC-EA12F1829D8A}" type="slidenum">
              <a:rPr lang="fr-FR" smtClean="0"/>
              <a:t>3</a:t>
            </a:fld>
            <a:endParaRPr lang="fr-FR"/>
          </a:p>
        </p:txBody>
      </p:sp>
      <p:pic>
        <p:nvPicPr>
          <p:cNvPr id="6" name="Image 5" descr="https://www.gcsms-ehpadpublics94.fr/images/accueil/favi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037" y="2394809"/>
            <a:ext cx="2705735" cy="1799590"/>
          </a:xfrm>
          <a:prstGeom prst="rect">
            <a:avLst/>
          </a:prstGeom>
          <a:noFill/>
          <a:ln>
            <a:noFill/>
          </a:ln>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037" y="4691733"/>
            <a:ext cx="2706081" cy="1800000"/>
          </a:xfrm>
          <a:prstGeom prst="rect">
            <a:avLst/>
          </a:prstGeom>
        </p:spPr>
      </p:pic>
    </p:spTree>
    <p:extLst>
      <p:ext uri="{BB962C8B-B14F-4D97-AF65-F5344CB8AC3E}">
        <p14:creationId xmlns:p14="http://schemas.microsoft.com/office/powerpoint/2010/main" val="3143010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4</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106" y="1597939"/>
            <a:ext cx="2466975" cy="1857375"/>
          </a:xfrm>
          <a:prstGeom prst="rect">
            <a:avLst/>
          </a:prstGeom>
        </p:spPr>
      </p:pic>
      <p:sp>
        <p:nvSpPr>
          <p:cNvPr id="8" name="AutoShape 2" descr="Pourquoi agi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322" y="3962919"/>
            <a:ext cx="2706081" cy="1800000"/>
          </a:xfrm>
          <a:prstGeom prst="rect">
            <a:avLst/>
          </a:prstGeom>
        </p:spPr>
      </p:pic>
      <p:sp>
        <p:nvSpPr>
          <p:cNvPr id="15" name="Espace réservé du contenu 2"/>
          <p:cNvSpPr txBox="1">
            <a:spLocks/>
          </p:cNvSpPr>
          <p:nvPr/>
        </p:nvSpPr>
        <p:spPr>
          <a:xfrm>
            <a:off x="838200" y="1499285"/>
            <a:ext cx="10515600" cy="46776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sz="2900" dirty="0" smtClean="0"/>
          </a:p>
          <a:p>
            <a:pPr lvl="1">
              <a:buFont typeface="Wingdings" panose="05000000000000000000" pitchFamily="2" charset="2"/>
              <a:buChar char="Ø"/>
            </a:pPr>
            <a:r>
              <a:rPr lang="fr-FR" sz="1800" dirty="0" smtClean="0"/>
              <a:t>La Résidence D’</a:t>
            </a:r>
            <a:r>
              <a:rPr lang="fr-FR" sz="1800" dirty="0" err="1" smtClean="0"/>
              <a:t>Amboile</a:t>
            </a:r>
            <a:r>
              <a:rPr lang="fr-FR" sz="1800" dirty="0" smtClean="0"/>
              <a:t> à Ormesson </a:t>
            </a:r>
            <a:r>
              <a:rPr lang="fr-FR" sz="1800" dirty="0"/>
              <a:t>sur Marne :  </a:t>
            </a:r>
            <a:endParaRPr lang="fr-FR" sz="1800" dirty="0" smtClean="0"/>
          </a:p>
          <a:p>
            <a:pPr marL="457200" lvl="1" indent="0">
              <a:buNone/>
            </a:pPr>
            <a:r>
              <a:rPr lang="fr-FR" sz="1800" dirty="0"/>
              <a:t> </a:t>
            </a:r>
            <a:r>
              <a:rPr lang="fr-FR" sz="1800" dirty="0" smtClean="0"/>
              <a:t>   a </a:t>
            </a:r>
            <a:r>
              <a:rPr lang="fr-FR" sz="1800" dirty="0"/>
              <a:t>ouvert ses portes en mars </a:t>
            </a:r>
            <a:r>
              <a:rPr lang="fr-FR" sz="1800" dirty="0" smtClean="0"/>
              <a:t>2015.</a:t>
            </a:r>
          </a:p>
          <a:p>
            <a:pPr marL="457200" lvl="1" indent="0">
              <a:buNone/>
            </a:pPr>
            <a:r>
              <a:rPr lang="fr-FR" sz="1800" dirty="0" smtClean="0"/>
              <a:t>   La </a:t>
            </a:r>
            <a:r>
              <a:rPr lang="fr-FR" sz="1800" dirty="0"/>
              <a:t>capacité d'accueil de ce site est de 84 lits</a:t>
            </a:r>
            <a:r>
              <a:rPr lang="fr-FR" sz="1800" dirty="0" smtClean="0"/>
              <a:t>.</a:t>
            </a:r>
          </a:p>
          <a:p>
            <a:pPr marL="457200" lvl="1" indent="0">
              <a:buNone/>
            </a:pPr>
            <a:endParaRPr lang="fr-FR" sz="1800" dirty="0"/>
          </a:p>
          <a:p>
            <a:pPr marL="457200" lvl="1" indent="0">
              <a:buNone/>
            </a:pPr>
            <a:endParaRPr lang="fr-FR" sz="1800" dirty="0" smtClean="0"/>
          </a:p>
          <a:p>
            <a:pPr lvl="1">
              <a:buFont typeface="Wingdings" panose="05000000000000000000" pitchFamily="2" charset="2"/>
              <a:buChar char="Ø"/>
            </a:pPr>
            <a:r>
              <a:rPr lang="fr-FR" sz="1800" dirty="0"/>
              <a:t>Le Chemin Vert à Noiseau : La structure a ouvert </a:t>
            </a:r>
            <a:endParaRPr lang="fr-FR" sz="1800" dirty="0" smtClean="0"/>
          </a:p>
          <a:p>
            <a:pPr marL="457200" lvl="1" indent="0">
              <a:buNone/>
            </a:pPr>
            <a:r>
              <a:rPr lang="fr-FR" sz="1800" dirty="0"/>
              <a:t> </a:t>
            </a:r>
            <a:r>
              <a:rPr lang="fr-FR" sz="1800" dirty="0" smtClean="0"/>
              <a:t>   le </a:t>
            </a:r>
            <a:r>
              <a:rPr lang="fr-FR" sz="1800" dirty="0"/>
              <a:t>19 octobre 1998. La capacité de ce site est de </a:t>
            </a:r>
            <a:r>
              <a:rPr lang="fr-FR" sz="1800" dirty="0" smtClean="0"/>
              <a:t>16 lits. </a:t>
            </a:r>
            <a:endParaRPr lang="fr-FR" sz="1800" dirty="0"/>
          </a:p>
          <a:p>
            <a:pPr marL="457200" lvl="1" indent="0">
              <a:buNone/>
            </a:pPr>
            <a:endParaRPr lang="fr-FR" sz="1800" dirty="0"/>
          </a:p>
          <a:p>
            <a:pPr lvl="1">
              <a:buFont typeface="Wingdings" panose="05000000000000000000" pitchFamily="2" charset="2"/>
              <a:buChar char="Ø"/>
            </a:pPr>
            <a:endParaRPr lang="fr-FR" sz="1800" dirty="0" smtClean="0"/>
          </a:p>
          <a:p>
            <a:pPr lvl="1">
              <a:buFont typeface="Wingdings" panose="05000000000000000000" pitchFamily="2" charset="2"/>
              <a:buChar char="Ø"/>
            </a:pPr>
            <a:endParaRPr lang="fr-FR" sz="1800" dirty="0" smtClean="0"/>
          </a:p>
          <a:p>
            <a:pPr marL="457200" lvl="1" indent="0">
              <a:buFont typeface="Wingdings 3" charset="2"/>
              <a:buNone/>
            </a:pPr>
            <a:endParaRPr lang="fr-FR" sz="1800" dirty="0" smtClean="0"/>
          </a:p>
          <a:p>
            <a:pPr marL="457200" lvl="1" indent="0">
              <a:buFont typeface="Wingdings 3" charset="2"/>
              <a:buNone/>
            </a:pPr>
            <a:endParaRPr lang="fr-FR" sz="1800" dirty="0" smtClean="0"/>
          </a:p>
        </p:txBody>
      </p:sp>
    </p:spTree>
    <p:extLst>
      <p:ext uri="{BB962C8B-B14F-4D97-AF65-F5344CB8AC3E}">
        <p14:creationId xmlns:p14="http://schemas.microsoft.com/office/powerpoint/2010/main" val="289575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5</a:t>
            </a:fld>
            <a:endParaRPr lang="fr-FR"/>
          </a:p>
        </p:txBody>
      </p:sp>
      <p:sp>
        <p:nvSpPr>
          <p:cNvPr id="4" name="ZoneTexte 3"/>
          <p:cNvSpPr txBox="1"/>
          <p:nvPr/>
        </p:nvSpPr>
        <p:spPr>
          <a:xfrm>
            <a:off x="1629624" y="787782"/>
            <a:ext cx="10348110" cy="5016758"/>
          </a:xfrm>
          <a:prstGeom prst="rect">
            <a:avLst/>
          </a:prstGeom>
          <a:noFill/>
        </p:spPr>
        <p:txBody>
          <a:bodyPr wrap="square" rtlCol="0">
            <a:spAutoFit/>
          </a:bodyPr>
          <a:lstStyle/>
          <a:p>
            <a:r>
              <a:rPr lang="fr-FR" b="1" dirty="0" smtClean="0"/>
              <a:t>Le déroulement</a:t>
            </a:r>
            <a:r>
              <a:rPr lang="fr-FR" dirty="0" smtClean="0"/>
              <a:t>: </a:t>
            </a:r>
          </a:p>
          <a:p>
            <a:endParaRPr lang="fr-FR" sz="1000" dirty="0">
              <a:solidFill>
                <a:srgbClr val="FF0000"/>
              </a:solidFill>
            </a:endParaRPr>
          </a:p>
          <a:p>
            <a:r>
              <a:rPr lang="fr-FR" dirty="0"/>
              <a:t>A</a:t>
            </a:r>
            <a:r>
              <a:rPr lang="fr-FR" dirty="0" smtClean="0"/>
              <a:t>près avoir répondu à l’appel à candidature, nous avons présentés 2 agents en 2014 et 2 autres en 2018 : 2 aides-soignantes et 2 hôtelières. </a:t>
            </a:r>
          </a:p>
          <a:p>
            <a:endParaRPr lang="fr-FR" dirty="0" smtClean="0"/>
          </a:p>
          <a:p>
            <a:r>
              <a:rPr lang="fr-FR" dirty="0" smtClean="0"/>
              <a:t>     Choix </a:t>
            </a:r>
            <a:r>
              <a:rPr lang="fr-FR" dirty="0"/>
              <a:t>des projets</a:t>
            </a:r>
          </a:p>
          <a:p>
            <a:endParaRPr lang="fr-FR" sz="1000" dirty="0"/>
          </a:p>
          <a:p>
            <a:r>
              <a:rPr lang="fr-FR" dirty="0" smtClean="0"/>
              <a:t>     Accompagnement des agents pour la rédaction de leur dossier</a:t>
            </a:r>
            <a:endParaRPr lang="fr-FR" sz="1000" dirty="0" smtClean="0"/>
          </a:p>
          <a:p>
            <a:endParaRPr lang="fr-FR" sz="1000" dirty="0" smtClean="0"/>
          </a:p>
          <a:p>
            <a:r>
              <a:rPr lang="fr-FR" dirty="0" smtClean="0"/>
              <a:t>     Mise en situation professionnelle</a:t>
            </a:r>
          </a:p>
          <a:p>
            <a:endParaRPr lang="fr-FR" sz="1000" dirty="0" smtClean="0"/>
          </a:p>
          <a:p>
            <a:r>
              <a:rPr lang="fr-FR" dirty="0" smtClean="0"/>
              <a:t>     Présentation du dossier devant le jury</a:t>
            </a:r>
          </a:p>
          <a:p>
            <a:endParaRPr lang="fr-FR" sz="1000" dirty="0"/>
          </a:p>
          <a:p>
            <a:r>
              <a:rPr lang="fr-FR" dirty="0" smtClean="0"/>
              <a:t>     Remise ces certificats : les 4 agents ont été certifiés</a:t>
            </a:r>
            <a:endParaRPr lang="fr-FR" dirty="0"/>
          </a:p>
          <a:p>
            <a:endParaRPr lang="fr-FR" dirty="0" smtClean="0"/>
          </a:p>
          <a:p>
            <a:r>
              <a:rPr lang="fr-FR" dirty="0" smtClean="0"/>
              <a:t>De des 4 certifications sont sortis 4 projets.</a:t>
            </a:r>
          </a:p>
          <a:p>
            <a:r>
              <a:rPr lang="fr-FR" dirty="0" smtClean="0"/>
              <a:t>1- Projet </a:t>
            </a:r>
            <a:r>
              <a:rPr lang="fr-FR" dirty="0"/>
              <a:t>Nogent : Mme LECOEUR, hôtelière</a:t>
            </a:r>
          </a:p>
          <a:p>
            <a:r>
              <a:rPr lang="fr-FR" dirty="0" smtClean="0"/>
              <a:t>2- Projet </a:t>
            </a:r>
            <a:r>
              <a:rPr lang="fr-FR" dirty="0"/>
              <a:t>Prairie : Mme DIOMBANA, aide-soignante</a:t>
            </a:r>
          </a:p>
          <a:p>
            <a:r>
              <a:rPr lang="fr-FR" dirty="0" smtClean="0"/>
              <a:t>1- Projet </a:t>
            </a:r>
            <a:r>
              <a:rPr lang="fr-FR" dirty="0"/>
              <a:t>Ormesson 1 : Mme GEOLIER, aide-soignante </a:t>
            </a:r>
          </a:p>
          <a:p>
            <a:r>
              <a:rPr lang="fr-FR" dirty="0" smtClean="0"/>
              <a:t>2- Projet </a:t>
            </a:r>
            <a:r>
              <a:rPr lang="fr-FR" dirty="0"/>
              <a:t>Ormesson 2 : Mme CAMARA, </a:t>
            </a:r>
            <a:r>
              <a:rPr lang="fr-FR" dirty="0" smtClean="0"/>
              <a:t>hôtelière</a:t>
            </a:r>
            <a:endParaRPr lang="fr-FR" dirty="0"/>
          </a:p>
        </p:txBody>
      </p:sp>
      <p:sp>
        <p:nvSpPr>
          <p:cNvPr id="6" name="Flèche droite 5"/>
          <p:cNvSpPr/>
          <p:nvPr/>
        </p:nvSpPr>
        <p:spPr>
          <a:xfrm>
            <a:off x="1747317" y="2175714"/>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1747317" y="2627477"/>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1747315" y="3015865"/>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1747315" y="3443302"/>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747315" y="3885939"/>
            <a:ext cx="199176" cy="12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788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6</a:t>
            </a:fld>
            <a:endParaRPr lang="fr-FR"/>
          </a:p>
        </p:txBody>
      </p:sp>
      <p:sp>
        <p:nvSpPr>
          <p:cNvPr id="4" name="Rectangle 3"/>
          <p:cNvSpPr/>
          <p:nvPr/>
        </p:nvSpPr>
        <p:spPr>
          <a:xfrm>
            <a:off x="921695" y="1580715"/>
            <a:ext cx="9940705" cy="4555093"/>
          </a:xfrm>
          <a:prstGeom prst="rect">
            <a:avLst/>
          </a:prstGeom>
        </p:spPr>
        <p:txBody>
          <a:bodyPr wrap="square">
            <a:spAutoFit/>
          </a:bodyPr>
          <a:lstStyle/>
          <a:p>
            <a:pPr lvl="0"/>
            <a:r>
              <a:rPr lang="fr-FR" sz="1400" b="1" kern="1400" dirty="0" smtClean="0">
                <a:solidFill>
                  <a:srgbClr val="000000"/>
                </a:solidFill>
                <a:latin typeface="+mj-lt"/>
                <a:ea typeface="Times New Roman" panose="02020603050405020304" pitchFamily="18" charset="0"/>
              </a:rPr>
              <a:t>N°1 Distribuer les repas et collations aux résidents en fonction des régimes et habitudes :</a:t>
            </a:r>
            <a:endParaRPr lang="fr-FR" sz="1400" kern="1400" dirty="0" smtClean="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Préférences, régime, texture</a:t>
            </a: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Respect de la méthode HACCP</a:t>
            </a: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Proposer un complément, une collation</a:t>
            </a: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Dresser une table conviviale</a:t>
            </a: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Animations autour de l’alimentation</a:t>
            </a:r>
          </a:p>
          <a:p>
            <a:pPr marL="285750" lvl="0" indent="-285750">
              <a:buFont typeface="Arial" panose="020B0604020202020204" pitchFamily="34" charset="0"/>
              <a:buChar char="•"/>
            </a:pPr>
            <a:endParaRPr lang="fr-FR" sz="1000" dirty="0" smtClean="0">
              <a:solidFill>
                <a:srgbClr val="000000"/>
              </a:solidFill>
              <a:latin typeface="+mj-lt"/>
              <a:ea typeface="Times New Roman" panose="02020603050405020304" pitchFamily="18" charset="0"/>
            </a:endParaRPr>
          </a:p>
          <a:p>
            <a:pPr>
              <a:spcAft>
                <a:spcPts val="0"/>
              </a:spcAft>
            </a:pPr>
            <a:r>
              <a:rPr lang="fr-FR" sz="1400" b="1" dirty="0" smtClean="0">
                <a:latin typeface="+mj-lt"/>
              </a:rPr>
              <a:t>N°2 Accompagner et faciliter la prise du repas</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Soins de bouche</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Installation du résident</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Veiller aux problèmes de déglutition et de fausse route</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Alimenter, hydrater un résident en fin de vie</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Observer les quantités absorbées et conduite à tenir</a:t>
            </a:r>
            <a:endParaRPr lang="fr-FR" sz="1400" dirty="0">
              <a:latin typeface="+mj-lt"/>
            </a:endParaRPr>
          </a:p>
          <a:p>
            <a:endParaRPr lang="fr-FR" sz="1400" dirty="0" smtClean="0">
              <a:latin typeface="+mj-lt"/>
            </a:endParaRPr>
          </a:p>
          <a:p>
            <a:r>
              <a:rPr lang="fr-FR" sz="1400" b="1" dirty="0" smtClean="0">
                <a:latin typeface="+mj-lt"/>
              </a:rPr>
              <a:t>N°3 Participer à l’approche pluridisciplinaire de la nutrition</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Rédiger le Projet de vie et recueillir les préférences alimentaires</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Lien avec les familles</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Renseigner les transmissions</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Participer aux réunions de travail</a:t>
            </a:r>
            <a:endParaRPr lang="fr-FR" sz="1400" kern="1400" dirty="0">
              <a:solidFill>
                <a:srgbClr val="000000"/>
              </a:solidFill>
              <a:latin typeface="+mj-lt"/>
              <a:ea typeface="Times New Roman" panose="02020603050405020304" pitchFamily="18" charset="0"/>
            </a:endParaRPr>
          </a:p>
          <a:p>
            <a:pPr marL="285750" lvl="0" indent="-285750">
              <a:buFont typeface="Arial" panose="020B0604020202020204" pitchFamily="34" charset="0"/>
              <a:buChar char="•"/>
            </a:pPr>
            <a:r>
              <a:rPr lang="fr-FR" sz="1400" kern="1400" dirty="0" smtClean="0">
                <a:solidFill>
                  <a:srgbClr val="000000"/>
                </a:solidFill>
                <a:latin typeface="+mj-lt"/>
                <a:ea typeface="Times New Roman" panose="02020603050405020304" pitchFamily="18" charset="0"/>
              </a:rPr>
              <a:t>Suivi de l’évolution de l’état nutritionnel</a:t>
            </a:r>
            <a:endParaRPr lang="fr-FR" sz="1400" dirty="0">
              <a:latin typeface="+mj-lt"/>
            </a:endParaRPr>
          </a:p>
          <a:p>
            <a:endParaRPr lang="fr-FR" sz="1400" dirty="0"/>
          </a:p>
        </p:txBody>
      </p:sp>
      <p:sp>
        <p:nvSpPr>
          <p:cNvPr id="5" name="Titre 1"/>
          <p:cNvSpPr txBox="1">
            <a:spLocks/>
          </p:cNvSpPr>
          <p:nvPr/>
        </p:nvSpPr>
        <p:spPr>
          <a:xfrm>
            <a:off x="1607744" y="805479"/>
            <a:ext cx="7572470" cy="422036"/>
          </a:xfrm>
          <a:prstGeom prst="rect">
            <a:avLst/>
          </a:prstGeom>
        </p:spPr>
        <p:txBody>
          <a:bodyPr>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smtClean="0"/>
              <a:t>Le contenu des dossiers : présentation des activités :</a:t>
            </a:r>
            <a:endParaRPr lang="fr-FR" b="1" dirty="0"/>
          </a:p>
        </p:txBody>
      </p:sp>
    </p:spTree>
    <p:extLst>
      <p:ext uri="{BB962C8B-B14F-4D97-AF65-F5344CB8AC3E}">
        <p14:creationId xmlns:p14="http://schemas.microsoft.com/office/powerpoint/2010/main" val="402441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80147"/>
          </a:xfrm>
        </p:spPr>
        <p:txBody>
          <a:bodyPr>
            <a:normAutofit/>
          </a:bodyPr>
          <a:lstStyle/>
          <a:p>
            <a:r>
              <a:rPr lang="fr-FR" dirty="0" smtClean="0"/>
              <a:t>Actions phares mises en place</a:t>
            </a:r>
            <a:endParaRPr lang="fr-FR" dirty="0"/>
          </a:p>
        </p:txBody>
      </p:sp>
      <p:sp>
        <p:nvSpPr>
          <p:cNvPr id="3" name="Espace réservé du contenu 2"/>
          <p:cNvSpPr>
            <a:spLocks noGrp="1"/>
          </p:cNvSpPr>
          <p:nvPr>
            <p:ph idx="1"/>
          </p:nvPr>
        </p:nvSpPr>
        <p:spPr>
          <a:xfrm>
            <a:off x="906162" y="1404257"/>
            <a:ext cx="10598450" cy="2177143"/>
          </a:xfrm>
        </p:spPr>
        <p:txBody>
          <a:bodyPr>
            <a:normAutofit fontScale="85000" lnSpcReduction="20000"/>
          </a:bodyPr>
          <a:lstStyle/>
          <a:p>
            <a:pPr marL="0" indent="0" algn="ctr">
              <a:buNone/>
            </a:pPr>
            <a:r>
              <a:rPr lang="fr-FR" sz="3200" b="1" dirty="0" smtClean="0"/>
              <a:t>1/ Le manger mains </a:t>
            </a:r>
          </a:p>
          <a:p>
            <a:pPr marL="0" indent="0" algn="ctr">
              <a:buNone/>
            </a:pPr>
            <a:r>
              <a:rPr lang="fr-FR" sz="2300" b="1" dirty="0" smtClean="0"/>
              <a:t>étendu à tous les services des 4 établissements pour les résidents :</a:t>
            </a:r>
          </a:p>
          <a:p>
            <a:r>
              <a:rPr lang="fr-FR" sz="2000" dirty="0"/>
              <a:t>Ne restant pas à table</a:t>
            </a:r>
          </a:p>
          <a:p>
            <a:r>
              <a:rPr lang="fr-FR" sz="2000" dirty="0"/>
              <a:t>Ayant des difficultés à manier les couverts</a:t>
            </a:r>
          </a:p>
          <a:p>
            <a:r>
              <a:rPr lang="fr-FR" sz="2000" dirty="0"/>
              <a:t>Atteint d’une perte de vue importante mais pouvant manger seul</a:t>
            </a:r>
          </a:p>
          <a:p>
            <a:r>
              <a:rPr lang="fr-FR" sz="2000" dirty="0"/>
              <a:t>Ayant besoin d’être stimulé voire aidé pour manger</a:t>
            </a:r>
          </a:p>
          <a:p>
            <a:endParaRPr lang="fr-FR" sz="2000" b="1" dirty="0"/>
          </a:p>
          <a:p>
            <a:pPr marL="0" indent="0">
              <a:buNone/>
            </a:pPr>
            <a:endParaRPr lang="fr-FR" b="1" dirty="0"/>
          </a:p>
        </p:txBody>
      </p:sp>
      <p:sp>
        <p:nvSpPr>
          <p:cNvPr id="4" name="Espace réservé du pied de page 3"/>
          <p:cNvSpPr>
            <a:spLocks noGrp="1"/>
          </p:cNvSpPr>
          <p:nvPr>
            <p:ph type="ftr" sz="quarter" idx="11"/>
          </p:nvPr>
        </p:nvSpPr>
        <p:spPr/>
        <p:txBody>
          <a:bodyPr/>
          <a:lstStyle/>
          <a:p>
            <a:r>
              <a:rPr lang="fr-FR" dirty="0" err="1" smtClean="0"/>
              <a:t>Cerficiation</a:t>
            </a:r>
            <a:r>
              <a:rPr lang="fr-FR" dirty="0" smtClean="0"/>
              <a:t> nutrition</a:t>
            </a:r>
            <a:endParaRPr lang="fr-FR" dirty="0"/>
          </a:p>
        </p:txBody>
      </p:sp>
      <p:sp>
        <p:nvSpPr>
          <p:cNvPr id="5" name="Espace réservé du numéro de diapositive 4"/>
          <p:cNvSpPr>
            <a:spLocks noGrp="1"/>
          </p:cNvSpPr>
          <p:nvPr>
            <p:ph type="sldNum" sz="quarter" idx="12"/>
          </p:nvPr>
        </p:nvSpPr>
        <p:spPr/>
        <p:txBody>
          <a:bodyPr/>
          <a:lstStyle/>
          <a:p>
            <a:fld id="{FB1E4E86-F797-4B38-91DC-EA12F1829D8A}" type="slidenum">
              <a:rPr lang="fr-FR" smtClean="0"/>
              <a:t>7</a:t>
            </a:fld>
            <a:endParaRPr lang="fr-FR"/>
          </a:p>
        </p:txBody>
      </p:sp>
      <p:pic>
        <p:nvPicPr>
          <p:cNvPr id="6" name="Picture 2" descr="\\srv-data\userdata$\psychomot-orm\Desktop\colloques\photos\f.f\DSC_090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77643" y="3618370"/>
            <a:ext cx="1618509" cy="2880000"/>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5" descr="\\srv-data\userdata$\psychomot-orm\Desktop\colloques\photos\f.f\DSC_09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06630" y="3615305"/>
            <a:ext cx="1618512" cy="2880000"/>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124549" y="3868974"/>
            <a:ext cx="8966507" cy="646331"/>
          </a:xfrm>
          <a:prstGeom prst="rect">
            <a:avLst/>
          </a:prstGeom>
          <a:noFill/>
        </p:spPr>
        <p:txBody>
          <a:bodyPr wrap="square" rtlCol="0">
            <a:spAutoFit/>
          </a:bodyPr>
          <a:lstStyle/>
          <a:p>
            <a:r>
              <a:rPr lang="fr-FR" dirty="0"/>
              <a:t>Mme D. </a:t>
            </a:r>
            <a:br>
              <a:rPr lang="fr-FR" dirty="0"/>
            </a:br>
            <a:r>
              <a:rPr lang="fr-FR" dirty="0"/>
              <a:t>Avec et </a:t>
            </a:r>
            <a:r>
              <a:rPr lang="fr-FR" dirty="0" smtClean="0"/>
              <a:t>                                             sans </a:t>
            </a:r>
            <a:r>
              <a:rPr lang="fr-FR" dirty="0"/>
              <a:t>manger main</a:t>
            </a:r>
          </a:p>
        </p:txBody>
      </p:sp>
    </p:spTree>
    <p:extLst>
      <p:ext uri="{BB962C8B-B14F-4D97-AF65-F5344CB8AC3E}">
        <p14:creationId xmlns:p14="http://schemas.microsoft.com/office/powerpoint/2010/main" val="1594902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Certification nutrition</a:t>
            </a:r>
            <a:endParaRPr lang="fr-FR" dirty="0"/>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8</a:t>
            </a:fld>
            <a:endParaRPr lang="fr-FR"/>
          </a:p>
        </p:txBody>
      </p:sp>
      <p:sp>
        <p:nvSpPr>
          <p:cNvPr id="4" name="Titre 1"/>
          <p:cNvSpPr txBox="1">
            <a:spLocks/>
          </p:cNvSpPr>
          <p:nvPr/>
        </p:nvSpPr>
        <p:spPr>
          <a:xfrm>
            <a:off x="2592925" y="624110"/>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Actions phares mises en place</a:t>
            </a:r>
            <a:endParaRPr lang="fr-FR" dirty="0"/>
          </a:p>
        </p:txBody>
      </p:sp>
      <p:sp>
        <p:nvSpPr>
          <p:cNvPr id="5" name="Titre 1"/>
          <p:cNvSpPr txBox="1">
            <a:spLocks/>
          </p:cNvSpPr>
          <p:nvPr/>
        </p:nvSpPr>
        <p:spPr>
          <a:xfrm>
            <a:off x="531813" y="1307218"/>
            <a:ext cx="11279188" cy="4925630"/>
          </a:xfrm>
          <a:prstGeom prst="rect">
            <a:avLst/>
          </a:prstGeom>
        </p:spPr>
        <p:txBody>
          <a:bodyPr>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2000" b="1" dirty="0" smtClean="0"/>
              <a:t>2/ Le petit déjeuner et le goûter </a:t>
            </a:r>
          </a:p>
          <a:p>
            <a:pPr algn="ctr"/>
            <a:r>
              <a:rPr lang="fr-FR" sz="12000" b="1" dirty="0" smtClean="0"/>
              <a:t>en libre service</a:t>
            </a:r>
          </a:p>
          <a:p>
            <a:pPr algn="ctr"/>
            <a:endParaRPr lang="fr-FR" sz="2000" b="1" dirty="0"/>
          </a:p>
          <a:p>
            <a:r>
              <a:rPr lang="fr-FR" sz="2000" b="1" dirty="0" smtClean="0"/>
              <a:t>                                  </a:t>
            </a:r>
          </a:p>
          <a:p>
            <a:r>
              <a:rPr lang="fr-FR" sz="2000" b="1" dirty="0"/>
              <a:t> </a:t>
            </a:r>
            <a:r>
              <a:rPr lang="fr-FR" sz="2000" b="1" dirty="0" smtClean="0"/>
              <a:t>                                       </a:t>
            </a:r>
          </a:p>
          <a:p>
            <a:endParaRPr lang="fr-FR" sz="2000" b="1" dirty="0"/>
          </a:p>
          <a:p>
            <a:endParaRPr lang="fr-FR" sz="2000" b="1" dirty="0" smtClean="0"/>
          </a:p>
          <a:p>
            <a:endParaRPr lang="fr-FR" sz="2000" b="1" dirty="0"/>
          </a:p>
          <a:p>
            <a:endParaRPr lang="fr-FR" sz="2000" b="1" dirty="0" smtClean="0"/>
          </a:p>
          <a:p>
            <a:endParaRPr lang="fr-FR" sz="2000" b="1" dirty="0"/>
          </a:p>
          <a:p>
            <a:endParaRPr lang="fr-FR" sz="2000" b="1" dirty="0" smtClean="0"/>
          </a:p>
          <a:p>
            <a:endParaRPr lang="fr-FR" sz="2000" b="1" dirty="0"/>
          </a:p>
          <a:p>
            <a:endParaRPr lang="fr-FR" sz="2000" b="1" dirty="0" smtClean="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b="1" dirty="0"/>
          </a:p>
          <a:p>
            <a:endParaRPr lang="fr-FR" sz="7200" dirty="0" smtClean="0"/>
          </a:p>
          <a:p>
            <a:r>
              <a:rPr lang="fr-FR" sz="7200" dirty="0" smtClean="0"/>
              <a:t>Réaménagement </a:t>
            </a:r>
            <a:r>
              <a:rPr lang="fr-FR" sz="7200" dirty="0"/>
              <a:t>de l’espace</a:t>
            </a:r>
          </a:p>
          <a:p>
            <a:endParaRPr lang="fr-FR" sz="7200" dirty="0"/>
          </a:p>
          <a:p>
            <a:r>
              <a:rPr lang="fr-FR" sz="7200" dirty="0" smtClean="0"/>
              <a:t>		</a:t>
            </a:r>
            <a:r>
              <a:rPr lang="fr-FR" sz="7200" dirty="0" smtClean="0">
                <a:solidFill>
                  <a:schemeClr val="tx1"/>
                </a:solidFill>
              </a:rPr>
              <a:t>En </a:t>
            </a:r>
            <a:r>
              <a:rPr lang="fr-FR" sz="7200" dirty="0">
                <a:solidFill>
                  <a:schemeClr val="tx1"/>
                </a:solidFill>
              </a:rPr>
              <a:t>libre service : </a:t>
            </a:r>
          </a:p>
          <a:p>
            <a:pPr marL="1200150" lvl="2" indent="-285750">
              <a:buFontTx/>
              <a:buChar char="-"/>
            </a:pPr>
            <a:r>
              <a:rPr lang="fr-FR" sz="7200" dirty="0" smtClean="0">
                <a:solidFill>
                  <a:schemeClr val="tx1"/>
                </a:solidFill>
              </a:rPr>
              <a:t>Pain, Biscotte, Pain </a:t>
            </a:r>
            <a:r>
              <a:rPr lang="fr-FR" sz="7200" dirty="0">
                <a:solidFill>
                  <a:schemeClr val="tx1"/>
                </a:solidFill>
              </a:rPr>
              <a:t>de mie</a:t>
            </a:r>
          </a:p>
          <a:p>
            <a:pPr marL="1200150" lvl="2" indent="-285750">
              <a:buFontTx/>
              <a:buChar char="-"/>
            </a:pPr>
            <a:r>
              <a:rPr lang="fr-FR" sz="7200" dirty="0" smtClean="0">
                <a:solidFill>
                  <a:schemeClr val="tx1"/>
                </a:solidFill>
              </a:rPr>
              <a:t>Beurre, Confiture</a:t>
            </a:r>
            <a:endParaRPr lang="fr-FR" sz="7200" dirty="0">
              <a:solidFill>
                <a:schemeClr val="tx1"/>
              </a:solidFill>
            </a:endParaRPr>
          </a:p>
          <a:p>
            <a:pPr marL="1200150" lvl="2" indent="-285750">
              <a:buFontTx/>
              <a:buChar char="-"/>
            </a:pPr>
            <a:r>
              <a:rPr lang="fr-FR" sz="7200" dirty="0" smtClean="0">
                <a:solidFill>
                  <a:schemeClr val="tx1"/>
                </a:solidFill>
              </a:rPr>
              <a:t>Thé, Café, Jus de fruits, </a:t>
            </a:r>
          </a:p>
          <a:p>
            <a:pPr marL="1200150" lvl="2" indent="-285750">
              <a:buFontTx/>
              <a:buChar char="-"/>
            </a:pPr>
            <a:r>
              <a:rPr lang="fr-FR" sz="7200" dirty="0" smtClean="0">
                <a:solidFill>
                  <a:schemeClr val="tx1"/>
                </a:solidFill>
              </a:rPr>
              <a:t>Sucre, Compote </a:t>
            </a:r>
            <a:r>
              <a:rPr lang="fr-FR" sz="7200" dirty="0">
                <a:solidFill>
                  <a:schemeClr val="tx1"/>
                </a:solidFill>
              </a:rPr>
              <a:t>de </a:t>
            </a:r>
            <a:r>
              <a:rPr lang="fr-FR" sz="7200" dirty="0" smtClean="0">
                <a:solidFill>
                  <a:schemeClr val="tx1"/>
                </a:solidFill>
              </a:rPr>
              <a:t>pruneaux, Fromage</a:t>
            </a:r>
          </a:p>
          <a:p>
            <a:pPr marL="1200150" lvl="2" indent="-285750">
              <a:buFontTx/>
              <a:buChar char="-"/>
            </a:pPr>
            <a:r>
              <a:rPr lang="fr-FR" sz="7200" dirty="0" smtClean="0">
                <a:solidFill>
                  <a:schemeClr val="tx1"/>
                </a:solidFill>
              </a:rPr>
              <a:t>Yaourt </a:t>
            </a:r>
            <a:r>
              <a:rPr lang="fr-FR" sz="7200" dirty="0">
                <a:solidFill>
                  <a:schemeClr val="tx1"/>
                </a:solidFill>
              </a:rPr>
              <a:t>et diverses compotes</a:t>
            </a:r>
          </a:p>
          <a:p>
            <a:endParaRPr lang="fr-FR" sz="7200" dirty="0" smtClean="0"/>
          </a:p>
        </p:txBody>
      </p:sp>
      <p:pic>
        <p:nvPicPr>
          <p:cNvPr id="6" name="Picture 2" descr="\\srv-data\userdata$\psychomot-orm\Desktop\colloques\photos\petit dej\DSC_095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1695" y="2087365"/>
            <a:ext cx="3198539" cy="1800000"/>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2" descr="\\srv-data\userdata$\psychomot-orm\Desktop\colloques\photos\petit dej\DSC_0955.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4530303" y="2087365"/>
            <a:ext cx="3196552" cy="1800000"/>
          </a:xfrm>
          <a:prstGeom prst="rect">
            <a:avLst/>
          </a:prstGeom>
          <a:ln>
            <a:solidFill>
              <a:schemeClr val="bg2">
                <a:lumMod val="75000"/>
              </a:schemeClr>
            </a:solidFill>
          </a:ln>
        </p:spPr>
      </p:pic>
      <p:pic>
        <p:nvPicPr>
          <p:cNvPr id="8" name="Picture 3" descr="\\srv-data\userdata$\psychomot-orm\Desktop\colloques\photos\petit dej\DSC_0954.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8169423" y="2087365"/>
            <a:ext cx="3199010" cy="1800000"/>
          </a:xfrm>
          <a:prstGeom prst="rect">
            <a:avLst/>
          </a:prstGeom>
          <a:ln>
            <a:solidFill>
              <a:schemeClr val="bg2">
                <a:lumMod val="75000"/>
              </a:schemeClr>
            </a:solidFill>
          </a:ln>
        </p:spPr>
      </p:pic>
    </p:spTree>
    <p:extLst>
      <p:ext uri="{BB962C8B-B14F-4D97-AF65-F5344CB8AC3E}">
        <p14:creationId xmlns:p14="http://schemas.microsoft.com/office/powerpoint/2010/main" val="36170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Certification nutrition</a:t>
            </a:r>
            <a:endParaRPr lang="fr-FR"/>
          </a:p>
        </p:txBody>
      </p:sp>
      <p:sp>
        <p:nvSpPr>
          <p:cNvPr id="3" name="Espace réservé du numéro de diapositive 2"/>
          <p:cNvSpPr>
            <a:spLocks noGrp="1"/>
          </p:cNvSpPr>
          <p:nvPr>
            <p:ph type="sldNum" sz="quarter" idx="12"/>
          </p:nvPr>
        </p:nvSpPr>
        <p:spPr/>
        <p:txBody>
          <a:bodyPr/>
          <a:lstStyle/>
          <a:p>
            <a:fld id="{FB1E4E86-F797-4B38-91DC-EA12F1829D8A}" type="slidenum">
              <a:rPr lang="fr-FR" smtClean="0"/>
              <a:t>9</a:t>
            </a:fld>
            <a:endParaRPr lang="fr-FR"/>
          </a:p>
        </p:txBody>
      </p:sp>
      <p:sp>
        <p:nvSpPr>
          <p:cNvPr id="4" name="Titre 1"/>
          <p:cNvSpPr txBox="1">
            <a:spLocks/>
          </p:cNvSpPr>
          <p:nvPr/>
        </p:nvSpPr>
        <p:spPr>
          <a:xfrm>
            <a:off x="2592925" y="624110"/>
            <a:ext cx="8911687" cy="78014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Actions phares mises en place</a:t>
            </a:r>
            <a:endParaRPr lang="fr-FR" dirty="0"/>
          </a:p>
        </p:txBody>
      </p:sp>
      <p:sp>
        <p:nvSpPr>
          <p:cNvPr id="5" name="Titre 1"/>
          <p:cNvSpPr txBox="1">
            <a:spLocks/>
          </p:cNvSpPr>
          <p:nvPr/>
        </p:nvSpPr>
        <p:spPr>
          <a:xfrm>
            <a:off x="531813" y="1307218"/>
            <a:ext cx="11279188" cy="4925630"/>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000" b="1" dirty="0"/>
              <a:t>3</a:t>
            </a:r>
            <a:r>
              <a:rPr lang="fr-FR" sz="3000" b="1" dirty="0" smtClean="0"/>
              <a:t>/ Les jardinières thérapeutiques </a:t>
            </a:r>
          </a:p>
          <a:p>
            <a:r>
              <a:rPr lang="fr-FR" sz="1800" dirty="0"/>
              <a:t>Le jardinage est une activité stimulante. </a:t>
            </a:r>
            <a:r>
              <a:rPr lang="fr-FR" sz="1800" dirty="0" smtClean="0"/>
              <a:t>Ces </a:t>
            </a:r>
            <a:r>
              <a:rPr lang="fr-FR" sz="1800" dirty="0"/>
              <a:t>jardinières thérapeutiques ont été installées sur les nombreuses terrasses. Elles sont </a:t>
            </a:r>
            <a:r>
              <a:rPr lang="fr-FR" sz="1800" dirty="0" smtClean="0"/>
              <a:t>fonctionnelles </a:t>
            </a:r>
            <a:r>
              <a:rPr lang="fr-FR" sz="1800" dirty="0"/>
              <a:t>et ludiques : les résidents cultivent eux-mêmes </a:t>
            </a:r>
            <a:r>
              <a:rPr lang="fr-FR" sz="1800" dirty="0" smtClean="0"/>
              <a:t>des</a:t>
            </a:r>
          </a:p>
          <a:p>
            <a:r>
              <a:rPr lang="fr-FR" sz="1800" dirty="0" smtClean="0"/>
              <a:t>plantes </a:t>
            </a:r>
            <a:r>
              <a:rPr lang="fr-FR" sz="1800" dirty="0"/>
              <a:t>aromatiques et </a:t>
            </a:r>
            <a:r>
              <a:rPr lang="fr-FR" sz="1800" dirty="0" smtClean="0"/>
              <a:t>des </a:t>
            </a:r>
            <a:r>
              <a:rPr lang="fr-FR" sz="1800" dirty="0"/>
              <a:t>fruits </a:t>
            </a:r>
            <a:endParaRPr lang="fr-FR" sz="1800" dirty="0" smtClean="0"/>
          </a:p>
          <a:p>
            <a:r>
              <a:rPr lang="fr-FR" sz="1800" dirty="0" smtClean="0"/>
              <a:t>qu’ils </a:t>
            </a:r>
            <a:r>
              <a:rPr lang="fr-FR" sz="1800" dirty="0"/>
              <a:t>ont plaisir à déguster.</a:t>
            </a:r>
          </a:p>
          <a:p>
            <a:pPr algn="ctr"/>
            <a:endParaRPr lang="fr-FR" sz="1800" b="1" dirty="0"/>
          </a:p>
          <a:p>
            <a:r>
              <a:rPr lang="fr-FR" sz="2000" b="1" dirty="0" smtClean="0"/>
              <a:t>                                  </a:t>
            </a:r>
          </a:p>
          <a:p>
            <a:r>
              <a:rPr lang="fr-FR" sz="2000" b="1" dirty="0"/>
              <a:t> </a:t>
            </a:r>
            <a:r>
              <a:rPr lang="fr-FR" sz="2000" b="1" dirty="0" smtClean="0"/>
              <a:t>                                       </a:t>
            </a:r>
          </a:p>
          <a:p>
            <a:endParaRPr lang="fr-FR" sz="2000" b="1" dirty="0"/>
          </a:p>
          <a:p>
            <a:endParaRPr lang="fr-FR" sz="2000" b="1" dirty="0" smtClean="0"/>
          </a:p>
          <a:p>
            <a:endParaRPr lang="fr-FR" sz="2000" b="1" dirty="0"/>
          </a:p>
          <a:p>
            <a:endParaRPr lang="fr-FR" sz="2000" b="1" dirty="0" smtClean="0"/>
          </a:p>
          <a:p>
            <a:endParaRPr lang="fr-FR" sz="2000" b="1" dirty="0"/>
          </a:p>
          <a:p>
            <a:endParaRPr lang="fr-FR" sz="2000" b="1" dirty="0" smtClean="0"/>
          </a:p>
          <a:p>
            <a:endParaRPr lang="fr-FR" sz="2000" b="1" dirty="0"/>
          </a:p>
          <a:p>
            <a:endParaRPr lang="fr-FR" sz="2000" b="1" dirty="0" smtClean="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b="1" dirty="0"/>
          </a:p>
          <a:p>
            <a:endParaRPr lang="fr-FR" sz="7200" dirty="0" smtClean="0"/>
          </a:p>
          <a:p>
            <a:endParaRPr lang="fr-FR" sz="7200" dirty="0" smtClean="0"/>
          </a:p>
        </p:txBody>
      </p:sp>
      <p:pic>
        <p:nvPicPr>
          <p:cNvPr id="6" name="Espace réservé du contenu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38" y="4335808"/>
            <a:ext cx="3200000" cy="1800000"/>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797" y="2444621"/>
            <a:ext cx="3200000" cy="180000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932" y="2438768"/>
            <a:ext cx="3200000" cy="180000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932" y="4335808"/>
            <a:ext cx="3200000" cy="180000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3797" y="4335808"/>
            <a:ext cx="3200000" cy="1800000"/>
          </a:xfrm>
          <a:prstGeom prst="rect">
            <a:avLst/>
          </a:prstGeom>
        </p:spPr>
      </p:pic>
    </p:spTree>
    <p:extLst>
      <p:ext uri="{BB962C8B-B14F-4D97-AF65-F5344CB8AC3E}">
        <p14:creationId xmlns:p14="http://schemas.microsoft.com/office/powerpoint/2010/main" val="329803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713</TotalTime>
  <Words>972</Words>
  <Application>Microsoft Office PowerPoint</Application>
  <PresentationFormat>Grand écran</PresentationFormat>
  <Paragraphs>257</Paragraphs>
  <Slides>14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Century Gothic</vt:lpstr>
      <vt:lpstr>Times New Roman</vt:lpstr>
      <vt:lpstr>Wingdings</vt:lpstr>
      <vt:lpstr>Wingdings 3</vt:lpstr>
      <vt:lpstr>Brin</vt:lpstr>
      <vt:lpstr>Certification nutrition Fondation Favier Val de Marne</vt:lpstr>
      <vt:lpstr>Les enjeux:</vt:lpstr>
      <vt:lpstr>Présentation de l’établissement:</vt:lpstr>
      <vt:lpstr>Présentation PowerPoint</vt:lpstr>
      <vt:lpstr>Présentation PowerPoint</vt:lpstr>
      <vt:lpstr>Présentation PowerPoint</vt:lpstr>
      <vt:lpstr>Actions phares mises en place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MANGER MAINS</dc:title>
  <dc:creator>AUDIBERT Manon</dc:creator>
  <cp:lastModifiedBy>MERIAIS Sophie</cp:lastModifiedBy>
  <cp:revision>67</cp:revision>
  <cp:lastPrinted>2021-11-05T15:50:02Z</cp:lastPrinted>
  <dcterms:created xsi:type="dcterms:W3CDTF">2016-10-26T06:25:03Z</dcterms:created>
  <dcterms:modified xsi:type="dcterms:W3CDTF">2021-11-09T06:45:12Z</dcterms:modified>
</cp:coreProperties>
</file>