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9" r:id="rId3"/>
    <p:sldId id="261" r:id="rId4"/>
    <p:sldId id="263" r:id="rId5"/>
    <p:sldId id="260" r:id="rId6"/>
    <p:sldId id="262" r:id="rId7"/>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C76956D-F47A-468F-A186-6203ADA1EFBD}" type="datetimeFigureOut">
              <a:rPr lang="fr-FR" smtClean="0"/>
              <a:t>17/11/2021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3E216D1-9E53-4958-B6F9-B5CE25BB2F17}" type="slidenum">
              <a:rPr lang="fr-FR" smtClean="0"/>
              <a:t>‹N°›</a:t>
            </a:fld>
            <a:endParaRPr lang="fr-FR"/>
          </a:p>
        </p:txBody>
      </p:sp>
    </p:spTree>
    <p:extLst>
      <p:ext uri="{BB962C8B-B14F-4D97-AF65-F5344CB8AC3E}">
        <p14:creationId xmlns:p14="http://schemas.microsoft.com/office/powerpoint/2010/main" val="3937694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8CF761-1FF2-4631-803A-625F1171BE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592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8CF761-1FF2-4631-803A-625F1171BE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17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8CF761-1FF2-4631-803A-625F1171BE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99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8CF761-1FF2-4631-803A-625F1171BE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0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8CF761-1FF2-4631-803A-625F1171BE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5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8CF761-1FF2-4631-803A-625F1171BE0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966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12192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762" y="429"/>
            <a:ext cx="12190477"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762" y="429"/>
            <a:ext cx="12190477" cy="6857143"/>
          </a:xfrm>
          <a:prstGeom prst="rect">
            <a:avLst/>
          </a:prstGeom>
          <a:noFill/>
          <a:ln>
            <a:noFill/>
          </a:ln>
        </p:spPr>
      </p:pic>
      <p:pic>
        <p:nvPicPr>
          <p:cNvPr id="9" name="image4.png"/>
          <p:cNvPicPr>
            <a:picLocks noChangeAspect="1"/>
          </p:cNvPicPr>
          <p:nvPr/>
        </p:nvPicPr>
        <p:blipFill>
          <a:blip r:embed="rId5"/>
          <a:stretch>
            <a:fillRect/>
          </a:stretch>
        </p:blipFill>
        <p:spPr>
          <a:xfrm>
            <a:off x="762" y="429"/>
            <a:ext cx="12190477" cy="6857143"/>
          </a:xfrm>
          <a:prstGeom prst="rect">
            <a:avLst/>
          </a:prstGeom>
          <a:noFill/>
          <a:ln>
            <a:noFill/>
          </a:ln>
        </p:spPr>
      </p:pic>
      <p:sp>
        <p:nvSpPr>
          <p:cNvPr id="31" name="Rectangle 31"/>
          <p:cNvSpPr>
            <a:spLocks noGrp="1"/>
          </p:cNvSpPr>
          <p:nvPr>
            <p:ph type="subTitle" idx="1"/>
          </p:nvPr>
        </p:nvSpPr>
        <p:spPr>
          <a:xfrm>
            <a:off x="3323645" y="5094578"/>
            <a:ext cx="8258755" cy="925223"/>
          </a:xfrm>
        </p:spPr>
        <p:txBody>
          <a:bodyPr/>
          <a:lstStyle>
            <a:lvl1pPr marL="0" indent="0" algn="r" latinLnBrk="0">
              <a:buNone/>
              <a:defRPr lang="fr-F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p>
        </p:txBody>
      </p:sp>
      <p:sp>
        <p:nvSpPr>
          <p:cNvPr id="5" name="Rectangle 5"/>
          <p:cNvSpPr>
            <a:spLocks noGrp="1"/>
          </p:cNvSpPr>
          <p:nvPr>
            <p:ph type="ctrTitle"/>
          </p:nvPr>
        </p:nvSpPr>
        <p:spPr>
          <a:xfrm>
            <a:off x="1478648" y="3606801"/>
            <a:ext cx="10103752" cy="1470025"/>
          </a:xfrm>
        </p:spPr>
        <p:txBody>
          <a:bodyPr anchor="b" anchorCtr="0"/>
          <a:lstStyle>
            <a:lvl1pPr algn="r" latinLnBrk="0">
              <a:defRPr lang="fr-FR" sz="4000"/>
            </a:lvl1pPr>
          </a:lstStyle>
          <a:p>
            <a:r>
              <a:rPr lang="fr-FR"/>
              <a:t>Modifiez le style du titre</a:t>
            </a:r>
          </a:p>
        </p:txBody>
      </p:sp>
      <p:sp>
        <p:nvSpPr>
          <p:cNvPr id="10" name="Date Placeholder 9"/>
          <p:cNvSpPr>
            <a:spLocks noGrp="1"/>
          </p:cNvSpPr>
          <p:nvPr>
            <p:ph type="dt" sz="half" idx="10"/>
          </p:nvPr>
        </p:nvSpPr>
        <p:spPr/>
        <p:txBody>
          <a:bodyPr/>
          <a:lstStyle/>
          <a:p>
            <a:fld id="{5978358C-7C51-4BD5-B939-2898EAA6DB10}" type="datetime1">
              <a:rPr lang="en-US" smtClean="0"/>
              <a:t>11/17/2021</a:t>
            </a:fld>
            <a:endParaRPr lang="en-US" dirty="0"/>
          </a:p>
        </p:txBody>
      </p:sp>
      <p:sp>
        <p:nvSpPr>
          <p:cNvPr id="11" name="Slide Number Placeholder 10"/>
          <p:cNvSpPr>
            <a:spLocks noGrp="1"/>
          </p:cNvSpPr>
          <p:nvPr>
            <p:ph type="sldNum" sz="quarter" idx="11"/>
          </p:nvPr>
        </p:nvSpPr>
        <p:spPr/>
        <p:txBody>
          <a:bodyPr/>
          <a:lstStyle/>
          <a:p>
            <a:fld id="{D57F1E4F-1CFF-5643-939E-217C01CDF565}" type="slidenum">
              <a:rPr lang="en-US" smtClean="0"/>
              <a:pPr/>
              <a:t>‹N°›</a:t>
            </a:fld>
            <a:endParaRPr lang="en-US" dirty="0"/>
          </a:p>
        </p:txBody>
      </p:sp>
      <p:sp>
        <p:nvSpPr>
          <p:cNvPr id="12" name="Footer Placeholder 11"/>
          <p:cNvSpPr>
            <a:spLocks noGrp="1"/>
          </p:cNvSpPr>
          <p:nvPr>
            <p:ph type="ftr" sz="quarter" idx="12"/>
          </p:nvPr>
        </p:nvSpPr>
        <p:spPr/>
        <p:txBody>
          <a:bodyPr/>
          <a:lstStyle/>
          <a:p>
            <a:r>
              <a:rPr lang="fr-FR"/>
              <a:t>Webinaire Nutrition/ARS-Maison Ferrari/Nov.2021/LM</a:t>
            </a:r>
            <a:endParaRPr lang="en-US" dirty="0"/>
          </a:p>
        </p:txBody>
      </p:sp>
    </p:spTree>
    <p:extLst>
      <p:ext uri="{BB962C8B-B14F-4D97-AF65-F5344CB8AC3E}">
        <p14:creationId xmlns:p14="http://schemas.microsoft.com/office/powerpoint/2010/main" val="397584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texte">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le 8"/>
          <p:cNvSpPr>
            <a:spLocks noGrp="1"/>
          </p:cNvSpPr>
          <p:nvPr>
            <p:ph type="title"/>
          </p:nvPr>
        </p:nvSpPr>
        <p:spPr>
          <a:xfrm>
            <a:off x="609600" y="359465"/>
            <a:ext cx="10972800" cy="1143000"/>
          </a:xfrm>
          <a:prstGeom prst="rect">
            <a:avLst/>
          </a:prstGeom>
        </p:spPr>
        <p:txBody>
          <a:bodyPr anchor="b" anchorCtr="0">
            <a:normAutofit/>
          </a:bodyPr>
          <a:lstStyle/>
          <a:p>
            <a:pPr algn="l"/>
            <a:r>
              <a:rPr lang="fr-FR"/>
              <a:t>Modifiez le style du titre</a:t>
            </a:r>
          </a:p>
        </p:txBody>
      </p:sp>
      <p:sp>
        <p:nvSpPr>
          <p:cNvPr id="8" name="Date Placeholder 7"/>
          <p:cNvSpPr>
            <a:spLocks noGrp="1"/>
          </p:cNvSpPr>
          <p:nvPr>
            <p:ph type="dt" sz="half" idx="10"/>
          </p:nvPr>
        </p:nvSpPr>
        <p:spPr/>
        <p:txBody>
          <a:bodyPr/>
          <a:lstStyle/>
          <a:p>
            <a:fld id="{B47D800D-9E5E-4CE6-A404-7ACEF9F7C4D1}" type="datetime1">
              <a:rPr lang="en-US" smtClean="0"/>
              <a:t>11/17/2021</a:t>
            </a:fld>
            <a:endParaRPr lang="en-US" dirty="0"/>
          </a:p>
        </p:txBody>
      </p:sp>
      <p:sp>
        <p:nvSpPr>
          <p:cNvPr id="10" name="Slide Number Placeholder 9"/>
          <p:cNvSpPr>
            <a:spLocks noGrp="1"/>
          </p:cNvSpPr>
          <p:nvPr>
            <p:ph type="sldNum" sz="quarter" idx="11"/>
          </p:nvPr>
        </p:nvSpPr>
        <p:spPr/>
        <p:txBody>
          <a:bodyPr/>
          <a:lstStyle/>
          <a:p>
            <a:fld id="{D57F1E4F-1CFF-5643-939E-217C01CDF565}" type="slidenum">
              <a:rPr lang="en-US" smtClean="0"/>
              <a:pPr/>
              <a:t>‹N°›</a:t>
            </a:fld>
            <a:endParaRPr lang="en-US" dirty="0"/>
          </a:p>
        </p:txBody>
      </p:sp>
      <p:sp>
        <p:nvSpPr>
          <p:cNvPr id="11" name="Footer Placeholder 10"/>
          <p:cNvSpPr>
            <a:spLocks noGrp="1"/>
          </p:cNvSpPr>
          <p:nvPr>
            <p:ph type="ftr" sz="quarter" idx="12"/>
          </p:nvPr>
        </p:nvSpPr>
        <p:spPr/>
        <p:txBody>
          <a:bodyPr/>
          <a:lstStyle/>
          <a:p>
            <a:r>
              <a:rPr lang="fr-FR"/>
              <a:t>Webinaire Nutrition/ARS-Maison Ferrari/Nov.2021/LM</a:t>
            </a:r>
            <a:endParaRPr lang="en-US" dirty="0"/>
          </a:p>
        </p:txBody>
      </p:sp>
    </p:spTree>
    <p:extLst>
      <p:ext uri="{BB962C8B-B14F-4D97-AF65-F5344CB8AC3E}">
        <p14:creationId xmlns:p14="http://schemas.microsoft.com/office/powerpoint/2010/main" val="215741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a:xfrm>
            <a:off x="609600" y="359465"/>
            <a:ext cx="10972800" cy="1143000"/>
          </a:xfrm>
          <a:prstGeom prst="rect">
            <a:avLst/>
          </a:prstGeom>
        </p:spPr>
        <p:txBody>
          <a:bodyPr anchor="b" anchorCtr="0">
            <a:normAutofit/>
          </a:bodyPr>
          <a:lstStyle/>
          <a:p>
            <a:pPr algn="l"/>
            <a:r>
              <a:rPr lang="fr-FR"/>
              <a:t>Modifiez le style du titre</a:t>
            </a:r>
          </a:p>
        </p:txBody>
      </p:sp>
      <p:sp>
        <p:nvSpPr>
          <p:cNvPr id="7" name="Date Placeholder 6"/>
          <p:cNvSpPr>
            <a:spLocks noGrp="1"/>
          </p:cNvSpPr>
          <p:nvPr>
            <p:ph type="dt" sz="half" idx="10"/>
          </p:nvPr>
        </p:nvSpPr>
        <p:spPr/>
        <p:txBody>
          <a:bodyPr/>
          <a:lstStyle/>
          <a:p>
            <a:fld id="{1E5009F1-58FA-4D99-8C75-C654F6709D3A}" type="datetime1">
              <a:rPr lang="en-US" smtClean="0"/>
              <a:t>11/17/2021</a:t>
            </a:fld>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pPr/>
              <a:t>‹N°›</a:t>
            </a:fld>
            <a:endParaRPr lang="en-US" dirty="0"/>
          </a:p>
        </p:txBody>
      </p:sp>
      <p:sp>
        <p:nvSpPr>
          <p:cNvPr id="9" name="Footer Placeholder 8"/>
          <p:cNvSpPr>
            <a:spLocks noGrp="1"/>
          </p:cNvSpPr>
          <p:nvPr>
            <p:ph type="ftr" sz="quarter" idx="12"/>
          </p:nvPr>
        </p:nvSpPr>
        <p:spPr/>
        <p:txBody>
          <a:bodyPr/>
          <a:lstStyle/>
          <a:p>
            <a:r>
              <a:rPr lang="fr-FR"/>
              <a:t>Webinaire Nutrition/ARS-Maison Ferrari/Nov.2021/LM</a:t>
            </a:r>
            <a:endParaRPr lang="en-US" dirty="0"/>
          </a:p>
        </p:txBody>
      </p:sp>
    </p:spTree>
    <p:extLst>
      <p:ext uri="{BB962C8B-B14F-4D97-AF65-F5344CB8AC3E}">
        <p14:creationId xmlns:p14="http://schemas.microsoft.com/office/powerpoint/2010/main" val="112146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54E80A-F855-44C6-81F4-F73C4B3CBB2A}" type="datetime1">
              <a:rPr lang="en-US" smtClean="0"/>
              <a:t>11/17/2021</a:t>
            </a:fld>
            <a:endParaRPr lang="en-US" dirty="0"/>
          </a:p>
        </p:txBody>
      </p:sp>
      <p:sp>
        <p:nvSpPr>
          <p:cNvPr id="6" name="Slide Number Placeholder 5"/>
          <p:cNvSpPr>
            <a:spLocks noGrp="1"/>
          </p:cNvSpPr>
          <p:nvPr>
            <p:ph type="sldNum" sz="quarter" idx="11"/>
          </p:nvPr>
        </p:nvSpPr>
        <p:spPr/>
        <p:txBody>
          <a:bodyPr/>
          <a:lstStyle/>
          <a:p>
            <a:fld id="{D57F1E4F-1CFF-5643-939E-217C01CDF565}" type="slidenum">
              <a:rPr lang="en-US" smtClean="0"/>
              <a:pPr/>
              <a:t>‹N°›</a:t>
            </a:fld>
            <a:endParaRPr lang="en-US" dirty="0"/>
          </a:p>
        </p:txBody>
      </p:sp>
      <p:sp>
        <p:nvSpPr>
          <p:cNvPr id="8" name="Footer Placeholder 7"/>
          <p:cNvSpPr>
            <a:spLocks noGrp="1"/>
          </p:cNvSpPr>
          <p:nvPr>
            <p:ph type="ftr" sz="quarter" idx="12"/>
          </p:nvPr>
        </p:nvSpPr>
        <p:spPr/>
        <p:txBody>
          <a:bodyPr/>
          <a:lstStyle/>
          <a:p>
            <a:r>
              <a:rPr lang="fr-FR"/>
              <a:t>Webinaire Nutrition/ARS-Maison Ferrari/Nov.2021/LM</a:t>
            </a:r>
            <a:endParaRPr lang="en-US" dirty="0"/>
          </a:p>
        </p:txBody>
      </p:sp>
    </p:spTree>
    <p:extLst>
      <p:ext uri="{BB962C8B-B14F-4D97-AF65-F5344CB8AC3E}">
        <p14:creationId xmlns:p14="http://schemas.microsoft.com/office/powerpoint/2010/main" val="206124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texte sur 2 colonnes">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11"/>
          <p:cNvSpPr>
            <a:spLocks noGrp="1"/>
          </p:cNvSpPr>
          <p:nvPr>
            <p:ph type="body" sz="half" idx="2"/>
          </p:nvPr>
        </p:nvSpPr>
        <p:spPr>
          <a:xfrm>
            <a:off x="6197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fr-FR"/>
              <a:t>Modifiez le style du titre</a:t>
            </a:r>
          </a:p>
        </p:txBody>
      </p:sp>
      <p:sp>
        <p:nvSpPr>
          <p:cNvPr id="10" name="Date Placeholder 9"/>
          <p:cNvSpPr>
            <a:spLocks noGrp="1"/>
          </p:cNvSpPr>
          <p:nvPr>
            <p:ph type="dt" sz="half" idx="10"/>
          </p:nvPr>
        </p:nvSpPr>
        <p:spPr/>
        <p:txBody>
          <a:bodyPr/>
          <a:lstStyle/>
          <a:p>
            <a:fld id="{B3BCFB42-8912-42C0-A1A6-033397035842}" type="datetime1">
              <a:rPr lang="en-US" smtClean="0"/>
              <a:t>11/17/2021</a:t>
            </a:fld>
            <a:endParaRPr lang="en-US" dirty="0"/>
          </a:p>
        </p:txBody>
      </p:sp>
      <p:sp>
        <p:nvSpPr>
          <p:cNvPr id="12" name="Slide Number Placeholder 11"/>
          <p:cNvSpPr>
            <a:spLocks noGrp="1"/>
          </p:cNvSpPr>
          <p:nvPr>
            <p:ph type="sldNum" sz="quarter" idx="11"/>
          </p:nvPr>
        </p:nvSpPr>
        <p:spPr/>
        <p:txBody>
          <a:bodyPr/>
          <a:lstStyle/>
          <a:p>
            <a:fld id="{D57F1E4F-1CFF-5643-939E-217C01CDF565}" type="slidenum">
              <a:rPr lang="en-US" smtClean="0"/>
              <a:pPr/>
              <a:t>‹N°›</a:t>
            </a:fld>
            <a:endParaRPr lang="en-US" dirty="0"/>
          </a:p>
        </p:txBody>
      </p:sp>
      <p:sp>
        <p:nvSpPr>
          <p:cNvPr id="13" name="Footer Placeholder 12"/>
          <p:cNvSpPr>
            <a:spLocks noGrp="1"/>
          </p:cNvSpPr>
          <p:nvPr>
            <p:ph type="ftr" sz="quarter" idx="12"/>
          </p:nvPr>
        </p:nvSpPr>
        <p:spPr/>
        <p:txBody>
          <a:bodyPr/>
          <a:lstStyle/>
          <a:p>
            <a:r>
              <a:rPr lang="fr-FR"/>
              <a:t>Webinaire Nutrition/ARS-Maison Ferrari/Nov.2021/LM</a:t>
            </a:r>
            <a:endParaRPr lang="en-US" dirty="0"/>
          </a:p>
        </p:txBody>
      </p:sp>
    </p:spTree>
    <p:extLst>
      <p:ext uri="{BB962C8B-B14F-4D97-AF65-F5344CB8AC3E}">
        <p14:creationId xmlns:p14="http://schemas.microsoft.com/office/powerpoint/2010/main" val="296125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le 6"/>
          <p:cNvSpPr>
            <a:spLocks noGrp="1"/>
          </p:cNvSpPr>
          <p:nvPr>
            <p:ph type="title"/>
          </p:nvPr>
        </p:nvSpPr>
        <p:spPr>
          <a:xfrm>
            <a:off x="609600" y="359465"/>
            <a:ext cx="10972800" cy="1143000"/>
          </a:xfrm>
          <a:prstGeom prst="rect">
            <a:avLst/>
          </a:prstGeom>
        </p:spPr>
        <p:txBody>
          <a:bodyPr anchor="b" anchorCtr="0">
            <a:normAutofit/>
          </a:bodyPr>
          <a:lstStyle/>
          <a:p>
            <a:pPr algn="l"/>
            <a:r>
              <a:rPr lang="fr-FR"/>
              <a:t>Modifiez le style du titre</a:t>
            </a:r>
          </a:p>
        </p:txBody>
      </p:sp>
      <p:sp>
        <p:nvSpPr>
          <p:cNvPr id="8" name="Date Placeholder 7"/>
          <p:cNvSpPr>
            <a:spLocks noGrp="1"/>
          </p:cNvSpPr>
          <p:nvPr>
            <p:ph type="dt" sz="half" idx="10"/>
          </p:nvPr>
        </p:nvSpPr>
        <p:spPr/>
        <p:txBody>
          <a:bodyPr/>
          <a:lstStyle/>
          <a:p>
            <a:fld id="{26ECF9BE-4843-4FD7-91A3-B3B3A379F367}" type="datetime1">
              <a:rPr lang="en-US" smtClean="0"/>
              <a:t>11/17/2021</a:t>
            </a:fld>
            <a:endParaRPr lang="en-US" dirty="0"/>
          </a:p>
        </p:txBody>
      </p:sp>
      <p:sp>
        <p:nvSpPr>
          <p:cNvPr id="9" name="Slide Number Placeholder 8"/>
          <p:cNvSpPr>
            <a:spLocks noGrp="1"/>
          </p:cNvSpPr>
          <p:nvPr>
            <p:ph type="sldNum" sz="quarter" idx="11"/>
          </p:nvPr>
        </p:nvSpPr>
        <p:spPr/>
        <p:txBody>
          <a:bodyPr/>
          <a:lstStyle/>
          <a:p>
            <a:fld id="{D57F1E4F-1CFF-5643-939E-217C01CDF565}" type="slidenum">
              <a:rPr lang="en-US" smtClean="0"/>
              <a:pPr/>
              <a:t>‹N°›</a:t>
            </a:fld>
            <a:endParaRPr lang="en-US" dirty="0"/>
          </a:p>
        </p:txBody>
      </p:sp>
      <p:sp>
        <p:nvSpPr>
          <p:cNvPr id="10" name="Footer Placeholder 9"/>
          <p:cNvSpPr>
            <a:spLocks noGrp="1"/>
          </p:cNvSpPr>
          <p:nvPr>
            <p:ph type="ftr" sz="quarter" idx="12"/>
          </p:nvPr>
        </p:nvSpPr>
        <p:spPr/>
        <p:txBody>
          <a:bodyPr/>
          <a:lstStyle/>
          <a:p>
            <a:r>
              <a:rPr lang="fr-FR"/>
              <a:t>Webinaire Nutrition/ARS-Maison Ferrari/Nov.2021/LM</a:t>
            </a:r>
            <a:endParaRPr lang="en-US" dirty="0"/>
          </a:p>
        </p:txBody>
      </p:sp>
    </p:spTree>
    <p:extLst>
      <p:ext uri="{BB962C8B-B14F-4D97-AF65-F5344CB8AC3E}">
        <p14:creationId xmlns:p14="http://schemas.microsoft.com/office/powerpoint/2010/main" val="23317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609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Rectangle 17"/>
          <p:cNvSpPr>
            <a:spLocks noGrp="1"/>
          </p:cNvSpPr>
          <p:nvPr>
            <p:ph sz="half" idx="2"/>
          </p:nvPr>
        </p:nvSpPr>
        <p:spPr>
          <a:xfrm>
            <a:off x="6197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fr-FR"/>
              <a:t>Modifiez le style du titre</a:t>
            </a:r>
          </a:p>
        </p:txBody>
      </p:sp>
      <p:sp>
        <p:nvSpPr>
          <p:cNvPr id="9" name="Date Placeholder 8"/>
          <p:cNvSpPr>
            <a:spLocks noGrp="1"/>
          </p:cNvSpPr>
          <p:nvPr>
            <p:ph type="dt" sz="half" idx="10"/>
          </p:nvPr>
        </p:nvSpPr>
        <p:spPr/>
        <p:txBody>
          <a:bodyPr/>
          <a:lstStyle/>
          <a:p>
            <a:fld id="{2FA37C68-ADEB-4DFD-889E-4A6F5EA40F06}" type="datetime1">
              <a:rPr lang="en-US" smtClean="0"/>
              <a:t>11/17/2021</a:t>
            </a:fld>
            <a:endParaRPr lang="en-US" dirty="0"/>
          </a:p>
        </p:txBody>
      </p:sp>
      <p:sp>
        <p:nvSpPr>
          <p:cNvPr id="10" name="Slide Number Placeholder 9"/>
          <p:cNvSpPr>
            <a:spLocks noGrp="1"/>
          </p:cNvSpPr>
          <p:nvPr>
            <p:ph type="sldNum" sz="quarter" idx="11"/>
          </p:nvPr>
        </p:nvSpPr>
        <p:spPr/>
        <p:txBody>
          <a:bodyPr/>
          <a:lstStyle/>
          <a:p>
            <a:fld id="{D57F1E4F-1CFF-5643-939E-217C01CDF565}" type="slidenum">
              <a:rPr lang="en-US" smtClean="0"/>
              <a:pPr/>
              <a:t>‹N°›</a:t>
            </a:fld>
            <a:endParaRPr lang="en-US" dirty="0"/>
          </a:p>
        </p:txBody>
      </p:sp>
      <p:sp>
        <p:nvSpPr>
          <p:cNvPr id="11" name="Footer Placeholder 10"/>
          <p:cNvSpPr>
            <a:spLocks noGrp="1"/>
          </p:cNvSpPr>
          <p:nvPr>
            <p:ph type="ftr" sz="quarter" idx="12"/>
          </p:nvPr>
        </p:nvSpPr>
        <p:spPr/>
        <p:txBody>
          <a:bodyPr/>
          <a:lstStyle/>
          <a:p>
            <a:r>
              <a:rPr lang="fr-FR"/>
              <a:t>Webinaire Nutrition/ARS-Maison Ferrari/Nov.2021/LM</a:t>
            </a:r>
            <a:endParaRPr lang="en-US" dirty="0"/>
          </a:p>
        </p:txBody>
      </p:sp>
    </p:spTree>
    <p:extLst>
      <p:ext uri="{BB962C8B-B14F-4D97-AF65-F5344CB8AC3E}">
        <p14:creationId xmlns:p14="http://schemas.microsoft.com/office/powerpoint/2010/main" val="38305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762" y="429"/>
            <a:ext cx="12190477" cy="6857143"/>
          </a:xfrm>
          <a:prstGeom prst="rect">
            <a:avLst/>
          </a:prstGeom>
          <a:noFill/>
          <a:ln>
            <a:noFill/>
          </a:ln>
        </p:spPr>
      </p:pic>
      <p:pic>
        <p:nvPicPr>
          <p:cNvPr id="9" name="image6.png"/>
          <p:cNvPicPr>
            <a:picLocks noChangeAspect="1"/>
          </p:cNvPicPr>
          <p:nvPr/>
        </p:nvPicPr>
        <p:blipFill>
          <a:blip r:embed="rId10"/>
          <a:stretch>
            <a:fillRect/>
          </a:stretch>
        </p:blipFill>
        <p:spPr>
          <a:xfrm>
            <a:off x="762" y="429"/>
            <a:ext cx="12190477" cy="6857143"/>
          </a:xfrm>
          <a:prstGeom prst="rect">
            <a:avLst/>
          </a:prstGeom>
          <a:noFill/>
          <a:ln>
            <a:noFill/>
          </a:ln>
        </p:spPr>
      </p:pic>
      <p:sp>
        <p:nvSpPr>
          <p:cNvPr id="30" name="Rectangle 30"/>
          <p:cNvSpPr>
            <a:spLocks noGrp="1"/>
          </p:cNvSpPr>
          <p:nvPr>
            <p:ph type="title"/>
          </p:nvPr>
        </p:nvSpPr>
        <p:spPr>
          <a:xfrm>
            <a:off x="609600" y="359465"/>
            <a:ext cx="10972800" cy="1143000"/>
          </a:xfrm>
          <a:prstGeom prst="rect">
            <a:avLst/>
          </a:prstGeom>
        </p:spPr>
        <p:txBody>
          <a:bodyPr anchor="b" anchorCtr="0">
            <a:normAutofit/>
          </a:bodyPr>
          <a:lstStyle/>
          <a:p>
            <a:pPr algn="l"/>
            <a:r>
              <a:rPr lang="fr-FR"/>
              <a:t>Cliquer ici pour modifier le style du titre du masque</a:t>
            </a:r>
          </a:p>
        </p:txBody>
      </p:sp>
      <p:sp>
        <p:nvSpPr>
          <p:cNvPr id="12" name="Rectangle 12"/>
          <p:cNvSpPr>
            <a:spLocks noGrp="1"/>
          </p:cNvSpPr>
          <p:nvPr>
            <p:ph type="body" idx="1"/>
          </p:nvPr>
        </p:nvSpPr>
        <p:spPr>
          <a:xfrm>
            <a:off x="609600" y="1600201"/>
            <a:ext cx="10972800" cy="4525963"/>
          </a:xfrm>
          <a:prstGeom prst="rect">
            <a:avLst/>
          </a:prstGeom>
        </p:spPr>
        <p:txBody>
          <a:bodyPr>
            <a:normAutofit/>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6"/>
          <p:cNvSpPr>
            <a:spLocks noGrp="1"/>
          </p:cNvSpPr>
          <p:nvPr>
            <p:ph type="dt" sz="half" idx="2"/>
          </p:nvPr>
        </p:nvSpPr>
        <p:spPr>
          <a:xfrm>
            <a:off x="609600" y="6245225"/>
            <a:ext cx="2844800" cy="476250"/>
          </a:xfrm>
          <a:prstGeom prst="rect">
            <a:avLst/>
          </a:prstGeom>
        </p:spPr>
        <p:txBody>
          <a:bodyPr/>
          <a:lstStyle>
            <a:lvl1pPr latinLnBrk="0">
              <a:defRPr lang="fr-FR" sz="1000">
                <a:latin typeface="+mn-lt"/>
              </a:defRPr>
            </a:lvl1pPr>
          </a:lstStyle>
          <a:p>
            <a:fld id="{1A5D892B-B5C5-4CCF-9188-505DE7CBA7C9}" type="datetime1">
              <a:rPr lang="en-US" smtClean="0"/>
              <a:t>11/17/2021</a:t>
            </a:fld>
            <a:endParaRPr lang="en-US" dirty="0"/>
          </a:p>
        </p:txBody>
      </p:sp>
      <p:sp>
        <p:nvSpPr>
          <p:cNvPr id="20" name="Rectangle 20"/>
          <p:cNvSpPr>
            <a:spLocks noGrp="1"/>
          </p:cNvSpPr>
          <p:nvPr>
            <p:ph type="ftr" sz="quarter" idx="3"/>
          </p:nvPr>
        </p:nvSpPr>
        <p:spPr>
          <a:xfrm>
            <a:off x="4165600" y="6245225"/>
            <a:ext cx="3860800" cy="476250"/>
          </a:xfrm>
          <a:prstGeom prst="rect">
            <a:avLst/>
          </a:prstGeom>
        </p:spPr>
        <p:txBody>
          <a:bodyPr/>
          <a:lstStyle>
            <a:lvl1pPr algn="ctr" latinLnBrk="0">
              <a:defRPr lang="fr-FR" sz="1000">
                <a:latin typeface="+mn-lt"/>
              </a:defRPr>
            </a:lvl1pPr>
          </a:lstStyle>
          <a:p>
            <a:r>
              <a:rPr lang="fr-FR"/>
              <a:t>Webinaire Nutrition/ARS-Maison Ferrari/Nov.2021/LM</a:t>
            </a:r>
            <a:endParaRPr lang="en-US" dirty="0"/>
          </a:p>
        </p:txBody>
      </p:sp>
      <p:sp>
        <p:nvSpPr>
          <p:cNvPr id="21" name="Rectangle 21"/>
          <p:cNvSpPr>
            <a:spLocks noGrp="1"/>
          </p:cNvSpPr>
          <p:nvPr>
            <p:ph type="sldNum" sz="quarter" idx="4"/>
          </p:nvPr>
        </p:nvSpPr>
        <p:spPr>
          <a:xfrm>
            <a:off x="8737600" y="6245225"/>
            <a:ext cx="2844800" cy="476250"/>
          </a:xfrm>
          <a:prstGeom prst="rect">
            <a:avLst/>
          </a:prstGeom>
        </p:spPr>
        <p:txBody>
          <a:bodyPr/>
          <a:lstStyle>
            <a:lvl1pPr latinLnBrk="0">
              <a:defRPr lang="fr-FR" sz="1000">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81313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defPPr>
        <a:defRPr lang="fr-FR" sz="4400">
          <a:solidFill>
            <a:schemeClr val="tx1"/>
          </a:solidFill>
          <a:latin typeface="+mj-lt"/>
          <a:ea typeface="+mj-ea"/>
          <a:cs typeface="+mj-cs"/>
        </a:defRPr>
      </a:defPPr>
      <a:lvl1pPr algn="l" eaLnBrk="1" latinLnBrk="0" hangingPunct="1">
        <a:buNone/>
        <a:defRPr lang="fr-FR" sz="3600">
          <a:solidFill>
            <a:schemeClr val="tx1">
              <a:alpha val="100000"/>
            </a:schemeClr>
          </a:solidFill>
          <a:latin typeface="+mj-lt"/>
        </a:defRPr>
      </a:lvl1pPr>
    </p:titleStyle>
    <p:bodyStyle>
      <a:defPPr>
        <a:defRPr lang="fr-FR">
          <a:solidFill>
            <a:schemeClr val="tx1"/>
          </a:solidFill>
          <a:latin typeface="+mn-lt"/>
          <a:ea typeface="+mn-ea"/>
          <a:cs typeface="+mn-cs"/>
        </a:defRPr>
      </a:defPPr>
      <a:lvl1pPr marL="342900" indent="-342900" eaLnBrk="1" latinLnBrk="0" hangingPunct="1">
        <a:buChar char="•"/>
        <a:defRPr lang="fr-FR" sz="2800">
          <a:latin typeface="+mn-lt"/>
        </a:defRPr>
      </a:lvl1pPr>
      <a:lvl2pPr marL="742950" indent="-285750" eaLnBrk="1" hangingPunct="1">
        <a:buChar char="–"/>
        <a:defRPr lang="fr-FR" sz="2400">
          <a:latin typeface="+mn-lt"/>
        </a:defRPr>
      </a:lvl2pPr>
      <a:lvl3pPr marL="1143000" indent="-228600" eaLnBrk="1" hangingPunct="1">
        <a:buChar char="•"/>
        <a:defRPr lang="fr-FR" sz="2400">
          <a:latin typeface="+mn-lt"/>
        </a:defRPr>
      </a:lvl3pPr>
      <a:lvl4pPr marL="1600200" indent="-228600" eaLnBrk="1" hangingPunct="1">
        <a:buChar char="–"/>
        <a:defRPr lang="fr-FR" sz="2000">
          <a:latin typeface="+mn-lt"/>
        </a:defRPr>
      </a:lvl4pPr>
      <a:lvl5pPr marL="2057400" indent="-228600" eaLnBrk="1" hangingPunct="1">
        <a:buChar char="»"/>
        <a:defRPr lang="fr-FR" sz="2000">
          <a:latin typeface="+mn-lt"/>
        </a:defRPr>
      </a:lvl5pPr>
      <a:lvl6pPr marL="2514600" indent="-228600" eaLnBrk="1" hangingPunct="1">
        <a:buChar char="•"/>
        <a:defRPr lang="fr-FR" sz="2000"/>
      </a:lvl6pPr>
      <a:lvl7pPr marL="2971800" indent="-228600" eaLnBrk="1" hangingPunct="1">
        <a:buChar char="•"/>
        <a:defRPr lang="fr-FR" sz="2000"/>
      </a:lvl7pPr>
      <a:lvl8pPr marL="3429000" indent="-228600" eaLnBrk="1" hangingPunct="1">
        <a:buChar char="•"/>
        <a:defRPr lang="fr-FR" sz="2000"/>
      </a:lvl8pPr>
      <a:lvl9pPr marL="3886200" indent="-228600" eaLnBrk="1" hangingPunct="1">
        <a:buChar char="•"/>
        <a:defRPr lang="fr-FR" sz="2000"/>
      </a:lvl9pPr>
    </p:bodyStyle>
    <p:otherStyle>
      <a:defPPr>
        <a:defRPr lang="fr-FR">
          <a:solidFill>
            <a:schemeClr val="tx1"/>
          </a:solidFill>
          <a:latin typeface="+mn-lt"/>
          <a:ea typeface="+mn-ea"/>
          <a:cs typeface="+mn-cs"/>
        </a:defRPr>
      </a:defPPr>
      <a:lvl1pPr marL="0" eaLnBrk="1" latinLnBrk="0"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AC26F5FE-8392-4EED-9E55-C600B7A43B13}"/>
              </a:ext>
            </a:extLst>
          </p:cNvPr>
          <p:cNvSpPr>
            <a:spLocks noGrp="1"/>
          </p:cNvSpPr>
          <p:nvPr>
            <p:ph type="body" idx="1"/>
          </p:nvPr>
        </p:nvSpPr>
        <p:spPr>
          <a:xfrm>
            <a:off x="276225" y="1995488"/>
            <a:ext cx="11639550" cy="4062409"/>
          </a:xfrm>
        </p:spPr>
        <p:txBody>
          <a:bodyPr>
            <a:normAutofit fontScale="92500" lnSpcReduction="10000"/>
          </a:bodyPr>
          <a:lstStyle/>
          <a:p>
            <a:pPr>
              <a:buFont typeface="Wingdings" panose="05000000000000000000" pitchFamily="2" charset="2"/>
              <a:buChar char="Ø"/>
            </a:pPr>
            <a:r>
              <a:rPr lang="fr-FR" sz="2400" b="1" dirty="0"/>
              <a:t>La Maison Ferrari: </a:t>
            </a:r>
          </a:p>
          <a:p>
            <a:pPr marL="804863" indent="-357188">
              <a:buFont typeface="Arial" panose="020B0604020202020204" pitchFamily="34" charset="0"/>
              <a:buChar char="•"/>
            </a:pPr>
            <a:r>
              <a:rPr lang="fr-FR" sz="2000" dirty="0"/>
              <a:t>158 résidents, dont UPPD de 2 X 15 résidents et une petite unité de 15 lits ( « unité COVID »), </a:t>
            </a:r>
          </a:p>
          <a:p>
            <a:pPr marL="804863" indent="-357188">
              <a:buFont typeface="Arial" panose="020B0604020202020204" pitchFamily="34" charset="0"/>
              <a:buChar char="•"/>
            </a:pPr>
            <a:r>
              <a:rPr lang="fr-FR" sz="2000" dirty="0" err="1"/>
              <a:t>MedCo</a:t>
            </a:r>
            <a:r>
              <a:rPr lang="fr-FR" sz="2000" dirty="0"/>
              <a:t> gériatre et nutritionniste, </a:t>
            </a:r>
          </a:p>
          <a:p>
            <a:pPr marL="804863" indent="-357188">
              <a:buFont typeface="Arial" panose="020B0604020202020204" pitchFamily="34" charset="0"/>
              <a:buChar char="•"/>
            </a:pPr>
            <a:r>
              <a:rPr lang="fr-FR" sz="2000" dirty="0"/>
              <a:t>tradition de prise en charge nutritionnelle: bilan nutritionnel d’entrée, albuminémie/6mois, point nutritionnel en équipe/mois (poids, problèmes alimentaires, actions correctives), équipes sensibilisées préalablement par une étude sur les  « mangers-mains »</a:t>
            </a:r>
          </a:p>
          <a:p>
            <a:pPr>
              <a:buFont typeface="Wingdings" panose="05000000000000000000" pitchFamily="2" charset="2"/>
              <a:buChar char="Ø"/>
            </a:pPr>
            <a:endParaRPr lang="fr-FR" sz="2400" b="1" dirty="0"/>
          </a:p>
          <a:p>
            <a:pPr>
              <a:buFont typeface="Wingdings" panose="05000000000000000000" pitchFamily="2" charset="2"/>
              <a:buChar char="Ø"/>
            </a:pPr>
            <a:r>
              <a:rPr lang="fr-FR" sz="2400" b="1" dirty="0"/>
              <a:t>La problématique nutritionnelle pendant le COVID: </a:t>
            </a:r>
            <a:r>
              <a:rPr lang="fr-FR" sz="2400" b="1" i="1" dirty="0"/>
              <a:t>découverte au fur et à mesure</a:t>
            </a:r>
          </a:p>
          <a:p>
            <a:pPr marL="804863" indent="-357188">
              <a:buFont typeface="Arial" panose="020B0604020202020204" pitchFamily="34" charset="0"/>
              <a:buChar char="•"/>
            </a:pPr>
            <a:r>
              <a:rPr lang="fr-FR" sz="2000" dirty="0"/>
              <a:t>Constat de dénutrition systématique inhérent à l’état infectieux COVID.</a:t>
            </a:r>
          </a:p>
          <a:p>
            <a:pPr marL="804863" indent="-357188">
              <a:buFont typeface="Arial" panose="020B0604020202020204" pitchFamily="34" charset="0"/>
              <a:buChar char="•"/>
            </a:pPr>
            <a:r>
              <a:rPr lang="fr-FR" sz="2000" dirty="0"/>
              <a:t>Troubles digestifs (diarrhée, vomissements) altérant la prise alimentaire.</a:t>
            </a:r>
          </a:p>
          <a:p>
            <a:pPr marL="804863" indent="-357188">
              <a:buFont typeface="Arial" panose="020B0604020202020204" pitchFamily="34" charset="0"/>
              <a:buChar char="•"/>
            </a:pPr>
            <a:r>
              <a:rPr lang="fr-FR" sz="2000" dirty="0"/>
              <a:t>Syndrome dépressif avec perte de l’appétit.</a:t>
            </a:r>
          </a:p>
          <a:p>
            <a:pPr marL="804863" indent="-357188">
              <a:buFont typeface="Arial" panose="020B0604020202020204" pitchFamily="34" charset="0"/>
              <a:buChar char="•"/>
            </a:pPr>
            <a:r>
              <a:rPr lang="fr-FR" sz="2000" dirty="0"/>
              <a:t>Isolement social (confinement, absence des familles et de leurs apports, réduction des relations entre résidents…) limitant l’alimentation plaisir.</a:t>
            </a:r>
          </a:p>
          <a:p>
            <a:pPr marL="804863" indent="-357188">
              <a:buFont typeface="Arial" panose="020B0604020202020204" pitchFamily="34" charset="0"/>
              <a:buChar char="•"/>
            </a:pPr>
            <a:r>
              <a:rPr lang="fr-FR" sz="2000" dirty="0"/>
              <a:t>Oxygénothérapie gênant la prise alimentaire</a:t>
            </a:r>
          </a:p>
          <a:p>
            <a:endParaRPr lang="fr-FR" sz="2400" b="1" dirty="0"/>
          </a:p>
        </p:txBody>
      </p:sp>
      <p:sp>
        <p:nvSpPr>
          <p:cNvPr id="2" name="Titre 1"/>
          <p:cNvSpPr>
            <a:spLocks noGrp="1"/>
          </p:cNvSpPr>
          <p:nvPr>
            <p:ph type="title"/>
          </p:nvPr>
        </p:nvSpPr>
        <p:spPr>
          <a:xfrm>
            <a:off x="609600" y="665161"/>
            <a:ext cx="10972800" cy="1143000"/>
          </a:xfrm>
        </p:spPr>
        <p:txBody>
          <a:bodyPr>
            <a:noAutofit/>
          </a:bodyPr>
          <a:lstStyle/>
          <a:p>
            <a:pPr algn="ctr"/>
            <a:r>
              <a:rPr lang="fr-FR" sz="2400" b="1" dirty="0"/>
              <a:t>La prise en charge de la dénutrition pendant la crise Covid </a:t>
            </a:r>
            <a:br>
              <a:rPr lang="fr-FR" sz="2400" b="1" dirty="0"/>
            </a:br>
            <a:r>
              <a:rPr lang="fr-FR" sz="2400" b="1" dirty="0"/>
              <a:t>(une affaire de TOUS): </a:t>
            </a:r>
            <a:br>
              <a:rPr lang="fr-FR" sz="2400" b="1" dirty="0"/>
            </a:br>
            <a:r>
              <a:rPr lang="fr-FR" sz="2400" dirty="0"/>
              <a:t>retour d’expérience de la Maison Ferrari</a:t>
            </a:r>
          </a:p>
        </p:txBody>
      </p:sp>
      <p:sp>
        <p:nvSpPr>
          <p:cNvPr id="4" name="Espace réservé du numéro de diapositive 3"/>
          <p:cNvSpPr>
            <a:spLocks noGrp="1"/>
          </p:cNvSpPr>
          <p:nvPr>
            <p:ph type="sldNum" sz="quarter" idx="11"/>
          </p:nvPr>
        </p:nvSpPr>
        <p:spPr>
          <a:xfrm>
            <a:off x="8884249" y="6381750"/>
            <a:ext cx="2844800" cy="4762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prstClr val="black"/>
              </a:solidFill>
              <a:effectLst/>
              <a:uLnTx/>
              <a:uFillTx/>
              <a:latin typeface="Corbel"/>
              <a:ea typeface="+mn-ea"/>
              <a:cs typeface="+mn-cs"/>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01" y="253189"/>
            <a:ext cx="1729424" cy="592637"/>
          </a:xfrm>
          <a:prstGeom prst="rect">
            <a:avLst/>
          </a:prstGeom>
        </p:spPr>
      </p:pic>
      <p:sp>
        <p:nvSpPr>
          <p:cNvPr id="3" name="Espace réservé du pied de page 2">
            <a:extLst>
              <a:ext uri="{FF2B5EF4-FFF2-40B4-BE49-F238E27FC236}">
                <a16:creationId xmlns:a16="http://schemas.microsoft.com/office/drawing/2014/main" id="{66606150-C494-40A4-B3C1-FFE703048D3C}"/>
              </a:ext>
            </a:extLst>
          </p:cNvPr>
          <p:cNvSpPr>
            <a:spLocks noGrp="1"/>
          </p:cNvSpPr>
          <p:nvPr>
            <p:ph type="ftr" sz="quarter" idx="12"/>
          </p:nvPr>
        </p:nvSpPr>
        <p:spPr>
          <a:xfrm>
            <a:off x="8634083" y="6381750"/>
            <a:ext cx="3860800" cy="476250"/>
          </a:xfrm>
        </p:spPr>
        <p:txBody>
          <a:bodyPr/>
          <a:lstStyle/>
          <a:p>
            <a:r>
              <a:rPr lang="fr-FR" dirty="0"/>
              <a:t>Webinaire Nutrition/ARS-Maison Ferrari/Nov.2021/LM</a:t>
            </a:r>
            <a:endParaRPr lang="en-US" dirty="0"/>
          </a:p>
        </p:txBody>
      </p:sp>
    </p:spTree>
    <p:extLst>
      <p:ext uri="{BB962C8B-B14F-4D97-AF65-F5344CB8AC3E}">
        <p14:creationId xmlns:p14="http://schemas.microsoft.com/office/powerpoint/2010/main" val="400794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AC26F5FE-8392-4EED-9E55-C600B7A43B13}"/>
              </a:ext>
            </a:extLst>
          </p:cNvPr>
          <p:cNvSpPr>
            <a:spLocks noGrp="1"/>
          </p:cNvSpPr>
          <p:nvPr>
            <p:ph type="body" idx="1"/>
          </p:nvPr>
        </p:nvSpPr>
        <p:spPr>
          <a:xfrm>
            <a:off x="276225" y="2430467"/>
            <a:ext cx="11639550" cy="4062409"/>
          </a:xfrm>
        </p:spPr>
        <p:txBody>
          <a:bodyPr>
            <a:normAutofit/>
          </a:bodyPr>
          <a:lstStyle/>
          <a:p>
            <a:pPr>
              <a:buFont typeface="Wingdings" panose="05000000000000000000" pitchFamily="2" charset="2"/>
              <a:buChar char="Ø"/>
            </a:pPr>
            <a:r>
              <a:rPr lang="fr-FR" sz="2400" b="1" dirty="0"/>
              <a:t>6 places: 1 IDE + 1 ASD + 1 étudiante en soins infirmiers volontaires</a:t>
            </a:r>
          </a:p>
          <a:p>
            <a:pPr marL="804863" indent="-357188">
              <a:buFont typeface="Arial" panose="020B0604020202020204" pitchFamily="34" charset="0"/>
              <a:buChar char="•"/>
            </a:pPr>
            <a:r>
              <a:rPr lang="fr-FR" sz="2000" dirty="0"/>
              <a:t>Alités ou au fauteuil, O² et perfusés, faible activité physique</a:t>
            </a:r>
          </a:p>
          <a:p>
            <a:pPr marL="804863" indent="-357188">
              <a:buFont typeface="Arial" panose="020B0604020202020204" pitchFamily="34" charset="0"/>
              <a:buChar char="•"/>
            </a:pPr>
            <a:r>
              <a:rPr lang="fr-FR" sz="2000" dirty="0"/>
              <a:t>Alimentation à la demande, souvent fractionnée/2h, texture adaptée voire à la seringue</a:t>
            </a:r>
          </a:p>
          <a:p>
            <a:pPr marL="804863" indent="-357188">
              <a:buFont typeface="Arial" panose="020B0604020202020204" pitchFamily="34" charset="0"/>
              <a:buChar char="•"/>
            </a:pPr>
            <a:r>
              <a:rPr lang="fr-FR" sz="2000" dirty="0"/>
              <a:t>Systématiquement enrichie, notamment potages enrichis midi et soir, repas enrichis et compléments alimentaires à la demande selon les capacités d’alimentation et les goûts de chaque R.</a:t>
            </a:r>
          </a:p>
          <a:p>
            <a:pPr marL="0" indent="0">
              <a:buNone/>
            </a:pPr>
            <a:endParaRPr lang="fr-FR" sz="2400" b="1" dirty="0"/>
          </a:p>
        </p:txBody>
      </p:sp>
      <p:sp>
        <p:nvSpPr>
          <p:cNvPr id="2" name="Titre 1"/>
          <p:cNvSpPr>
            <a:spLocks noGrp="1"/>
          </p:cNvSpPr>
          <p:nvPr>
            <p:ph type="title"/>
          </p:nvPr>
        </p:nvSpPr>
        <p:spPr>
          <a:xfrm>
            <a:off x="609600" y="665161"/>
            <a:ext cx="10972800" cy="855526"/>
          </a:xfrm>
        </p:spPr>
        <p:txBody>
          <a:bodyPr>
            <a:noAutofit/>
          </a:bodyPr>
          <a:lstStyle/>
          <a:p>
            <a:pPr algn="ctr"/>
            <a:r>
              <a:rPr lang="fr-FR" sz="2400" b="1" dirty="0"/>
              <a:t>1</a:t>
            </a:r>
            <a:r>
              <a:rPr lang="fr-FR" sz="2400" b="1" baseline="30000" dirty="0"/>
              <a:t>ère</a:t>
            </a:r>
            <a:r>
              <a:rPr lang="fr-FR" sz="2400" b="1" dirty="0"/>
              <a:t> Période: </a:t>
            </a:r>
            <a:br>
              <a:rPr lang="fr-FR" sz="2400" b="1" dirty="0"/>
            </a:br>
            <a:r>
              <a:rPr lang="fr-FR" sz="2400" dirty="0"/>
              <a:t>début de l’épidémie – 1</a:t>
            </a:r>
            <a:r>
              <a:rPr lang="fr-FR" sz="2400" baseline="30000" dirty="0"/>
              <a:t>ère</a:t>
            </a:r>
            <a:r>
              <a:rPr lang="fr-FR" sz="2400" dirty="0"/>
              <a:t> unité COVID</a:t>
            </a:r>
          </a:p>
        </p:txBody>
      </p:sp>
      <p:sp>
        <p:nvSpPr>
          <p:cNvPr id="4" name="Espace réservé du numéro de diapositive 3"/>
          <p:cNvSpPr>
            <a:spLocks noGrp="1"/>
          </p:cNvSpPr>
          <p:nvPr>
            <p:ph type="sldNum" sz="quarter" idx="11"/>
          </p:nvPr>
        </p:nvSpPr>
        <p:spPr>
          <a:xfrm>
            <a:off x="8832490" y="6394631"/>
            <a:ext cx="2844800" cy="4762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solidFill>
              <a:effectLst/>
              <a:uLnTx/>
              <a:uFillTx/>
              <a:latin typeface="Corbel"/>
              <a:ea typeface="+mn-ea"/>
              <a:cs typeface="+mn-cs"/>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01" y="253189"/>
            <a:ext cx="1729424" cy="592637"/>
          </a:xfrm>
          <a:prstGeom prst="rect">
            <a:avLst/>
          </a:prstGeom>
        </p:spPr>
      </p:pic>
      <p:sp>
        <p:nvSpPr>
          <p:cNvPr id="3" name="Espace réservé du pied de page 2">
            <a:extLst>
              <a:ext uri="{FF2B5EF4-FFF2-40B4-BE49-F238E27FC236}">
                <a16:creationId xmlns:a16="http://schemas.microsoft.com/office/drawing/2014/main" id="{185F5737-7BF4-4C8F-9D45-9312170C263C}"/>
              </a:ext>
            </a:extLst>
          </p:cNvPr>
          <p:cNvSpPr>
            <a:spLocks noGrp="1"/>
          </p:cNvSpPr>
          <p:nvPr>
            <p:ph type="ftr" sz="quarter" idx="12"/>
          </p:nvPr>
        </p:nvSpPr>
        <p:spPr>
          <a:xfrm>
            <a:off x="8599577" y="6394631"/>
            <a:ext cx="3860800" cy="476250"/>
          </a:xfrm>
        </p:spPr>
        <p:txBody>
          <a:bodyPr/>
          <a:lstStyle/>
          <a:p>
            <a:r>
              <a:rPr lang="fr-FR" dirty="0"/>
              <a:t>Webinaire Nutrition/ARS-Maison Ferrari/Nov.2021/LM</a:t>
            </a:r>
            <a:endParaRPr lang="en-US" dirty="0"/>
          </a:p>
        </p:txBody>
      </p:sp>
    </p:spTree>
    <p:extLst>
      <p:ext uri="{BB962C8B-B14F-4D97-AF65-F5344CB8AC3E}">
        <p14:creationId xmlns:p14="http://schemas.microsoft.com/office/powerpoint/2010/main" val="116332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AC26F5FE-8392-4EED-9E55-C600B7A43B13}"/>
              </a:ext>
            </a:extLst>
          </p:cNvPr>
          <p:cNvSpPr>
            <a:spLocks noGrp="1"/>
          </p:cNvSpPr>
          <p:nvPr>
            <p:ph type="body" idx="1"/>
          </p:nvPr>
        </p:nvSpPr>
        <p:spPr>
          <a:xfrm>
            <a:off x="413701" y="1164503"/>
            <a:ext cx="11639550" cy="5556972"/>
          </a:xfrm>
        </p:spPr>
        <p:txBody>
          <a:bodyPr>
            <a:normAutofit fontScale="85000" lnSpcReduction="20000"/>
          </a:bodyPr>
          <a:lstStyle/>
          <a:p>
            <a:pPr>
              <a:buFont typeface="Wingdings" panose="05000000000000000000" pitchFamily="2" charset="2"/>
              <a:buChar char="Ø"/>
            </a:pPr>
            <a:r>
              <a:rPr lang="fr-FR" sz="3100" b="1" dirty="0"/>
              <a:t>Constats:</a:t>
            </a:r>
          </a:p>
          <a:p>
            <a:pPr marL="804863" indent="-357188">
              <a:buFont typeface="Arial" panose="020B0604020202020204" pitchFamily="34" charset="0"/>
              <a:buChar char="•"/>
            </a:pPr>
            <a:r>
              <a:rPr lang="fr-FR" sz="2400" dirty="0"/>
              <a:t>Persistance de </a:t>
            </a:r>
            <a:r>
              <a:rPr lang="fr-FR" sz="2400" dirty="0" err="1"/>
              <a:t>syndrômes</a:t>
            </a:r>
            <a:r>
              <a:rPr lang="fr-FR" sz="2400" dirty="0"/>
              <a:t> de dénutrition après le COVID.</a:t>
            </a:r>
          </a:p>
          <a:p>
            <a:pPr marL="804863" indent="-357188">
              <a:buFont typeface="Arial" panose="020B0604020202020204" pitchFamily="34" charset="0"/>
              <a:buChar char="•"/>
            </a:pPr>
            <a:r>
              <a:rPr lang="fr-FR" sz="2400" dirty="0"/>
              <a:t>Persistance de faiblesses musculaires et AEG.</a:t>
            </a:r>
          </a:p>
          <a:p>
            <a:pPr marL="804863" indent="-357188">
              <a:buFont typeface="Arial" panose="020B0604020202020204" pitchFamily="34" charset="0"/>
              <a:buChar char="•"/>
            </a:pPr>
            <a:r>
              <a:rPr lang="fr-FR" sz="2400" dirty="0"/>
              <a:t>Etats dépressifs – pertes de l’appétit - tendances au repli sur soi.</a:t>
            </a:r>
          </a:p>
          <a:p>
            <a:pPr marL="0" indent="0">
              <a:buNone/>
            </a:pPr>
            <a:endParaRPr lang="fr-FR" sz="3400" b="1" dirty="0"/>
          </a:p>
          <a:p>
            <a:pPr>
              <a:buFont typeface="Wingdings" panose="05000000000000000000" pitchFamily="2" charset="2"/>
              <a:buChar char="Ø"/>
            </a:pPr>
            <a:r>
              <a:rPr lang="fr-FR" b="1" dirty="0"/>
              <a:t>Accentuation des accompagnements dans tous les services: </a:t>
            </a:r>
          </a:p>
          <a:p>
            <a:pPr marL="0" indent="0">
              <a:buNone/>
            </a:pPr>
            <a:r>
              <a:rPr lang="fr-FR" sz="2400" b="1" dirty="0"/>
              <a:t>        </a:t>
            </a:r>
            <a:r>
              <a:rPr lang="fr-FR" sz="2400" dirty="0"/>
              <a:t>Ex.:12 personnes pour 58 R (1 IDE+6 ASD+3 ASH+3 élèves)</a:t>
            </a:r>
          </a:p>
          <a:p>
            <a:pPr>
              <a:buFont typeface="Wingdings" panose="05000000000000000000" pitchFamily="2" charset="2"/>
              <a:buChar char="Ø"/>
            </a:pPr>
            <a:endParaRPr lang="fr-FR" sz="2000" dirty="0"/>
          </a:p>
          <a:p>
            <a:pPr marL="536575" indent="-268288">
              <a:buFont typeface="Wingdings" panose="05000000000000000000" pitchFamily="2" charset="2"/>
              <a:buChar char="ü"/>
            </a:pPr>
            <a:r>
              <a:rPr lang="fr-FR" sz="2400" b="1" dirty="0"/>
              <a:t>L’accompagnement alimentaire est la priorité (avec surveillance épidémique): </a:t>
            </a:r>
            <a:r>
              <a:rPr lang="fr-FR" sz="2400" b="1" i="1" dirty="0"/>
              <a:t>« manger équilibré, varié, adapté, mais surtout de tout et avec plaisir »</a:t>
            </a:r>
          </a:p>
          <a:p>
            <a:pPr marL="804863" indent="0">
              <a:buFont typeface="Arial" panose="020B0604020202020204" pitchFamily="34" charset="0"/>
              <a:buChar char="•"/>
            </a:pPr>
            <a:r>
              <a:rPr lang="fr-FR" sz="2400" dirty="0"/>
              <a:t>  Sce au plateau individualisé, potage enrichi </a:t>
            </a:r>
            <a:r>
              <a:rPr lang="fr-FR" sz="2400" u="sng" dirty="0"/>
              <a:t>au verre </a:t>
            </a:r>
            <a:r>
              <a:rPr lang="fr-FR" sz="2400" dirty="0"/>
              <a:t>à la demande, tableaux de suivi des </a:t>
            </a:r>
            <a:r>
              <a:rPr lang="fr-FR" sz="2400" dirty="0" err="1"/>
              <a:t>ingestats</a:t>
            </a:r>
            <a:r>
              <a:rPr lang="fr-FR" sz="2400" dirty="0"/>
              <a:t> sur   les portes contrôlés quotidiennement par l’IDE , personnalisation en fonction des goûts de chacun, plats chauds et usage large des condiments (sel, poivre…)</a:t>
            </a:r>
          </a:p>
          <a:p>
            <a:pPr marL="804863" indent="0">
              <a:buFont typeface="Arial" panose="020B0604020202020204" pitchFamily="34" charset="0"/>
              <a:buChar char="•"/>
            </a:pPr>
            <a:r>
              <a:rPr lang="fr-FR" sz="2400" b="1" dirty="0"/>
              <a:t>  </a:t>
            </a:r>
            <a:r>
              <a:rPr lang="fr-FR" sz="2400" dirty="0"/>
              <a:t>appropriation de l’accompagnement alimentaire par les ASH (véritables binômes ASD-ASH): organisation des temps alimentaires de chaque R entre les gouvernantes et les ASH, stimulation et aide au repas, temporisation de la levée des plateaux, surveillance et traçage à chaque repas des </a:t>
            </a:r>
            <a:r>
              <a:rPr lang="fr-FR" sz="2400" dirty="0" err="1"/>
              <a:t>ingestats</a:t>
            </a:r>
            <a:r>
              <a:rPr lang="fr-FR" sz="2400" dirty="0"/>
              <a:t>, alerte des collègues professionnels,</a:t>
            </a:r>
          </a:p>
          <a:p>
            <a:pPr marL="804863" indent="0">
              <a:buFont typeface="Arial" panose="020B0604020202020204" pitchFamily="34" charset="0"/>
              <a:buChar char="•"/>
            </a:pPr>
            <a:r>
              <a:rPr lang="fr-FR" sz="2400" dirty="0"/>
              <a:t> mission de tous: « </a:t>
            </a:r>
            <a:r>
              <a:rPr lang="fr-FR" sz="2400" i="1" dirty="0"/>
              <a:t>proposer, proposer, proposer, en variant les goûts et les couleurs ainsi que le proposant »</a:t>
            </a:r>
          </a:p>
          <a:p>
            <a:pPr marL="804863" indent="0">
              <a:buFont typeface="Arial" panose="020B0604020202020204" pitchFamily="34" charset="0"/>
              <a:buChar char="•"/>
            </a:pPr>
            <a:r>
              <a:rPr lang="fr-FR" sz="2400" i="1" dirty="0"/>
              <a:t>À disposition: madeleines ou autres gâteaux en libre accès, produits laitiers, apports des familles, réfrigérateur rempli pour la nuit</a:t>
            </a:r>
          </a:p>
        </p:txBody>
      </p:sp>
      <p:sp>
        <p:nvSpPr>
          <p:cNvPr id="2" name="Titre 1"/>
          <p:cNvSpPr>
            <a:spLocks noGrp="1"/>
          </p:cNvSpPr>
          <p:nvPr>
            <p:ph type="title"/>
          </p:nvPr>
        </p:nvSpPr>
        <p:spPr>
          <a:xfrm>
            <a:off x="609600" y="136525"/>
            <a:ext cx="10972800" cy="855526"/>
          </a:xfrm>
        </p:spPr>
        <p:txBody>
          <a:bodyPr>
            <a:noAutofit/>
          </a:bodyPr>
          <a:lstStyle/>
          <a:p>
            <a:pPr algn="ctr"/>
            <a:r>
              <a:rPr lang="fr-FR" sz="2400" b="1" dirty="0"/>
              <a:t>2ème Période: </a:t>
            </a:r>
            <a:br>
              <a:rPr lang="fr-FR" sz="2400" b="1" dirty="0"/>
            </a:br>
            <a:r>
              <a:rPr lang="fr-FR" sz="2400" dirty="0"/>
              <a:t>déconfinement partiel – découverte des tableaux nutritionnels post-épidémiques</a:t>
            </a:r>
          </a:p>
        </p:txBody>
      </p:sp>
      <p:sp>
        <p:nvSpPr>
          <p:cNvPr id="4" name="Espace réservé du numéro de diapositive 3"/>
          <p:cNvSpPr>
            <a:spLocks noGrp="1"/>
          </p:cNvSpPr>
          <p:nvPr>
            <p:ph type="sldNum" sz="quarter" idx="11"/>
          </p:nvPr>
        </p:nvSpPr>
        <p:spPr>
          <a:xfrm>
            <a:off x="8933499" y="6563902"/>
            <a:ext cx="2844800" cy="4762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Corbel"/>
              <a:ea typeface="+mn-ea"/>
              <a:cs typeface="+mn-cs"/>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01" y="253189"/>
            <a:ext cx="1729424" cy="592637"/>
          </a:xfrm>
          <a:prstGeom prst="rect">
            <a:avLst/>
          </a:prstGeom>
        </p:spPr>
      </p:pic>
      <p:sp>
        <p:nvSpPr>
          <p:cNvPr id="3" name="Espace réservé du pied de page 2">
            <a:extLst>
              <a:ext uri="{FF2B5EF4-FFF2-40B4-BE49-F238E27FC236}">
                <a16:creationId xmlns:a16="http://schemas.microsoft.com/office/drawing/2014/main" id="{A15C47D3-5900-4BAD-BC9F-577B3EA04AFB}"/>
              </a:ext>
            </a:extLst>
          </p:cNvPr>
          <p:cNvSpPr>
            <a:spLocks noGrp="1"/>
          </p:cNvSpPr>
          <p:nvPr>
            <p:ph type="ftr" sz="quarter" idx="12"/>
          </p:nvPr>
        </p:nvSpPr>
        <p:spPr>
          <a:xfrm>
            <a:off x="8677215" y="6598108"/>
            <a:ext cx="3860800" cy="476250"/>
          </a:xfrm>
        </p:spPr>
        <p:txBody>
          <a:bodyPr/>
          <a:lstStyle/>
          <a:p>
            <a:r>
              <a:rPr lang="fr-FR" dirty="0"/>
              <a:t>Webinaire Nutrition/ARS-Maison Ferrari/Nov.2021/LM</a:t>
            </a:r>
            <a:endParaRPr lang="en-US" dirty="0"/>
          </a:p>
        </p:txBody>
      </p:sp>
    </p:spTree>
    <p:extLst>
      <p:ext uri="{BB962C8B-B14F-4D97-AF65-F5344CB8AC3E}">
        <p14:creationId xmlns:p14="http://schemas.microsoft.com/office/powerpoint/2010/main" val="427972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AC26F5FE-8392-4EED-9E55-C600B7A43B13}"/>
              </a:ext>
            </a:extLst>
          </p:cNvPr>
          <p:cNvSpPr>
            <a:spLocks noGrp="1"/>
          </p:cNvSpPr>
          <p:nvPr>
            <p:ph type="body" idx="1"/>
          </p:nvPr>
        </p:nvSpPr>
        <p:spPr>
          <a:xfrm>
            <a:off x="413701" y="1164503"/>
            <a:ext cx="11639550" cy="5556972"/>
          </a:xfrm>
        </p:spPr>
        <p:txBody>
          <a:bodyPr>
            <a:normAutofit fontScale="77500" lnSpcReduction="20000"/>
          </a:bodyPr>
          <a:lstStyle/>
          <a:p>
            <a:pPr marL="268287" indent="0">
              <a:buNone/>
            </a:pPr>
            <a:endParaRPr lang="fr-FR" sz="2400" b="1" dirty="0"/>
          </a:p>
          <a:p>
            <a:pPr marL="268287" indent="0">
              <a:buNone/>
            </a:pPr>
            <a:endParaRPr lang="fr-FR" sz="2400" b="1" dirty="0"/>
          </a:p>
          <a:p>
            <a:pPr marL="268287" indent="0">
              <a:buNone/>
            </a:pPr>
            <a:endParaRPr lang="fr-FR" sz="2400" b="1" dirty="0"/>
          </a:p>
          <a:p>
            <a:pPr marL="268287" indent="0">
              <a:buNone/>
            </a:pPr>
            <a:endParaRPr lang="fr-FR" sz="2400" b="1" dirty="0"/>
          </a:p>
          <a:p>
            <a:pPr marL="268287" indent="0">
              <a:buNone/>
            </a:pPr>
            <a:endParaRPr lang="fr-FR" sz="2400" b="1" dirty="0"/>
          </a:p>
          <a:p>
            <a:pPr marL="268287" indent="0">
              <a:buNone/>
            </a:pPr>
            <a:endParaRPr lang="fr-FR" sz="2400" b="1" dirty="0"/>
          </a:p>
          <a:p>
            <a:pPr marL="268287" indent="0">
              <a:buNone/>
            </a:pPr>
            <a:endParaRPr lang="fr-FR" sz="2400" b="1" dirty="0"/>
          </a:p>
          <a:p>
            <a:pPr marL="268287" indent="0">
              <a:buNone/>
            </a:pPr>
            <a:endParaRPr lang="fr-FR" sz="2400" b="1" dirty="0"/>
          </a:p>
          <a:p>
            <a:pPr marL="268287" indent="0">
              <a:buNone/>
            </a:pPr>
            <a:endParaRPr lang="fr-FR" sz="2400" b="1" dirty="0"/>
          </a:p>
          <a:p>
            <a:pPr marL="268287" indent="0">
              <a:buNone/>
            </a:pPr>
            <a:endParaRPr lang="fr-FR" sz="2400" b="1" dirty="0"/>
          </a:p>
          <a:p>
            <a:pPr marL="268287" indent="0">
              <a:buNone/>
            </a:pPr>
            <a:endParaRPr lang="fr-FR" sz="2400" b="1" dirty="0"/>
          </a:p>
          <a:p>
            <a:pPr marL="536575" indent="-268288">
              <a:buFont typeface="Wingdings" panose="05000000000000000000" pitchFamily="2" charset="2"/>
              <a:buChar char="ü"/>
            </a:pPr>
            <a:r>
              <a:rPr lang="fr-FR" sz="2400" b="1" dirty="0"/>
              <a:t>Travail sur la composante isolement: </a:t>
            </a:r>
            <a:r>
              <a:rPr lang="fr-FR" sz="2400" dirty="0"/>
              <a:t>installations sur pas de portes (notamment aux repas, vue sur le voisin et discussion, réassurance sur un voisin toujours en vie) et sorties précoces des chambres, amélioration de l’environnement, accentuation animations et skypes, </a:t>
            </a:r>
          </a:p>
          <a:p>
            <a:pPr marL="536575" indent="-268288">
              <a:buFont typeface="Wingdings" panose="05000000000000000000" pitchFamily="2" charset="2"/>
              <a:buChar char="ü"/>
            </a:pPr>
            <a:r>
              <a:rPr lang="fr-FR" sz="2400" b="1" dirty="0"/>
              <a:t>mobilisation intensifiée dès que l’état clinique le permet: </a:t>
            </a:r>
            <a:r>
              <a:rPr lang="fr-FR" sz="2400" dirty="0"/>
              <a:t>kinésithérapeutes particulièrement investis, la reprise d’activité physique stimulant l’envie de manger</a:t>
            </a:r>
          </a:p>
          <a:p>
            <a:pPr marL="536575" indent="-268288">
              <a:buFont typeface="Wingdings" panose="05000000000000000000" pitchFamily="2" charset="2"/>
              <a:buChar char="ü"/>
            </a:pPr>
            <a:r>
              <a:rPr lang="fr-FR" sz="2400" dirty="0"/>
              <a:t>Tout le personnel soignant et hôtelier formé et sensibilisé, de manière régulière (notamment à l’occasion de staffs quotidiens pluridisciplinaires), au dépistage des signes de déshydratation, troubles du comportement ou tout signe inhabituel, </a:t>
            </a:r>
          </a:p>
          <a:p>
            <a:pPr marL="536575" indent="-268288">
              <a:buFont typeface="Wingdings" panose="05000000000000000000" pitchFamily="2" charset="2"/>
              <a:buChar char="ü"/>
            </a:pPr>
            <a:endParaRPr lang="fr-FR" dirty="0"/>
          </a:p>
          <a:p>
            <a:pPr>
              <a:buFont typeface="Wingdings" panose="05000000000000000000" pitchFamily="2" charset="2"/>
              <a:buChar char="Ø"/>
            </a:pPr>
            <a:r>
              <a:rPr lang="fr-FR" b="1" dirty="0"/>
              <a:t>Unité Coaching post-unité COVID</a:t>
            </a:r>
            <a:r>
              <a:rPr lang="fr-FR" sz="2400" b="1" dirty="0"/>
              <a:t>: </a:t>
            </a:r>
            <a:r>
              <a:rPr lang="fr-FR" sz="2400" dirty="0"/>
              <a:t>R post-COVID ou non-COVID très fragilisés, alimentation plaisir, activité physique, mobilisation, passer du temps avec eux, « cocoonés », 3 gouvernantes très investies en lien avec la cuisine pour préparer ce qui faisait plaisir aux R. sans limitation</a:t>
            </a:r>
          </a:p>
        </p:txBody>
      </p:sp>
      <p:sp>
        <p:nvSpPr>
          <p:cNvPr id="2" name="Titre 1"/>
          <p:cNvSpPr>
            <a:spLocks noGrp="1"/>
          </p:cNvSpPr>
          <p:nvPr>
            <p:ph type="title"/>
          </p:nvPr>
        </p:nvSpPr>
        <p:spPr>
          <a:xfrm>
            <a:off x="609600" y="136525"/>
            <a:ext cx="10972800" cy="855526"/>
          </a:xfrm>
        </p:spPr>
        <p:txBody>
          <a:bodyPr>
            <a:noAutofit/>
          </a:bodyPr>
          <a:lstStyle/>
          <a:p>
            <a:pPr algn="ctr"/>
            <a:r>
              <a:rPr lang="fr-FR" sz="2400" b="1" dirty="0"/>
              <a:t>2ème Période (suite): </a:t>
            </a:r>
            <a:br>
              <a:rPr lang="fr-FR" sz="2400" b="1" dirty="0"/>
            </a:br>
            <a:r>
              <a:rPr lang="fr-FR" sz="2400" dirty="0"/>
              <a:t>déconfinement partiel – découverte des tableaux nutritionnels post-épidémiques</a:t>
            </a:r>
          </a:p>
        </p:txBody>
      </p:sp>
      <p:sp>
        <p:nvSpPr>
          <p:cNvPr id="4" name="Espace réservé du numéro de diapositive 3"/>
          <p:cNvSpPr>
            <a:spLocks noGrp="1"/>
          </p:cNvSpPr>
          <p:nvPr>
            <p:ph type="sldNum" sz="quarter" idx="11"/>
          </p:nvPr>
        </p:nvSpPr>
        <p:spPr>
          <a:xfrm>
            <a:off x="9013645" y="6563902"/>
            <a:ext cx="2844800" cy="4762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solidFill>
              <a:effectLst/>
              <a:uLnTx/>
              <a:uFillTx/>
              <a:latin typeface="Corbel"/>
              <a:ea typeface="+mn-ea"/>
              <a:cs typeface="+mn-cs"/>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01" y="253189"/>
            <a:ext cx="1729424" cy="592637"/>
          </a:xfrm>
          <a:prstGeom prst="rect">
            <a:avLst/>
          </a:prstGeom>
        </p:spPr>
      </p:pic>
      <p:pic>
        <p:nvPicPr>
          <p:cNvPr id="3" name="Image 2">
            <a:extLst>
              <a:ext uri="{FF2B5EF4-FFF2-40B4-BE49-F238E27FC236}">
                <a16:creationId xmlns:a16="http://schemas.microsoft.com/office/drawing/2014/main" id="{B272BD67-4FE2-4CAB-9E57-57ADEBAFB054}"/>
              </a:ext>
            </a:extLst>
          </p:cNvPr>
          <p:cNvPicPr>
            <a:picLocks noChangeAspect="1"/>
          </p:cNvPicPr>
          <p:nvPr/>
        </p:nvPicPr>
        <p:blipFill>
          <a:blip r:embed="rId4"/>
          <a:stretch>
            <a:fillRect/>
          </a:stretch>
        </p:blipFill>
        <p:spPr>
          <a:xfrm>
            <a:off x="3404112" y="1310728"/>
            <a:ext cx="4986960" cy="2426418"/>
          </a:xfrm>
          <a:prstGeom prst="rect">
            <a:avLst/>
          </a:prstGeom>
        </p:spPr>
      </p:pic>
      <p:sp>
        <p:nvSpPr>
          <p:cNvPr id="5" name="Espace réservé du pied de page 4">
            <a:extLst>
              <a:ext uri="{FF2B5EF4-FFF2-40B4-BE49-F238E27FC236}">
                <a16:creationId xmlns:a16="http://schemas.microsoft.com/office/drawing/2014/main" id="{5674EAB6-F048-4F36-BE52-87A3647654DA}"/>
              </a:ext>
            </a:extLst>
          </p:cNvPr>
          <p:cNvSpPr>
            <a:spLocks noGrp="1"/>
          </p:cNvSpPr>
          <p:nvPr>
            <p:ph type="ftr" sz="quarter" idx="12"/>
          </p:nvPr>
        </p:nvSpPr>
        <p:spPr>
          <a:xfrm>
            <a:off x="8737600" y="6572229"/>
            <a:ext cx="3860800" cy="476250"/>
          </a:xfrm>
        </p:spPr>
        <p:txBody>
          <a:bodyPr/>
          <a:lstStyle/>
          <a:p>
            <a:r>
              <a:rPr lang="fr-FR" dirty="0"/>
              <a:t>Webinaire Nutrition/ARS-Maison Ferrari/Nov.2021/LM</a:t>
            </a:r>
            <a:endParaRPr lang="en-US" dirty="0"/>
          </a:p>
        </p:txBody>
      </p:sp>
    </p:spTree>
    <p:extLst>
      <p:ext uri="{BB962C8B-B14F-4D97-AF65-F5344CB8AC3E}">
        <p14:creationId xmlns:p14="http://schemas.microsoft.com/office/powerpoint/2010/main" val="382152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AC26F5FE-8392-4EED-9E55-C600B7A43B13}"/>
              </a:ext>
            </a:extLst>
          </p:cNvPr>
          <p:cNvSpPr>
            <a:spLocks noGrp="1"/>
          </p:cNvSpPr>
          <p:nvPr>
            <p:ph type="body" idx="1"/>
          </p:nvPr>
        </p:nvSpPr>
        <p:spPr>
          <a:xfrm>
            <a:off x="276225" y="2430467"/>
            <a:ext cx="11639550" cy="4062409"/>
          </a:xfrm>
        </p:spPr>
        <p:txBody>
          <a:bodyPr>
            <a:normAutofit/>
          </a:bodyPr>
          <a:lstStyle/>
          <a:p>
            <a:pPr marL="0" indent="0">
              <a:buNone/>
            </a:pPr>
            <a:r>
              <a:rPr lang="fr-FR" sz="2400" b="1" dirty="0"/>
              <a:t>Création en urgence unité COVID: 12 R, 1 cadre dédié+1 IDE + 2 ASD+ 2 élèves </a:t>
            </a:r>
          </a:p>
          <a:p>
            <a:pPr>
              <a:buFont typeface="Wingdings" panose="05000000000000000000" pitchFamily="2" charset="2"/>
              <a:buChar char="Ø"/>
            </a:pPr>
            <a:r>
              <a:rPr lang="fr-FR" sz="2000" b="1" dirty="0"/>
              <a:t>repas enrichis systématiquement (fromage, crème, HP20, potages enrichis au verre…), tout le personnel mobilisé pour l’accompagnement des repas et qui déjeunait avec les résidents</a:t>
            </a:r>
          </a:p>
          <a:p>
            <a:pPr>
              <a:buFont typeface="Wingdings" panose="05000000000000000000" pitchFamily="2" charset="2"/>
              <a:buChar char="Ø"/>
            </a:pPr>
            <a:r>
              <a:rPr lang="fr-FR" sz="2000" b="1" dirty="0"/>
              <a:t>Prévention systématique de l’isolement et du repliement sur soi: </a:t>
            </a:r>
          </a:p>
          <a:p>
            <a:pPr indent="193675">
              <a:buFont typeface="Arial" panose="020B0604020202020204" pitchFamily="34" charset="0"/>
              <a:buChar char="•"/>
            </a:pPr>
            <a:r>
              <a:rPr lang="fr-FR" sz="2000" dirty="0"/>
              <a:t>Choix de l’alimentation collective, sans isolement dans les chambres (n ’étaient en chambre que les R. très fragiles)</a:t>
            </a:r>
          </a:p>
          <a:p>
            <a:pPr marL="625475" indent="-268288">
              <a:buFont typeface="Arial" panose="020B0604020202020204" pitchFamily="34" charset="0"/>
              <a:buChar char="•"/>
            </a:pPr>
            <a:r>
              <a:rPr lang="fr-FR" sz="2000" dirty="0"/>
              <a:t>2 espaces salles à manger, au milieu de l’unité</a:t>
            </a:r>
          </a:p>
          <a:p>
            <a:pPr marL="625475" indent="-268288">
              <a:buFont typeface="Arial" panose="020B0604020202020204" pitchFamily="34" charset="0"/>
              <a:buChar char="•"/>
            </a:pPr>
            <a:r>
              <a:rPr lang="fr-FR" sz="2000" dirty="0"/>
              <a:t>Animations quotidiennes collectives (piano dans l’unité à volonté, environnement très musical), vie organisée hors des chambres</a:t>
            </a:r>
          </a:p>
          <a:p>
            <a:pPr marL="357188" indent="-357188">
              <a:buFont typeface="Wingdings" panose="05000000000000000000" pitchFamily="2" charset="2"/>
              <a:buChar char="Ø"/>
            </a:pPr>
            <a:r>
              <a:rPr lang="fr-FR" sz="2000" b="1" dirty="0"/>
              <a:t>Mobilisation physique systématique: </a:t>
            </a:r>
            <a:br>
              <a:rPr lang="fr-FR" sz="2000" dirty="0"/>
            </a:br>
            <a:r>
              <a:rPr lang="fr-FR" sz="2000" dirty="0"/>
              <a:t>mobilisation au lit ou dans la chambre encouragée</a:t>
            </a:r>
          </a:p>
        </p:txBody>
      </p:sp>
      <p:sp>
        <p:nvSpPr>
          <p:cNvPr id="2" name="Titre 1"/>
          <p:cNvSpPr>
            <a:spLocks noGrp="1"/>
          </p:cNvSpPr>
          <p:nvPr>
            <p:ph type="title"/>
          </p:nvPr>
        </p:nvSpPr>
        <p:spPr>
          <a:xfrm>
            <a:off x="609600" y="123962"/>
            <a:ext cx="10972800" cy="1155563"/>
          </a:xfrm>
        </p:spPr>
        <p:txBody>
          <a:bodyPr>
            <a:noAutofit/>
          </a:bodyPr>
          <a:lstStyle/>
          <a:p>
            <a:pPr algn="ctr"/>
            <a:r>
              <a:rPr lang="fr-FR" sz="2400" b="1" dirty="0"/>
              <a:t>3ème Période: </a:t>
            </a:r>
            <a:br>
              <a:rPr lang="fr-FR" sz="2400" b="1" dirty="0"/>
            </a:br>
            <a:r>
              <a:rPr lang="fr-FR" sz="2400" dirty="0"/>
              <a:t> 2ème unité COVID – expérience acquise: </a:t>
            </a:r>
            <a:br>
              <a:rPr lang="fr-FR" sz="2400" dirty="0"/>
            </a:br>
            <a:r>
              <a:rPr lang="fr-FR" sz="2400" dirty="0"/>
              <a:t>prévention de la dénutrition et </a:t>
            </a:r>
            <a:r>
              <a:rPr lang="fr-FR" sz="2400" dirty="0" err="1"/>
              <a:t>syndrômes</a:t>
            </a:r>
            <a:r>
              <a:rPr lang="fr-FR" sz="2400" dirty="0"/>
              <a:t> post-COVID</a:t>
            </a:r>
          </a:p>
        </p:txBody>
      </p:sp>
      <p:sp>
        <p:nvSpPr>
          <p:cNvPr id="4" name="Espace réservé du numéro de diapositive 3"/>
          <p:cNvSpPr>
            <a:spLocks noGrp="1"/>
          </p:cNvSpPr>
          <p:nvPr>
            <p:ph type="sldNum" sz="quarter" idx="11"/>
          </p:nvPr>
        </p:nvSpPr>
        <p:spPr>
          <a:xfrm>
            <a:off x="8996392" y="6509829"/>
            <a:ext cx="2844800" cy="4762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solidFill>
              <a:effectLst/>
              <a:uLnTx/>
              <a:uFillTx/>
              <a:latin typeface="Corbel"/>
              <a:ea typeface="+mn-ea"/>
              <a:cs typeface="+mn-cs"/>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01" y="253189"/>
            <a:ext cx="1729424" cy="592637"/>
          </a:xfrm>
          <a:prstGeom prst="rect">
            <a:avLst/>
          </a:prstGeom>
        </p:spPr>
      </p:pic>
      <p:sp>
        <p:nvSpPr>
          <p:cNvPr id="3" name="Espace réservé du pied de page 2">
            <a:extLst>
              <a:ext uri="{FF2B5EF4-FFF2-40B4-BE49-F238E27FC236}">
                <a16:creationId xmlns:a16="http://schemas.microsoft.com/office/drawing/2014/main" id="{8A2CD800-1AD9-4C01-890D-7A32DA37D94B}"/>
              </a:ext>
            </a:extLst>
          </p:cNvPr>
          <p:cNvSpPr>
            <a:spLocks noGrp="1"/>
          </p:cNvSpPr>
          <p:nvPr>
            <p:ph type="ftr" sz="quarter" idx="12"/>
          </p:nvPr>
        </p:nvSpPr>
        <p:spPr>
          <a:xfrm>
            <a:off x="8737600" y="6509829"/>
            <a:ext cx="3860800" cy="476250"/>
          </a:xfrm>
        </p:spPr>
        <p:txBody>
          <a:bodyPr/>
          <a:lstStyle/>
          <a:p>
            <a:r>
              <a:rPr lang="fr-FR" dirty="0"/>
              <a:t>Webinaire Nutrition/ARS-Maison Ferrari/Nov.2021/LM</a:t>
            </a:r>
            <a:endParaRPr lang="en-US" dirty="0"/>
          </a:p>
        </p:txBody>
      </p:sp>
    </p:spTree>
    <p:extLst>
      <p:ext uri="{BB962C8B-B14F-4D97-AF65-F5344CB8AC3E}">
        <p14:creationId xmlns:p14="http://schemas.microsoft.com/office/powerpoint/2010/main" val="287105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AC26F5FE-8392-4EED-9E55-C600B7A43B13}"/>
              </a:ext>
            </a:extLst>
          </p:cNvPr>
          <p:cNvSpPr>
            <a:spLocks noGrp="1"/>
          </p:cNvSpPr>
          <p:nvPr>
            <p:ph type="body" idx="1"/>
          </p:nvPr>
        </p:nvSpPr>
        <p:spPr>
          <a:xfrm>
            <a:off x="276225" y="1461053"/>
            <a:ext cx="11639550" cy="5031824"/>
          </a:xfrm>
        </p:spPr>
        <p:txBody>
          <a:bodyPr>
            <a:normAutofit fontScale="92500" lnSpcReduction="10000"/>
          </a:bodyPr>
          <a:lstStyle/>
          <a:p>
            <a:pPr>
              <a:buFont typeface="Wingdings" panose="05000000000000000000" pitchFamily="2" charset="2"/>
              <a:buChar char="Ø"/>
            </a:pPr>
            <a:r>
              <a:rPr lang="fr-FR" sz="2400" b="1" dirty="0"/>
              <a:t>Etablissement déjà sensibilisé à l’accompagnement nutritionnel et bénéficiant d’un </a:t>
            </a:r>
            <a:r>
              <a:rPr lang="fr-FR" sz="2400" b="1" dirty="0" err="1"/>
              <a:t>MedCo</a:t>
            </a:r>
            <a:r>
              <a:rPr lang="fr-FR" sz="2400" b="1" dirty="0"/>
              <a:t> gériatre et nutritionniste. </a:t>
            </a:r>
          </a:p>
          <a:p>
            <a:pPr>
              <a:buFont typeface="Wingdings" panose="05000000000000000000" pitchFamily="2" charset="2"/>
              <a:buChar char="Ø"/>
            </a:pPr>
            <a:r>
              <a:rPr lang="fr-FR" sz="2400" b="1" dirty="0"/>
              <a:t>Découverte néanmoins de situations nouvelles: </a:t>
            </a:r>
          </a:p>
          <a:p>
            <a:pPr marL="893763" indent="-446088">
              <a:buFont typeface="Arial" panose="020B0604020202020204" pitchFamily="34" charset="0"/>
              <a:buChar char="•"/>
            </a:pPr>
            <a:r>
              <a:rPr lang="fr-FR" sz="2000" dirty="0"/>
              <a:t>dénutrition plus importante avec l’état infectieux et persistant durablement après l’infection COVID.</a:t>
            </a:r>
          </a:p>
          <a:p>
            <a:pPr marL="893763" indent="-446088">
              <a:buFont typeface="Arial" panose="020B0604020202020204" pitchFamily="34" charset="0"/>
              <a:buChar char="•"/>
            </a:pPr>
            <a:r>
              <a:rPr lang="fr-FR" sz="2000" dirty="0"/>
              <a:t>AEG marquée.</a:t>
            </a:r>
          </a:p>
          <a:p>
            <a:pPr marL="893763" indent="-446088">
              <a:buFont typeface="Arial" panose="020B0604020202020204" pitchFamily="34" charset="0"/>
              <a:buChar char="•"/>
            </a:pPr>
            <a:r>
              <a:rPr lang="fr-FR" sz="2000" dirty="0"/>
              <a:t>états dépressifs influençant fortement l’appétence.</a:t>
            </a:r>
          </a:p>
          <a:p>
            <a:pPr marL="893763" indent="-446088">
              <a:buFont typeface="Arial" panose="020B0604020202020204" pitchFamily="34" charset="0"/>
              <a:buChar char="•"/>
            </a:pPr>
            <a:r>
              <a:rPr lang="fr-FR" sz="2000" dirty="0"/>
              <a:t>influence majeure de l’isolement social.</a:t>
            </a:r>
          </a:p>
          <a:p>
            <a:pPr marL="893763" indent="-446088">
              <a:buFont typeface="Arial" panose="020B0604020202020204" pitchFamily="34" charset="0"/>
              <a:buChar char="•"/>
            </a:pPr>
            <a:r>
              <a:rPr lang="fr-FR" sz="2000" dirty="0"/>
              <a:t>importance de la remobilisation physique et psychologique.</a:t>
            </a:r>
          </a:p>
          <a:p>
            <a:pPr>
              <a:buFont typeface="Wingdings" panose="05000000000000000000" pitchFamily="2" charset="2"/>
              <a:buChar char="Ø"/>
            </a:pPr>
            <a:r>
              <a:rPr lang="fr-FR" sz="2400" b="1" dirty="0"/>
              <a:t>Nous avons appris au fur et à mesure </a:t>
            </a:r>
          </a:p>
          <a:p>
            <a:pPr>
              <a:buFont typeface="Symbol" panose="05050102010706020507" pitchFamily="18" charset="2"/>
              <a:buChar char="Þ"/>
            </a:pPr>
            <a:r>
              <a:rPr lang="fr-FR" sz="2000" b="1" dirty="0"/>
              <a:t>importance de la mise en place de préventions avec l’expérience de la première crise et de la première sortie de crise</a:t>
            </a:r>
          </a:p>
          <a:p>
            <a:pPr marL="0" indent="0">
              <a:buNone/>
            </a:pPr>
            <a:endParaRPr lang="fr-FR" sz="2000" b="1" dirty="0"/>
          </a:p>
          <a:p>
            <a:pPr>
              <a:buFont typeface="Wingdings" panose="05000000000000000000" pitchFamily="2" charset="2"/>
              <a:buChar char="Ø"/>
            </a:pPr>
            <a:r>
              <a:rPr lang="fr-FR" sz="2400" b="1" dirty="0"/>
              <a:t>L’affaire de tous:</a:t>
            </a:r>
          </a:p>
          <a:p>
            <a:pPr marL="790575">
              <a:buFont typeface="Arial" panose="020B0604020202020204" pitchFamily="34" charset="0"/>
              <a:buChar char="•"/>
            </a:pPr>
            <a:r>
              <a:rPr lang="fr-FR" sz="2000" b="1" dirty="0"/>
              <a:t> </a:t>
            </a:r>
            <a:r>
              <a:rPr lang="fr-FR" sz="2000" dirty="0"/>
              <a:t>travail d’équipe (communication et information, debriefings, laisser la place aux initiatives, autorisation large des téléphones portables du personnel). </a:t>
            </a:r>
          </a:p>
          <a:p>
            <a:pPr marL="790575">
              <a:buFont typeface="Arial" panose="020B0604020202020204" pitchFamily="34" charset="0"/>
              <a:buChar char="•"/>
            </a:pPr>
            <a:r>
              <a:rPr lang="fr-FR" sz="2000" dirty="0"/>
              <a:t>Investissement totale de tout l’encadrement,</a:t>
            </a:r>
          </a:p>
          <a:p>
            <a:pPr marL="790575">
              <a:buFont typeface="Arial" panose="020B0604020202020204" pitchFamily="34" charset="0"/>
              <a:buChar char="•"/>
            </a:pPr>
            <a:r>
              <a:rPr lang="fr-FR" sz="2000" dirty="0"/>
              <a:t>découverte de la place importante du personnel hôtelier (gouvernantes, ASH)</a:t>
            </a:r>
          </a:p>
          <a:p>
            <a:pPr>
              <a:buFont typeface="Wingdings" panose="05000000000000000000" pitchFamily="2" charset="2"/>
              <a:buChar char="Ø"/>
            </a:pPr>
            <a:r>
              <a:rPr lang="fr-FR" sz="2400" b="1" dirty="0"/>
              <a:t>Importance des questionnements éthiques réguliers </a:t>
            </a:r>
            <a:r>
              <a:rPr lang="fr-FR" sz="2400" dirty="0"/>
              <a:t>(portes transparentes…)</a:t>
            </a:r>
          </a:p>
        </p:txBody>
      </p:sp>
      <p:sp>
        <p:nvSpPr>
          <p:cNvPr id="2" name="Titre 1"/>
          <p:cNvSpPr>
            <a:spLocks noGrp="1"/>
          </p:cNvSpPr>
          <p:nvPr>
            <p:ph type="title"/>
          </p:nvPr>
        </p:nvSpPr>
        <p:spPr>
          <a:xfrm>
            <a:off x="609600" y="253189"/>
            <a:ext cx="10972800" cy="855526"/>
          </a:xfrm>
        </p:spPr>
        <p:txBody>
          <a:bodyPr>
            <a:noAutofit/>
          </a:bodyPr>
          <a:lstStyle/>
          <a:p>
            <a:pPr algn="ctr"/>
            <a:r>
              <a:rPr lang="fr-FR" sz="2400" b="1" dirty="0"/>
              <a:t>Enseignements pour l’établissement: </a:t>
            </a:r>
            <a:br>
              <a:rPr lang="fr-FR" sz="2400" b="1" dirty="0"/>
            </a:br>
            <a:r>
              <a:rPr lang="fr-FR" sz="2400" dirty="0"/>
              <a:t> </a:t>
            </a:r>
          </a:p>
        </p:txBody>
      </p:sp>
      <p:sp>
        <p:nvSpPr>
          <p:cNvPr id="4" name="Espace réservé du numéro de diapositive 3"/>
          <p:cNvSpPr>
            <a:spLocks noGrp="1"/>
          </p:cNvSpPr>
          <p:nvPr>
            <p:ph type="sldNum" sz="quarter" idx="11"/>
          </p:nvPr>
        </p:nvSpPr>
        <p:spPr>
          <a:xfrm>
            <a:off x="8979139" y="6604811"/>
            <a:ext cx="2844800" cy="47625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00" b="0" i="0" u="none" strike="noStrike" kern="1200" cap="none" spc="0" normalizeH="0" baseline="0" noProof="0" smtClean="0">
                <a:ln>
                  <a:noFill/>
                </a:ln>
                <a:solidFill>
                  <a:prstClr val="black"/>
                </a:solidFill>
                <a:effectLst/>
                <a:uLnTx/>
                <a:uFillTx/>
                <a:latin typeface="Corbe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solidFill>
              <a:effectLst/>
              <a:uLnTx/>
              <a:uFillTx/>
              <a:latin typeface="Corbel"/>
              <a:ea typeface="+mn-ea"/>
              <a:cs typeface="+mn-cs"/>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01" y="253189"/>
            <a:ext cx="1729424" cy="592637"/>
          </a:xfrm>
          <a:prstGeom prst="rect">
            <a:avLst/>
          </a:prstGeom>
        </p:spPr>
      </p:pic>
      <p:sp>
        <p:nvSpPr>
          <p:cNvPr id="3" name="Espace réservé du pied de page 2">
            <a:extLst>
              <a:ext uri="{FF2B5EF4-FFF2-40B4-BE49-F238E27FC236}">
                <a16:creationId xmlns:a16="http://schemas.microsoft.com/office/drawing/2014/main" id="{5758C0FF-50A0-48DE-94CF-C7CA68F84196}"/>
              </a:ext>
            </a:extLst>
          </p:cNvPr>
          <p:cNvSpPr>
            <a:spLocks noGrp="1"/>
          </p:cNvSpPr>
          <p:nvPr>
            <p:ph type="ftr" sz="quarter" idx="12"/>
          </p:nvPr>
        </p:nvSpPr>
        <p:spPr>
          <a:xfrm>
            <a:off x="8737600" y="6604811"/>
            <a:ext cx="3860800" cy="476250"/>
          </a:xfrm>
        </p:spPr>
        <p:txBody>
          <a:bodyPr/>
          <a:lstStyle/>
          <a:p>
            <a:r>
              <a:rPr lang="fr-FR" dirty="0"/>
              <a:t>Webinaire Nutrition/ARS-Maison Ferrari/Nov.2021/LM</a:t>
            </a:r>
            <a:endParaRPr lang="en-US" dirty="0"/>
          </a:p>
        </p:txBody>
      </p:sp>
    </p:spTree>
    <p:extLst>
      <p:ext uri="{BB962C8B-B14F-4D97-AF65-F5344CB8AC3E}">
        <p14:creationId xmlns:p14="http://schemas.microsoft.com/office/powerpoint/2010/main" val="469426745"/>
      </p:ext>
    </p:extLst>
  </p:cSld>
  <p:clrMapOvr>
    <a:masterClrMapping/>
  </p:clrMapOvr>
</p:sld>
</file>

<file path=ppt/theme/theme1.xml><?xml version="1.0" encoding="utf-8"?>
<a:theme xmlns:a="http://schemas.openxmlformats.org/drawingml/2006/main" name="Custo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1032</Words>
  <Application>Microsoft Office PowerPoint</Application>
  <PresentationFormat>Grand écran</PresentationFormat>
  <Paragraphs>90</Paragraphs>
  <Slides>6</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Calibri</vt:lpstr>
      <vt:lpstr>Corbel</vt:lpstr>
      <vt:lpstr>Symbol</vt:lpstr>
      <vt:lpstr>Wingdings</vt:lpstr>
      <vt:lpstr>Custom Theme</vt:lpstr>
      <vt:lpstr>La prise en charge de la dénutrition pendant la crise Covid  (une affaire de TOUS):  retour d’expérience de la Maison Ferrari</vt:lpstr>
      <vt:lpstr>1ère Période:  début de l’épidémie – 1ère unité COVID</vt:lpstr>
      <vt:lpstr>2ème Période:  déconfinement partiel – découverte des tableaux nutritionnels post-épidémiques</vt:lpstr>
      <vt:lpstr>2ème Période (suite):  déconfinement partiel – découverte des tableaux nutritionnels post-épidémiques</vt:lpstr>
      <vt:lpstr>3ème Période:   2ème unité COVID – expérience acquise:  prévention de la dénutrition et syndrômes post-COVID</vt:lpstr>
      <vt:lpstr>Enseignements pour l’établissement: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prise en charge de la dénutrition pendant la crise Covid  (une affaire de TOUS):  retour d’expérience de la Maison Ferrari</dc:title>
  <dc:creator>Louis Matias</dc:creator>
  <cp:lastModifiedBy>LM</cp:lastModifiedBy>
  <cp:revision>3</cp:revision>
  <cp:lastPrinted>2021-11-16T18:54:09Z</cp:lastPrinted>
  <dcterms:created xsi:type="dcterms:W3CDTF">2021-11-14T15:23:57Z</dcterms:created>
  <dcterms:modified xsi:type="dcterms:W3CDTF">2021-11-17T21:56:17Z</dcterms:modified>
</cp:coreProperties>
</file>